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6"/>
  </p:notesMasterIdLst>
  <p:sldIdLst>
    <p:sldId id="268" r:id="rId5"/>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13845" userDrawn="1">
          <p15:clr>
            <a:srgbClr val="A4A3A4"/>
          </p15:clr>
        </p15:guide>
        <p15:guide id="3" pos="5355" userDrawn="1">
          <p15:clr>
            <a:srgbClr val="A4A3A4"/>
          </p15:clr>
        </p15:guide>
        <p15:guide id="4" pos="235" userDrawn="1">
          <p15:clr>
            <a:srgbClr val="A4A3A4"/>
          </p15:clr>
        </p15:guide>
        <p15:guide id="5" pos="661" userDrawn="1">
          <p15:clr>
            <a:srgbClr val="A4A3A4"/>
          </p15:clr>
        </p15:guide>
        <p15:guide id="6" orient="horz"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0000"/>
    <a:srgbClr val="FFF9C4"/>
    <a:srgbClr val="FFD54F"/>
    <a:srgbClr val="263238"/>
    <a:srgbClr val="311B92"/>
    <a:srgbClr val="8B1616"/>
    <a:srgbClr val="8C1616"/>
    <a:srgbClr val="B71C1C"/>
    <a:srgbClr val="FFB300"/>
    <a:srgbClr val="FFEB3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6395" autoAdjust="0"/>
  </p:normalViewPr>
  <p:slideViewPr>
    <p:cSldViewPr snapToGrid="0" showGuides="1">
      <p:cViewPr varScale="1">
        <p:scale>
          <a:sx n="23" d="100"/>
          <a:sy n="23" d="100"/>
        </p:scale>
        <p:origin x="690" y="96"/>
      </p:cViewPr>
      <p:guideLst>
        <p:guide pos="13845"/>
        <p:guide pos="5355"/>
        <p:guide pos="235"/>
        <p:guide pos="661"/>
        <p:guide orient="horz" pos="1036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1"/>
            </a:solidFill>
            <a:ln>
              <a:noFill/>
            </a:ln>
            <a:effectLst/>
          </c:spPr>
          <c:invertIfNegative val="0"/>
          <c:errBars>
            <c:errBarType val="both"/>
            <c:errValType val="fixedVal"/>
            <c:noEndCap val="0"/>
            <c:val val="0.5"/>
            <c:spPr>
              <a:noFill/>
              <a:ln w="9525" cap="flat" cmpd="sng" algn="ctr">
                <a:solidFill>
                  <a:schemeClr val="tx1">
                    <a:lumMod val="65000"/>
                    <a:lumOff val="35000"/>
                  </a:schemeClr>
                </a:solidFill>
                <a:round/>
              </a:ln>
              <a:effectLst/>
            </c:spPr>
          </c:errBars>
          <c:cat>
            <c:strRef>
              <c:f>Sheet1!$A$2:$A$4</c:f>
              <c:strCache>
                <c:ptCount val="3"/>
                <c:pt idx="0">
                  <c:v>Updated format</c:v>
                </c:pt>
                <c:pt idx="1">
                  <c:v>BSP</c:v>
                </c:pt>
                <c:pt idx="2">
                  <c:v>Traditional</c:v>
                </c:pt>
              </c:strCache>
            </c:strRef>
          </c:cat>
          <c:val>
            <c:numRef>
              <c:f>Sheet1!$B$2:$B$4</c:f>
              <c:numCache>
                <c:formatCode>General</c:formatCode>
                <c:ptCount val="3"/>
                <c:pt idx="0">
                  <c:v>8.5</c:v>
                </c:pt>
                <c:pt idx="1">
                  <c:v>6.8</c:v>
                </c:pt>
                <c:pt idx="2">
                  <c:v>3.8</c:v>
                </c:pt>
              </c:numCache>
            </c:numRef>
          </c:val>
          <c:extLst>
            <c:ext xmlns:c16="http://schemas.microsoft.com/office/drawing/2014/chart" uri="{C3380CC4-5D6E-409C-BE32-E72D297353CC}">
              <c16:uniqueId val="{00000000-8B1E-41B9-B039-038631C8D98A}"/>
            </c:ext>
          </c:extLst>
        </c:ser>
        <c:dLbls>
          <c:showLegendKey val="0"/>
          <c:showVal val="0"/>
          <c:showCatName val="0"/>
          <c:showSerName val="0"/>
          <c:showPercent val="0"/>
          <c:showBubbleSize val="0"/>
        </c:dLbls>
        <c:gapWidth val="219"/>
        <c:overlap val="-27"/>
        <c:axId val="480033256"/>
        <c:axId val="365170872"/>
      </c:barChart>
      <c:catAx>
        <c:axId val="480033256"/>
        <c:scaling>
          <c:orientation val="minMax"/>
        </c:scaling>
        <c:delete val="0"/>
        <c:axPos val="b"/>
        <c:title>
          <c:tx>
            <c:rich>
              <a:bodyPr rot="0" spcFirstLastPara="1" vertOverflow="ellipsis" vert="horz" wrap="square" anchor="ctr" anchorCtr="1"/>
              <a:lstStyle/>
              <a:p>
                <a:pPr>
                  <a:defRPr sz="3200" b="0" i="0" u="none" strike="noStrike" kern="1200" baseline="0">
                    <a:solidFill>
                      <a:schemeClr val="tx1"/>
                    </a:solidFill>
                    <a:latin typeface="Arial" panose="020B0604020202020204" pitchFamily="34" charset="0"/>
                    <a:ea typeface="+mn-ea"/>
                    <a:cs typeface="Arial" panose="020B0604020202020204" pitchFamily="34" charset="0"/>
                  </a:defRPr>
                </a:pPr>
                <a:r>
                  <a:rPr lang="en-US"/>
                  <a:t>Poster Format</a:t>
                </a:r>
              </a:p>
            </c:rich>
          </c:tx>
          <c:overlay val="0"/>
          <c:spPr>
            <a:noFill/>
            <a:ln>
              <a:noFill/>
            </a:ln>
            <a:effectLst/>
          </c:spPr>
          <c:txPr>
            <a:bodyPr rot="0" spcFirstLastPara="1" vertOverflow="ellipsis" vert="horz" wrap="square" anchor="ctr" anchorCtr="1"/>
            <a:lstStyle/>
            <a:p>
              <a:pPr>
                <a:defRPr sz="3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3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365170872"/>
        <c:crosses val="autoZero"/>
        <c:auto val="1"/>
        <c:lblAlgn val="ctr"/>
        <c:lblOffset val="100"/>
        <c:noMultiLvlLbl val="0"/>
      </c:catAx>
      <c:valAx>
        <c:axId val="365170872"/>
        <c:scaling>
          <c:orientation val="minMax"/>
          <c:max val="10"/>
          <c:min val="1"/>
        </c:scaling>
        <c:delete val="0"/>
        <c:axPos val="l"/>
        <c:title>
          <c:tx>
            <c:rich>
              <a:bodyPr rot="-5400000" spcFirstLastPara="1" vertOverflow="ellipsis" vert="horz" wrap="square" anchor="ctr" anchorCtr="1"/>
              <a:lstStyle/>
              <a:p>
                <a:pPr>
                  <a:defRPr sz="3200" b="0" i="0" u="none" strike="noStrike" kern="1200" baseline="0">
                    <a:solidFill>
                      <a:schemeClr val="tx1"/>
                    </a:solidFill>
                    <a:latin typeface="Arial" panose="020B0604020202020204" pitchFamily="34" charset="0"/>
                    <a:ea typeface="+mn-ea"/>
                    <a:cs typeface="Arial" panose="020B0604020202020204" pitchFamily="34" charset="0"/>
                  </a:defRPr>
                </a:pPr>
                <a:r>
                  <a:rPr lang="en-US"/>
                  <a:t>Liking of design as rated by Andrew</a:t>
                </a:r>
              </a:p>
            </c:rich>
          </c:tx>
          <c:overlay val="0"/>
          <c:spPr>
            <a:noFill/>
            <a:ln>
              <a:noFill/>
            </a:ln>
            <a:effectLst/>
          </c:spPr>
          <c:txPr>
            <a:bodyPr rot="-5400000" spcFirstLastPara="1" vertOverflow="ellipsis" vert="horz" wrap="square" anchor="ctr" anchorCtr="1"/>
            <a:lstStyle/>
            <a:p>
              <a:pPr>
                <a:defRPr sz="3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3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480033256"/>
        <c:crosses val="autoZero"/>
        <c:crossBetween val="between"/>
      </c:valAx>
      <c:spPr>
        <a:noFill/>
        <a:ln>
          <a:noFill/>
        </a:ln>
        <a:effectLst/>
      </c:spPr>
    </c:plotArea>
    <c:plotVisOnly val="1"/>
    <c:dispBlanksAs val="gap"/>
    <c:showDLblsOverMax val="0"/>
  </c:chart>
  <c:spPr>
    <a:noFill/>
    <a:ln>
      <a:noFill/>
    </a:ln>
    <a:effectLst/>
  </c:spPr>
  <c:txPr>
    <a:bodyPr/>
    <a:lstStyle/>
    <a:p>
      <a:pPr>
        <a:defRPr sz="3200">
          <a:solidFill>
            <a:schemeClr val="tx1"/>
          </a:solidFill>
          <a:latin typeface="Arial" panose="020B0604020202020204" pitchFamily="34" charset="0"/>
          <a:cs typeface="Arial" panose="020B0604020202020204" pitchFamily="34"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1"/>
            </a:solidFill>
            <a:ln>
              <a:noFill/>
            </a:ln>
            <a:effectLst/>
          </c:spPr>
          <c:invertIfNegative val="0"/>
          <c:errBars>
            <c:errBarType val="both"/>
            <c:errValType val="fixedVal"/>
            <c:noEndCap val="0"/>
            <c:val val="0.5"/>
            <c:spPr>
              <a:noFill/>
              <a:ln w="9525" cap="flat" cmpd="sng" algn="ctr">
                <a:solidFill>
                  <a:schemeClr val="tx1">
                    <a:lumMod val="65000"/>
                    <a:lumOff val="35000"/>
                  </a:schemeClr>
                </a:solidFill>
                <a:round/>
              </a:ln>
              <a:effectLst/>
            </c:spPr>
          </c:errBars>
          <c:cat>
            <c:strRef>
              <c:f>Sheet1!$A$2:$A$6</c:f>
              <c:strCache>
                <c:ptCount val="5"/>
                <c:pt idx="0">
                  <c:v>Arial</c:v>
                </c:pt>
                <c:pt idx="1">
                  <c:v>Comic Sans</c:v>
                </c:pt>
                <c:pt idx="2">
                  <c:v>Rockwell</c:v>
                </c:pt>
                <c:pt idx="3">
                  <c:v>Cambria</c:v>
                </c:pt>
                <c:pt idx="4">
                  <c:v>Futura</c:v>
                </c:pt>
              </c:strCache>
            </c:strRef>
          </c:cat>
          <c:val>
            <c:numRef>
              <c:f>Sheet1!$B$2:$B$6</c:f>
              <c:numCache>
                <c:formatCode>General</c:formatCode>
                <c:ptCount val="5"/>
                <c:pt idx="0">
                  <c:v>3.9</c:v>
                </c:pt>
                <c:pt idx="1">
                  <c:v>2.1</c:v>
                </c:pt>
                <c:pt idx="2">
                  <c:v>6.7</c:v>
                </c:pt>
                <c:pt idx="3">
                  <c:v>6.4</c:v>
                </c:pt>
                <c:pt idx="4">
                  <c:v>7.5</c:v>
                </c:pt>
              </c:numCache>
            </c:numRef>
          </c:val>
          <c:extLst>
            <c:ext xmlns:c16="http://schemas.microsoft.com/office/drawing/2014/chart" uri="{C3380CC4-5D6E-409C-BE32-E72D297353CC}">
              <c16:uniqueId val="{00000000-D2E3-43E7-A011-969BCD5D664B}"/>
            </c:ext>
          </c:extLst>
        </c:ser>
        <c:dLbls>
          <c:showLegendKey val="0"/>
          <c:showVal val="0"/>
          <c:showCatName val="0"/>
          <c:showSerName val="0"/>
          <c:showPercent val="0"/>
          <c:showBubbleSize val="0"/>
        </c:dLbls>
        <c:gapWidth val="219"/>
        <c:overlap val="-27"/>
        <c:axId val="480033256"/>
        <c:axId val="365170872"/>
      </c:barChart>
      <c:catAx>
        <c:axId val="480033256"/>
        <c:scaling>
          <c:orientation val="minMax"/>
        </c:scaling>
        <c:delete val="0"/>
        <c:axPos val="b"/>
        <c:title>
          <c:tx>
            <c:rich>
              <a:bodyPr rot="0" spcFirstLastPara="1" vertOverflow="ellipsis" vert="horz" wrap="square" anchor="ctr" anchorCtr="1"/>
              <a:lstStyle/>
              <a:p>
                <a:pPr>
                  <a:defRPr sz="3200" b="0" i="0" u="none" strike="noStrike" kern="1200" baseline="0">
                    <a:solidFill>
                      <a:schemeClr val="tx1"/>
                    </a:solidFill>
                    <a:latin typeface="Arial" panose="020B0604020202020204" pitchFamily="34" charset="0"/>
                    <a:ea typeface="+mn-ea"/>
                    <a:cs typeface="Arial" panose="020B0604020202020204" pitchFamily="34" charset="0"/>
                  </a:defRPr>
                </a:pPr>
                <a:r>
                  <a:rPr lang="en-US" dirty="0"/>
                  <a:t>Font</a:t>
                </a:r>
              </a:p>
            </c:rich>
          </c:tx>
          <c:overlay val="0"/>
          <c:spPr>
            <a:noFill/>
            <a:ln>
              <a:noFill/>
            </a:ln>
            <a:effectLst/>
          </c:spPr>
          <c:txPr>
            <a:bodyPr rot="0" spcFirstLastPara="1" vertOverflow="ellipsis" vert="horz" wrap="square" anchor="ctr" anchorCtr="1"/>
            <a:lstStyle/>
            <a:p>
              <a:pPr>
                <a:defRPr sz="3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3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365170872"/>
        <c:crosses val="autoZero"/>
        <c:auto val="1"/>
        <c:lblAlgn val="ctr"/>
        <c:lblOffset val="100"/>
        <c:noMultiLvlLbl val="0"/>
      </c:catAx>
      <c:valAx>
        <c:axId val="365170872"/>
        <c:scaling>
          <c:orientation val="minMax"/>
          <c:max val="10"/>
          <c:min val="1"/>
        </c:scaling>
        <c:delete val="0"/>
        <c:axPos val="l"/>
        <c:title>
          <c:tx>
            <c:rich>
              <a:bodyPr rot="-5400000" spcFirstLastPara="1" vertOverflow="ellipsis" vert="horz" wrap="square" anchor="ctr" anchorCtr="1"/>
              <a:lstStyle/>
              <a:p>
                <a:pPr>
                  <a:defRPr sz="3200" b="0" i="0" u="none" strike="noStrike" kern="1200" baseline="0">
                    <a:solidFill>
                      <a:schemeClr val="tx1"/>
                    </a:solidFill>
                    <a:latin typeface="Arial" panose="020B0604020202020204" pitchFamily="34" charset="0"/>
                    <a:ea typeface="+mn-ea"/>
                    <a:cs typeface="Arial" panose="020B0604020202020204" pitchFamily="34" charset="0"/>
                  </a:defRPr>
                </a:pPr>
                <a:r>
                  <a:rPr lang="en-US" dirty="0"/>
                  <a:t>Liking of font</a:t>
                </a:r>
              </a:p>
            </c:rich>
          </c:tx>
          <c:overlay val="0"/>
          <c:spPr>
            <a:noFill/>
            <a:ln>
              <a:noFill/>
            </a:ln>
            <a:effectLst/>
          </c:spPr>
          <c:txPr>
            <a:bodyPr rot="-5400000" spcFirstLastPara="1" vertOverflow="ellipsis" vert="horz" wrap="square" anchor="ctr" anchorCtr="1"/>
            <a:lstStyle/>
            <a:p>
              <a:pPr>
                <a:defRPr sz="3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3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480033256"/>
        <c:crosses val="autoZero"/>
        <c:crossBetween val="between"/>
      </c:valAx>
      <c:spPr>
        <a:noFill/>
        <a:ln>
          <a:noFill/>
        </a:ln>
        <a:effectLst/>
      </c:spPr>
    </c:plotArea>
    <c:plotVisOnly val="1"/>
    <c:dispBlanksAs val="gap"/>
    <c:showDLblsOverMax val="0"/>
  </c:chart>
  <c:spPr>
    <a:noFill/>
    <a:ln>
      <a:noFill/>
    </a:ln>
    <a:effectLst/>
  </c:spPr>
  <c:txPr>
    <a:bodyPr/>
    <a:lstStyle/>
    <a:p>
      <a:pPr>
        <a:defRPr sz="3200">
          <a:solidFill>
            <a:schemeClr val="tx1"/>
          </a:solidFill>
          <a:latin typeface="Arial" panose="020B0604020202020204" pitchFamily="34" charset="0"/>
          <a:cs typeface="Arial" panose="020B0604020202020204" pitchFamily="34"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1CB04D-1C75-43E0-9B64-B7DDAA42BB2C}" type="datetimeFigureOut">
              <a:rPr lang="en-US" smtClean="0"/>
              <a:t>2/23/2026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6C2670-3342-473C-969D-FDFF399F2050}" type="slidenum">
              <a:rPr lang="en-US" smtClean="0"/>
              <a:t>‹#›</a:t>
            </a:fld>
            <a:endParaRPr lang="en-US"/>
          </a:p>
        </p:txBody>
      </p:sp>
    </p:spTree>
    <p:extLst>
      <p:ext uri="{BB962C8B-B14F-4D97-AF65-F5344CB8AC3E}">
        <p14:creationId xmlns:p14="http://schemas.microsoft.com/office/powerpoint/2010/main" val="8317496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E26C2670-3342-473C-969D-FDFF399F2050}" type="slidenum">
              <a:rPr lang="en-US" smtClean="0"/>
              <a:t>1</a:t>
            </a:fld>
            <a:endParaRPr lang="en-US"/>
          </a:p>
        </p:txBody>
      </p:sp>
    </p:spTree>
    <p:extLst>
      <p:ext uri="{BB962C8B-B14F-4D97-AF65-F5344CB8AC3E}">
        <p14:creationId xmlns:p14="http://schemas.microsoft.com/office/powerpoint/2010/main" val="1366516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F135061-2F74-46D4-9F8F-C77EF304855D}" type="datetimeFigureOut">
              <a:rPr lang="en-US" smtClean="0"/>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FC52CE-B062-47D6-A8CB-AF6B214D1AE5}" type="slidenum">
              <a:rPr lang="en-US" smtClean="0"/>
              <a:t>‹#›</a:t>
            </a:fld>
            <a:endParaRPr lang="en-US"/>
          </a:p>
        </p:txBody>
      </p:sp>
    </p:spTree>
    <p:extLst>
      <p:ext uri="{BB962C8B-B14F-4D97-AF65-F5344CB8AC3E}">
        <p14:creationId xmlns:p14="http://schemas.microsoft.com/office/powerpoint/2010/main" val="3347575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135061-2F74-46D4-9F8F-C77EF304855D}" type="datetimeFigureOut">
              <a:rPr lang="en-US" smtClean="0"/>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FC52CE-B062-47D6-A8CB-AF6B214D1AE5}" type="slidenum">
              <a:rPr lang="en-US" smtClean="0"/>
              <a:t>‹#›</a:t>
            </a:fld>
            <a:endParaRPr lang="en-US"/>
          </a:p>
        </p:txBody>
      </p:sp>
    </p:spTree>
    <p:extLst>
      <p:ext uri="{BB962C8B-B14F-4D97-AF65-F5344CB8AC3E}">
        <p14:creationId xmlns:p14="http://schemas.microsoft.com/office/powerpoint/2010/main" val="924948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F135061-2F74-46D4-9F8F-C77EF304855D}" type="datetimeFigureOut">
              <a:rPr lang="en-US" smtClean="0"/>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FC52CE-B062-47D6-A8CB-AF6B214D1AE5}" type="slidenum">
              <a:rPr lang="en-US" smtClean="0"/>
              <a:t>‹#›</a:t>
            </a:fld>
            <a:endParaRPr lang="en-US"/>
          </a:p>
        </p:txBody>
      </p:sp>
    </p:spTree>
    <p:extLst>
      <p:ext uri="{BB962C8B-B14F-4D97-AF65-F5344CB8AC3E}">
        <p14:creationId xmlns:p14="http://schemas.microsoft.com/office/powerpoint/2010/main" val="12668768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F135061-2F74-46D4-9F8F-C77EF304855D}" type="datetimeFigureOut">
              <a:rPr lang="en-US" smtClean="0"/>
              <a:t>2/23/2026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FC52CE-B062-47D6-A8CB-AF6B214D1AE5}" type="slidenum">
              <a:rPr lang="en-US" smtClean="0"/>
              <a:t>‹#›</a:t>
            </a:fld>
            <a:endParaRPr lang="en-US"/>
          </a:p>
        </p:txBody>
      </p:sp>
    </p:spTree>
    <p:extLst>
      <p:ext uri="{BB962C8B-B14F-4D97-AF65-F5344CB8AC3E}">
        <p14:creationId xmlns:p14="http://schemas.microsoft.com/office/powerpoint/2010/main" val="1136256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135061-2F74-46D4-9F8F-C77EF304855D}" type="datetimeFigureOut">
              <a:rPr lang="en-US" smtClean="0"/>
              <a:t>2/23/2026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3FC52CE-B062-47D6-A8CB-AF6B214D1AE5}" type="slidenum">
              <a:rPr lang="en-US" smtClean="0"/>
              <a:t>‹#›</a:t>
            </a:fld>
            <a:endParaRPr lang="en-US"/>
          </a:p>
        </p:txBody>
      </p:sp>
    </p:spTree>
    <p:extLst>
      <p:ext uri="{BB962C8B-B14F-4D97-AF65-F5344CB8AC3E}">
        <p14:creationId xmlns:p14="http://schemas.microsoft.com/office/powerpoint/2010/main" val="3300159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F135061-2F74-46D4-9F8F-C77EF304855D}" type="datetimeFigureOut">
              <a:rPr lang="en-US" smtClean="0"/>
              <a:t>2/23/2026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3FC52CE-B062-47D6-A8CB-AF6B214D1AE5}" type="slidenum">
              <a:rPr lang="en-US" smtClean="0"/>
              <a:t>‹#›</a:t>
            </a:fld>
            <a:endParaRPr lang="en-US"/>
          </a:p>
        </p:txBody>
      </p:sp>
    </p:spTree>
    <p:extLst>
      <p:ext uri="{BB962C8B-B14F-4D97-AF65-F5344CB8AC3E}">
        <p14:creationId xmlns:p14="http://schemas.microsoft.com/office/powerpoint/2010/main" val="3622044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135061-2F74-46D4-9F8F-C77EF304855D}" type="datetimeFigureOut">
              <a:rPr lang="en-US" smtClean="0"/>
              <a:t>2/23/2026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3FC52CE-B062-47D6-A8CB-AF6B214D1AE5}" type="slidenum">
              <a:rPr lang="en-US" smtClean="0"/>
              <a:t>‹#›</a:t>
            </a:fld>
            <a:endParaRPr lang="en-US"/>
          </a:p>
        </p:txBody>
      </p:sp>
    </p:spTree>
    <p:extLst>
      <p:ext uri="{BB962C8B-B14F-4D97-AF65-F5344CB8AC3E}">
        <p14:creationId xmlns:p14="http://schemas.microsoft.com/office/powerpoint/2010/main" val="33808849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3F135061-2F74-46D4-9F8F-C77EF304855D}" type="datetimeFigureOut">
              <a:rPr lang="en-US" smtClean="0"/>
              <a:t>2/23/2026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FC52CE-B062-47D6-A8CB-AF6B214D1AE5}" type="slidenum">
              <a:rPr lang="en-US" smtClean="0"/>
              <a:t>‹#›</a:t>
            </a:fld>
            <a:endParaRPr lang="en-US"/>
          </a:p>
        </p:txBody>
      </p:sp>
    </p:spTree>
    <p:extLst>
      <p:ext uri="{BB962C8B-B14F-4D97-AF65-F5344CB8AC3E}">
        <p14:creationId xmlns:p14="http://schemas.microsoft.com/office/powerpoint/2010/main" val="511286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3F135061-2F74-46D4-9F8F-C77EF304855D}" type="datetimeFigureOut">
              <a:rPr lang="en-US" smtClean="0"/>
              <a:t>2/23/2026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FC52CE-B062-47D6-A8CB-AF6B214D1AE5}" type="slidenum">
              <a:rPr lang="en-US" smtClean="0"/>
              <a:t>‹#›</a:t>
            </a:fld>
            <a:endParaRPr lang="en-US"/>
          </a:p>
        </p:txBody>
      </p:sp>
    </p:spTree>
    <p:extLst>
      <p:ext uri="{BB962C8B-B14F-4D97-AF65-F5344CB8AC3E}">
        <p14:creationId xmlns:p14="http://schemas.microsoft.com/office/powerpoint/2010/main" val="429924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135061-2F74-46D4-9F8F-C77EF304855D}" type="datetimeFigureOut">
              <a:rPr lang="en-US" smtClean="0"/>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FC52CE-B062-47D6-A8CB-AF6B214D1AE5}" type="slidenum">
              <a:rPr lang="en-US" smtClean="0"/>
              <a:t>‹#›</a:t>
            </a:fld>
            <a:endParaRPr lang="en-US"/>
          </a:p>
        </p:txBody>
      </p:sp>
    </p:spTree>
    <p:extLst>
      <p:ext uri="{BB962C8B-B14F-4D97-AF65-F5344CB8AC3E}">
        <p14:creationId xmlns:p14="http://schemas.microsoft.com/office/powerpoint/2010/main" val="627230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135061-2F74-46D4-9F8F-C77EF304855D}" type="datetimeFigureOut">
              <a:rPr lang="en-US" smtClean="0"/>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FC52CE-B062-47D6-A8CB-AF6B214D1AE5}" type="slidenum">
              <a:rPr lang="en-US" smtClean="0"/>
              <a:t>‹#›</a:t>
            </a:fld>
            <a:endParaRPr lang="en-US"/>
          </a:p>
        </p:txBody>
      </p:sp>
    </p:spTree>
    <p:extLst>
      <p:ext uri="{BB962C8B-B14F-4D97-AF65-F5344CB8AC3E}">
        <p14:creationId xmlns:p14="http://schemas.microsoft.com/office/powerpoint/2010/main" val="92826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3F135061-2F74-46D4-9F8F-C77EF304855D}" type="datetimeFigureOut">
              <a:rPr lang="en-US" smtClean="0"/>
              <a:t>2/23/2026</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63FC52CE-B062-47D6-A8CB-AF6B214D1AE5}" type="slidenum">
              <a:rPr lang="en-US" smtClean="0"/>
              <a:t>‹#›</a:t>
            </a:fld>
            <a:endParaRPr lang="en-US"/>
          </a:p>
        </p:txBody>
      </p:sp>
    </p:spTree>
    <p:extLst>
      <p:ext uri="{BB962C8B-B14F-4D97-AF65-F5344CB8AC3E}">
        <p14:creationId xmlns:p14="http://schemas.microsoft.com/office/powerpoint/2010/main" val="10285003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chart" Target="../charts/chart2.xml"/><Relationship Id="rId4"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50000"/>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678733BE-059C-47B7-9415-5ADF2F3024F1}"/>
              </a:ext>
            </a:extLst>
          </p:cNvPr>
          <p:cNvSpPr/>
          <p:nvPr/>
        </p:nvSpPr>
        <p:spPr>
          <a:xfrm>
            <a:off x="0" y="1"/>
            <a:ext cx="43891200" cy="55734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00" dirty="0">
              <a:solidFill>
                <a:schemeClr val="tx1"/>
              </a:solidFill>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678733BE-059C-47B7-9415-5ADF2F3024F1}"/>
              </a:ext>
            </a:extLst>
          </p:cNvPr>
          <p:cNvSpPr/>
          <p:nvPr/>
        </p:nvSpPr>
        <p:spPr>
          <a:xfrm>
            <a:off x="8404" y="5573485"/>
            <a:ext cx="12801600" cy="27344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65760" tIns="640080" rIns="365760" rtlCol="0" anchor="t" anchorCtr="0"/>
          <a:lstStyle/>
          <a:p>
            <a:pPr>
              <a:spcAft>
                <a:spcPts val="1200"/>
              </a:spcAft>
            </a:pPr>
            <a:endParaRPr lang="en-US" sz="4800" dirty="0">
              <a:solidFill>
                <a:schemeClr val="tx1"/>
              </a:solidFill>
              <a:latin typeface="Arial" panose="020B0604020202020204" pitchFamily="34" charset="0"/>
              <a:cs typeface="Arial" panose="020B0604020202020204" pitchFamily="34" charset="0"/>
            </a:endParaRPr>
          </a:p>
        </p:txBody>
      </p:sp>
      <p:sp>
        <p:nvSpPr>
          <p:cNvPr id="5" name="Title 4">
            <a:extLst>
              <a:ext uri="{FF2B5EF4-FFF2-40B4-BE49-F238E27FC236}">
                <a16:creationId xmlns:a16="http://schemas.microsoft.com/office/drawing/2014/main" id="{DDC4359A-7BBB-495A-96DE-65574C0C88E6}"/>
              </a:ext>
            </a:extLst>
          </p:cNvPr>
          <p:cNvSpPr>
            <a:spLocks noGrp="1"/>
          </p:cNvSpPr>
          <p:nvPr>
            <p:ph type="ctrTitle"/>
          </p:nvPr>
        </p:nvSpPr>
        <p:spPr>
          <a:xfrm>
            <a:off x="13358191" y="7338865"/>
            <a:ext cx="17375255" cy="18248244"/>
          </a:xfrm>
        </p:spPr>
        <p:txBody>
          <a:bodyPr anchor="t">
            <a:noAutofit/>
          </a:bodyPr>
          <a:lstStyle/>
          <a:p>
            <a:pPr>
              <a:lnSpc>
                <a:spcPct val="100000"/>
              </a:lnSpc>
            </a:pPr>
            <a:r>
              <a:rPr lang="en-US" sz="9600" dirty="0">
                <a:solidFill>
                  <a:schemeClr val="bg1"/>
                </a:solidFill>
                <a:latin typeface="Arial Black" panose="020B0A04020102020204" pitchFamily="34" charset="0"/>
                <a:ea typeface="Roboto" panose="02000000000000000000" pitchFamily="2" charset="0"/>
                <a:cs typeface="Arial" panose="020B0604020202020204" pitchFamily="34" charset="0"/>
              </a:rPr>
              <a:t>Why must we pick sides? </a:t>
            </a:r>
            <a:br>
              <a:rPr lang="en-US" sz="9600" dirty="0">
                <a:solidFill>
                  <a:schemeClr val="bg1"/>
                </a:solidFill>
                <a:latin typeface="Arial" panose="020B0604020202020204" pitchFamily="34" charset="0"/>
                <a:ea typeface="Roboto" panose="02000000000000000000" pitchFamily="2" charset="0"/>
                <a:cs typeface="Arial" panose="020B0604020202020204" pitchFamily="34" charset="0"/>
              </a:rPr>
            </a:br>
            <a:r>
              <a:rPr lang="en-US" sz="9600" b="1" dirty="0">
                <a:solidFill>
                  <a:schemeClr val="bg1"/>
                </a:solidFill>
                <a:latin typeface="Arial" panose="020B0604020202020204" pitchFamily="34" charset="0"/>
                <a:ea typeface="Roboto" panose="02000000000000000000" pitchFamily="2" charset="0"/>
                <a:cs typeface="Arial" panose="020B0604020202020204" pitchFamily="34" charset="0"/>
              </a:rPr>
              <a:t>The new poster format is a revolution, or the new poster format is garbage!</a:t>
            </a:r>
            <a:br>
              <a:rPr lang="en-US" sz="9600" dirty="0">
                <a:solidFill>
                  <a:schemeClr val="bg1"/>
                </a:solidFill>
                <a:latin typeface="Arial" panose="020B0604020202020204" pitchFamily="34" charset="0"/>
                <a:ea typeface="Roboto" panose="02000000000000000000" pitchFamily="2" charset="0"/>
                <a:cs typeface="Arial" panose="020B0604020202020204" pitchFamily="34" charset="0"/>
              </a:rPr>
            </a:br>
            <a:br>
              <a:rPr lang="en-US" sz="9600" dirty="0">
                <a:solidFill>
                  <a:schemeClr val="bg1"/>
                </a:solidFill>
                <a:latin typeface="Arial" panose="020B0604020202020204" pitchFamily="34" charset="0"/>
                <a:ea typeface="Roboto" panose="02000000000000000000" pitchFamily="2" charset="0"/>
                <a:cs typeface="Arial" panose="020B0604020202020204" pitchFamily="34" charset="0"/>
              </a:rPr>
            </a:br>
            <a:r>
              <a:rPr lang="en-US" sz="9600" dirty="0">
                <a:solidFill>
                  <a:schemeClr val="bg1"/>
                </a:solidFill>
                <a:latin typeface="Arial" panose="020B0604020202020204" pitchFamily="34" charset="0"/>
                <a:ea typeface="Roboto" panose="02000000000000000000" pitchFamily="2" charset="0"/>
                <a:cs typeface="Arial" panose="020B0604020202020204" pitchFamily="34" charset="0"/>
              </a:rPr>
              <a:t>Take the </a:t>
            </a:r>
            <a:r>
              <a:rPr lang="en-US" sz="9600" dirty="0">
                <a:solidFill>
                  <a:schemeClr val="bg1"/>
                </a:solidFill>
                <a:latin typeface="Arial Black" panose="020B0A04020102020204" pitchFamily="34" charset="0"/>
                <a:ea typeface="Roboto" panose="02000000000000000000" pitchFamily="2" charset="0"/>
                <a:cs typeface="Arial" panose="020B0604020202020204" pitchFamily="34" charset="0"/>
              </a:rPr>
              <a:t>good parts </a:t>
            </a:r>
            <a:r>
              <a:rPr lang="en-US" sz="9600" dirty="0">
                <a:solidFill>
                  <a:schemeClr val="bg1"/>
                </a:solidFill>
                <a:latin typeface="Arial" panose="020B0604020202020204" pitchFamily="34" charset="0"/>
                <a:ea typeface="Roboto" panose="02000000000000000000" pitchFamily="2" charset="0"/>
                <a:cs typeface="Arial" panose="020B0604020202020204" pitchFamily="34" charset="0"/>
              </a:rPr>
              <a:t>of the new format, keep the </a:t>
            </a:r>
            <a:r>
              <a:rPr lang="en-US" sz="9600" dirty="0">
                <a:solidFill>
                  <a:schemeClr val="bg1"/>
                </a:solidFill>
                <a:latin typeface="Arial Black" panose="020B0A04020102020204" pitchFamily="34" charset="0"/>
                <a:ea typeface="Roboto" panose="02000000000000000000" pitchFamily="2" charset="0"/>
                <a:cs typeface="Arial" panose="020B0604020202020204" pitchFamily="34" charset="0"/>
              </a:rPr>
              <a:t>useful aspects </a:t>
            </a:r>
            <a:r>
              <a:rPr lang="en-US" sz="9600" dirty="0">
                <a:solidFill>
                  <a:schemeClr val="bg1"/>
                </a:solidFill>
                <a:latin typeface="Arial" panose="020B0604020202020204" pitchFamily="34" charset="0"/>
                <a:ea typeface="Roboto" panose="02000000000000000000" pitchFamily="2" charset="0"/>
                <a:cs typeface="Arial" panose="020B0604020202020204" pitchFamily="34" charset="0"/>
              </a:rPr>
              <a:t>of the traditional format, add in your own ideas, and </a:t>
            </a:r>
            <a:r>
              <a:rPr lang="en-US" sz="9600" dirty="0">
                <a:solidFill>
                  <a:schemeClr val="bg1"/>
                </a:solidFill>
                <a:latin typeface="Arial Black" panose="020B0A04020102020204" pitchFamily="34" charset="0"/>
                <a:ea typeface="Roboto" panose="02000000000000000000" pitchFamily="2" charset="0"/>
                <a:cs typeface="Arial" panose="020B0604020202020204" pitchFamily="34" charset="0"/>
              </a:rPr>
              <a:t>create something better</a:t>
            </a:r>
            <a:r>
              <a:rPr lang="en-US" sz="9600" dirty="0">
                <a:solidFill>
                  <a:schemeClr val="bg1"/>
                </a:solidFill>
                <a:latin typeface="Arial" panose="020B0604020202020204" pitchFamily="34" charset="0"/>
                <a:ea typeface="Roboto" panose="02000000000000000000" pitchFamily="2" charset="0"/>
                <a:cs typeface="Arial" panose="020B0604020202020204" pitchFamily="34" charset="0"/>
              </a:rPr>
              <a:t>. </a:t>
            </a:r>
          </a:p>
        </p:txBody>
      </p:sp>
      <p:sp>
        <p:nvSpPr>
          <p:cNvPr id="2" name="Rectangle 1">
            <a:extLst>
              <a:ext uri="{FF2B5EF4-FFF2-40B4-BE49-F238E27FC236}">
                <a16:creationId xmlns:a16="http://schemas.microsoft.com/office/drawing/2014/main" id="{B0C5B857-0E51-4898-BAEF-B471D5E63813}"/>
              </a:ext>
            </a:extLst>
          </p:cNvPr>
          <p:cNvSpPr/>
          <p:nvPr/>
        </p:nvSpPr>
        <p:spPr>
          <a:xfrm>
            <a:off x="31089600" y="5573485"/>
            <a:ext cx="12801600" cy="273449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65760" tIns="640080" rIns="365760" rtlCol="0" anchor="t" anchorCtr="0"/>
          <a:lstStyle/>
          <a:p>
            <a:pPr>
              <a:spcAft>
                <a:spcPts val="1200"/>
              </a:spcAft>
            </a:pPr>
            <a:endParaRPr lang="en-US" sz="4800" dirty="0">
              <a:solidFill>
                <a:schemeClr val="tx1"/>
              </a:solidFill>
              <a:latin typeface="Arial" panose="020B0604020202020204" pitchFamily="34" charset="0"/>
              <a:cs typeface="Arial" panose="020B0604020202020204" pitchFamily="34" charset="0"/>
            </a:endParaRPr>
          </a:p>
        </p:txBody>
      </p:sp>
      <p:sp>
        <p:nvSpPr>
          <p:cNvPr id="21" name="Rectangle 20">
            <a:extLst>
              <a:ext uri="{FF2B5EF4-FFF2-40B4-BE49-F238E27FC236}">
                <a16:creationId xmlns:a16="http://schemas.microsoft.com/office/drawing/2014/main" id="{678733BE-059C-47B7-9415-5ADF2F3024F1}"/>
              </a:ext>
            </a:extLst>
          </p:cNvPr>
          <p:cNvSpPr/>
          <p:nvPr/>
        </p:nvSpPr>
        <p:spPr>
          <a:xfrm>
            <a:off x="12801599" y="27352487"/>
            <a:ext cx="18288002" cy="5565913"/>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Ins="5577840" rtlCol="0" anchor="ctr"/>
          <a:lstStyle/>
          <a:p>
            <a:pPr algn="r"/>
            <a:endParaRPr lang="en-US" sz="6000" dirty="0">
              <a:solidFill>
                <a:schemeClr val="tx1"/>
              </a:solidFill>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02029" y="27731634"/>
            <a:ext cx="4731418" cy="4731418"/>
          </a:xfrm>
          <a:prstGeom prst="rect">
            <a:avLst/>
          </a:prstGeom>
          <a:ln>
            <a:solidFill>
              <a:schemeClr val="tx1"/>
            </a:solidFill>
          </a:ln>
        </p:spPr>
      </p:pic>
      <p:graphicFrame>
        <p:nvGraphicFramePr>
          <p:cNvPr id="12" name="Chart 11"/>
          <p:cNvGraphicFramePr>
            <a:graphicFrameLocks/>
          </p:cNvGraphicFramePr>
          <p:nvPr>
            <p:extLst>
              <p:ext uri="{D42A27DB-BD31-4B8C-83A1-F6EECF244321}">
                <p14:modId xmlns:p14="http://schemas.microsoft.com/office/powerpoint/2010/main" val="2916049037"/>
              </p:ext>
            </p:extLst>
          </p:nvPr>
        </p:nvGraphicFramePr>
        <p:xfrm>
          <a:off x="32083513" y="9525473"/>
          <a:ext cx="10813774" cy="648031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Chart 12"/>
          <p:cNvGraphicFramePr>
            <a:graphicFrameLocks/>
          </p:cNvGraphicFramePr>
          <p:nvPr>
            <p:extLst>
              <p:ext uri="{D42A27DB-BD31-4B8C-83A1-F6EECF244321}">
                <p14:modId xmlns:p14="http://schemas.microsoft.com/office/powerpoint/2010/main" val="180266983"/>
              </p:ext>
            </p:extLst>
          </p:nvPr>
        </p:nvGraphicFramePr>
        <p:xfrm>
          <a:off x="32083513" y="18358992"/>
          <a:ext cx="10813774" cy="6440556"/>
        </p:xfrm>
        <a:graphic>
          <a:graphicData uri="http://schemas.openxmlformats.org/drawingml/2006/chart">
            <c:chart xmlns:c="http://schemas.openxmlformats.org/drawingml/2006/chart" xmlns:r="http://schemas.openxmlformats.org/officeDocument/2006/relationships" r:id="rId5"/>
          </a:graphicData>
        </a:graphic>
      </p:graphicFrame>
      <p:sp>
        <p:nvSpPr>
          <p:cNvPr id="3" name="Rectangle 2"/>
          <p:cNvSpPr/>
          <p:nvPr/>
        </p:nvSpPr>
        <p:spPr>
          <a:xfrm>
            <a:off x="278299" y="6145359"/>
            <a:ext cx="11986166" cy="10341293"/>
          </a:xfrm>
          <a:prstGeom prst="rect">
            <a:avLst/>
          </a:prstGeom>
        </p:spPr>
        <p:txBody>
          <a:bodyPr wrap="square">
            <a:spAutoFit/>
          </a:bodyPr>
          <a:lstStyle/>
          <a:p>
            <a:pPr>
              <a:spcAft>
                <a:spcPts val="1200"/>
              </a:spcAft>
            </a:pPr>
            <a:r>
              <a:rPr lang="en-US" sz="4800" b="1" dirty="0">
                <a:latin typeface="Arial" panose="020B0604020202020204" pitchFamily="34" charset="0"/>
                <a:cs typeface="Arial" panose="020B0604020202020204" pitchFamily="34" charset="0"/>
              </a:rPr>
              <a:t>INTRODUCTION</a:t>
            </a:r>
          </a:p>
          <a:p>
            <a:pPr>
              <a:spcAft>
                <a:spcPts val="2400"/>
              </a:spcAft>
            </a:pPr>
            <a:r>
              <a:rPr lang="en-US" sz="4800" dirty="0">
                <a:latin typeface="Arial" panose="020B0604020202020204" pitchFamily="34" charset="0"/>
                <a:cs typeface="Arial" panose="020B0604020202020204" pitchFamily="34" charset="0"/>
              </a:rPr>
              <a:t>Mike Morrison created a template for a “Better Scientific Poster” (BSP) (https://osf.io/ef53g/)</a:t>
            </a:r>
          </a:p>
          <a:p>
            <a:pPr>
              <a:spcAft>
                <a:spcPts val="2400"/>
              </a:spcAft>
            </a:pPr>
            <a:r>
              <a:rPr lang="en-US" sz="4800" dirty="0">
                <a:latin typeface="Arial" panose="020B0604020202020204" pitchFamily="34" charset="0"/>
                <a:cs typeface="Arial" panose="020B0604020202020204" pitchFamily="34" charset="0"/>
              </a:rPr>
              <a:t>The BSP format has been praised by many, yet disparaged by others.</a:t>
            </a:r>
          </a:p>
          <a:p>
            <a:pPr>
              <a:spcAft>
                <a:spcPts val="2400"/>
              </a:spcAft>
            </a:pPr>
            <a:r>
              <a:rPr lang="en-US" sz="4800" dirty="0">
                <a:latin typeface="Arial" panose="020B0604020202020204" pitchFamily="34" charset="0"/>
                <a:cs typeface="Arial" panose="020B0604020202020204" pitchFamily="34" charset="0"/>
              </a:rPr>
              <a:t>The current project had 2 goals: </a:t>
            </a:r>
          </a:p>
          <a:p>
            <a:pPr marL="914400" indent="-914400">
              <a:spcAft>
                <a:spcPts val="2400"/>
              </a:spcAft>
              <a:buFont typeface="+mj-lt"/>
              <a:buAutoNum type="arabicPeriod"/>
            </a:pPr>
            <a:r>
              <a:rPr lang="en-US" sz="4800" dirty="0">
                <a:latin typeface="Arial" panose="020B0604020202020204" pitchFamily="34" charset="0"/>
                <a:cs typeface="Arial" panose="020B0604020202020204" pitchFamily="34" charset="0"/>
              </a:rPr>
              <a:t>Create a template that I think could be useful.</a:t>
            </a:r>
          </a:p>
          <a:p>
            <a:pPr marL="914400" indent="-914400">
              <a:spcAft>
                <a:spcPts val="2400"/>
              </a:spcAft>
              <a:buFont typeface="+mj-lt"/>
              <a:buAutoNum type="arabicPeriod"/>
            </a:pPr>
            <a:r>
              <a:rPr lang="en-US" sz="4800" dirty="0">
                <a:latin typeface="Arial" panose="020B0604020202020204" pitchFamily="34" charset="0"/>
                <a:cs typeface="Arial" panose="020B0604020202020204" pitchFamily="34" charset="0"/>
              </a:rPr>
              <a:t>Point out that we don’t need to either love or hate the new format—the middle is just fine.</a:t>
            </a:r>
          </a:p>
        </p:txBody>
      </p:sp>
      <p:sp>
        <p:nvSpPr>
          <p:cNvPr id="4" name="Rectangle 3"/>
          <p:cNvSpPr/>
          <p:nvPr/>
        </p:nvSpPr>
        <p:spPr>
          <a:xfrm>
            <a:off x="278299" y="18984968"/>
            <a:ext cx="11469335" cy="10033516"/>
          </a:xfrm>
          <a:prstGeom prst="rect">
            <a:avLst/>
          </a:prstGeom>
        </p:spPr>
        <p:txBody>
          <a:bodyPr wrap="square">
            <a:spAutoFit/>
          </a:bodyPr>
          <a:lstStyle/>
          <a:p>
            <a:pPr>
              <a:spcAft>
                <a:spcPts val="1200"/>
              </a:spcAft>
            </a:pPr>
            <a:r>
              <a:rPr lang="en-US" sz="4800" b="1" dirty="0">
                <a:latin typeface="Arial" panose="020B0604020202020204" pitchFamily="34" charset="0"/>
                <a:cs typeface="Arial" panose="020B0604020202020204" pitchFamily="34" charset="0"/>
              </a:rPr>
              <a:t>METHOD</a:t>
            </a:r>
          </a:p>
          <a:p>
            <a:pPr>
              <a:spcAft>
                <a:spcPts val="2400"/>
              </a:spcAft>
            </a:pPr>
            <a:r>
              <a:rPr lang="en-US" sz="4800" dirty="0">
                <a:latin typeface="Arial" panose="020B0604020202020204" pitchFamily="34" charset="0"/>
                <a:cs typeface="Arial" panose="020B0604020202020204" pitchFamily="34" charset="0"/>
              </a:rPr>
              <a:t>To create a new template, I identified strengths of the BSP template and the traditional format.</a:t>
            </a:r>
          </a:p>
          <a:p>
            <a:pPr>
              <a:spcAft>
                <a:spcPts val="2400"/>
              </a:spcAft>
            </a:pPr>
            <a:r>
              <a:rPr lang="en-US" sz="4800" dirty="0">
                <a:latin typeface="Arial" panose="020B0604020202020204" pitchFamily="34" charset="0"/>
                <a:cs typeface="Arial" panose="020B0604020202020204" pitchFamily="34" charset="0"/>
              </a:rPr>
              <a:t>BSP strengths: clear take-away message, minimal text, QR code</a:t>
            </a:r>
          </a:p>
          <a:p>
            <a:pPr>
              <a:spcAft>
                <a:spcPts val="2400"/>
              </a:spcAft>
            </a:pPr>
            <a:r>
              <a:rPr lang="en-US" sz="4800" dirty="0">
                <a:latin typeface="Arial" panose="020B0604020202020204" pitchFamily="34" charset="0"/>
                <a:cs typeface="Arial" panose="020B0604020202020204" pitchFamily="34" charset="0"/>
              </a:rPr>
              <a:t>Traditional format strengths: room for figures, reasonable text size on sides, large title to make finding posters in poster session easy, web link and email for people who don’t like QR codes</a:t>
            </a:r>
          </a:p>
          <a:p>
            <a:pPr>
              <a:spcAft>
                <a:spcPts val="2400"/>
              </a:spcAft>
            </a:pPr>
            <a:endParaRPr lang="en-US" sz="4800" b="1" dirty="0">
              <a:latin typeface="Arial" panose="020B0604020202020204" pitchFamily="34" charset="0"/>
              <a:cs typeface="Arial" panose="020B0604020202020204" pitchFamily="34" charset="0"/>
            </a:endParaRPr>
          </a:p>
        </p:txBody>
      </p:sp>
      <p:sp>
        <p:nvSpPr>
          <p:cNvPr id="7" name="Rectangle 6"/>
          <p:cNvSpPr/>
          <p:nvPr/>
        </p:nvSpPr>
        <p:spPr>
          <a:xfrm>
            <a:off x="12839893" y="29094223"/>
            <a:ext cx="12725008" cy="1938992"/>
          </a:xfrm>
          <a:prstGeom prst="rect">
            <a:avLst/>
          </a:prstGeom>
        </p:spPr>
        <p:txBody>
          <a:bodyPr wrap="square">
            <a:spAutoFit/>
          </a:bodyPr>
          <a:lstStyle/>
          <a:p>
            <a:pPr algn="r"/>
            <a:r>
              <a:rPr lang="en-US" sz="6000" dirty="0">
                <a:latin typeface="Arial" panose="020B0604020202020204" pitchFamily="34" charset="0"/>
                <a:cs typeface="Arial" panose="020B0604020202020204" pitchFamily="34" charset="0"/>
              </a:rPr>
              <a:t>Poster template: https://osf.io/ayjzg/</a:t>
            </a:r>
          </a:p>
          <a:p>
            <a:pPr algn="r"/>
            <a:r>
              <a:rPr lang="en-US" sz="6000" dirty="0">
                <a:latin typeface="Arial" panose="020B0604020202020204" pitchFamily="34" charset="0"/>
                <a:cs typeface="Arial" panose="020B0604020202020204" pitchFamily="34" charset="0"/>
              </a:rPr>
              <a:t>smithar3@appstate.edu</a:t>
            </a:r>
          </a:p>
        </p:txBody>
      </p:sp>
      <p:sp>
        <p:nvSpPr>
          <p:cNvPr id="8" name="Rectangle 7"/>
          <p:cNvSpPr/>
          <p:nvPr/>
        </p:nvSpPr>
        <p:spPr>
          <a:xfrm>
            <a:off x="31367893" y="6163503"/>
            <a:ext cx="11986171" cy="3200876"/>
          </a:xfrm>
          <a:prstGeom prst="rect">
            <a:avLst/>
          </a:prstGeom>
        </p:spPr>
        <p:txBody>
          <a:bodyPr wrap="square">
            <a:spAutoFit/>
          </a:bodyPr>
          <a:lstStyle/>
          <a:p>
            <a:pPr>
              <a:spcAft>
                <a:spcPts val="1200"/>
              </a:spcAft>
            </a:pPr>
            <a:r>
              <a:rPr lang="en-US" sz="4800" b="1" dirty="0">
                <a:latin typeface="Arial" panose="020B0604020202020204" pitchFamily="34" charset="0"/>
                <a:cs typeface="Arial" panose="020B0604020202020204" pitchFamily="34" charset="0"/>
              </a:rPr>
              <a:t>RESULTS</a:t>
            </a:r>
          </a:p>
          <a:p>
            <a:r>
              <a:rPr lang="en-US" sz="4800" dirty="0">
                <a:latin typeface="Arial" panose="020B0604020202020204" pitchFamily="34" charset="0"/>
                <a:cs typeface="Arial" panose="020B0604020202020204" pitchFamily="34" charset="0"/>
              </a:rPr>
              <a:t>Preregistered analysis: 78% increase in liking compared to traditional format and 24% increase compared to the BSP format</a:t>
            </a:r>
            <a:endParaRPr lang="en-US" sz="4800" dirty="0"/>
          </a:p>
        </p:txBody>
      </p:sp>
      <p:sp>
        <p:nvSpPr>
          <p:cNvPr id="10" name="Rectangle 9"/>
          <p:cNvSpPr/>
          <p:nvPr/>
        </p:nvSpPr>
        <p:spPr>
          <a:xfrm>
            <a:off x="31367893" y="16536574"/>
            <a:ext cx="11986171" cy="1569660"/>
          </a:xfrm>
          <a:prstGeom prst="rect">
            <a:avLst/>
          </a:prstGeom>
        </p:spPr>
        <p:txBody>
          <a:bodyPr wrap="square">
            <a:spAutoFit/>
          </a:bodyPr>
          <a:lstStyle/>
          <a:p>
            <a:r>
              <a:rPr lang="en-US" sz="4800" dirty="0">
                <a:latin typeface="Arial" panose="020B0604020202020204" pitchFamily="34" charset="0"/>
                <a:cs typeface="Arial" panose="020B0604020202020204" pitchFamily="34" charset="0"/>
              </a:rPr>
              <a:t>Exploratory analysis: room for improvement in this template (Arial font, seriously?!?!).</a:t>
            </a:r>
            <a:endParaRPr lang="en-US" sz="4800" b="1" dirty="0">
              <a:latin typeface="Arial" panose="020B0604020202020204" pitchFamily="34" charset="0"/>
              <a:cs typeface="Arial" panose="020B0604020202020204" pitchFamily="34" charset="0"/>
            </a:endParaRPr>
          </a:p>
        </p:txBody>
      </p:sp>
      <p:sp>
        <p:nvSpPr>
          <p:cNvPr id="11" name="Rectangle 10"/>
          <p:cNvSpPr/>
          <p:nvPr/>
        </p:nvSpPr>
        <p:spPr>
          <a:xfrm>
            <a:off x="31369162" y="25340554"/>
            <a:ext cx="11945146" cy="7355860"/>
          </a:xfrm>
          <a:prstGeom prst="rect">
            <a:avLst/>
          </a:prstGeom>
        </p:spPr>
        <p:txBody>
          <a:bodyPr wrap="square">
            <a:spAutoFit/>
          </a:bodyPr>
          <a:lstStyle/>
          <a:p>
            <a:r>
              <a:rPr lang="en-US" sz="4800" b="1" dirty="0">
                <a:latin typeface="Arial" panose="020B0604020202020204" pitchFamily="34" charset="0"/>
                <a:cs typeface="Arial" panose="020B0604020202020204" pitchFamily="34" charset="0"/>
              </a:rPr>
              <a:t>DISCUSSION</a:t>
            </a:r>
          </a:p>
          <a:p>
            <a:pPr>
              <a:spcAft>
                <a:spcPts val="2400"/>
              </a:spcAft>
            </a:pPr>
            <a:r>
              <a:rPr lang="en-US" sz="4800" dirty="0">
                <a:latin typeface="Arial" panose="020B0604020202020204" pitchFamily="34" charset="0"/>
                <a:cs typeface="Arial" panose="020B0604020202020204" pitchFamily="34" charset="0"/>
              </a:rPr>
              <a:t>Sometimes it makes sense to pick a side; this is not one of those times.</a:t>
            </a:r>
          </a:p>
          <a:p>
            <a:pPr>
              <a:spcAft>
                <a:spcPts val="2400"/>
              </a:spcAft>
            </a:pPr>
            <a:r>
              <a:rPr lang="en-US" sz="4800" dirty="0">
                <a:latin typeface="Arial" panose="020B0604020202020204" pitchFamily="34" charset="0"/>
                <a:cs typeface="Arial" panose="020B0604020202020204" pitchFamily="34" charset="0"/>
              </a:rPr>
              <a:t>Praise what you like, make suggestions for improvement, and </a:t>
            </a:r>
            <a:r>
              <a:rPr lang="en-US" sz="4800" b="1" dirty="0">
                <a:latin typeface="Arial" panose="020B0604020202020204" pitchFamily="34" charset="0"/>
                <a:cs typeface="Arial" panose="020B0604020202020204" pitchFamily="34" charset="0"/>
              </a:rPr>
              <a:t>then make something better</a:t>
            </a:r>
            <a:r>
              <a:rPr lang="en-US" sz="4800" dirty="0">
                <a:latin typeface="Arial" panose="020B0604020202020204" pitchFamily="34" charset="0"/>
                <a:cs typeface="Arial" panose="020B0604020202020204" pitchFamily="34" charset="0"/>
              </a:rPr>
              <a:t>.</a:t>
            </a:r>
          </a:p>
          <a:p>
            <a:pPr>
              <a:spcAft>
                <a:spcPts val="2400"/>
              </a:spcAft>
            </a:pPr>
            <a:r>
              <a:rPr lang="en-US" sz="4800" dirty="0">
                <a:latin typeface="Arial" panose="020B0604020202020204" pitchFamily="34" charset="0"/>
                <a:cs typeface="Arial" panose="020B0604020202020204" pitchFamily="34" charset="0"/>
              </a:rPr>
              <a:t>Take Mike’s ideas, incorporate some of mine, </a:t>
            </a:r>
            <a:r>
              <a:rPr lang="en-US" sz="4800" b="1" dirty="0">
                <a:latin typeface="Arial" panose="020B0604020202020204" pitchFamily="34" charset="0"/>
                <a:cs typeface="Arial" panose="020B0604020202020204" pitchFamily="34" charset="0"/>
              </a:rPr>
              <a:t>be creative</a:t>
            </a:r>
            <a:r>
              <a:rPr lang="en-US" sz="4800" dirty="0">
                <a:latin typeface="Arial" panose="020B0604020202020204" pitchFamily="34" charset="0"/>
                <a:cs typeface="Arial" panose="020B0604020202020204" pitchFamily="34" charset="0"/>
              </a:rPr>
              <a:t>, and let’s make posters more useful.</a:t>
            </a:r>
          </a:p>
        </p:txBody>
      </p:sp>
      <p:sp>
        <p:nvSpPr>
          <p:cNvPr id="15" name="Rectangle 14"/>
          <p:cNvSpPr/>
          <p:nvPr/>
        </p:nvSpPr>
        <p:spPr>
          <a:xfrm>
            <a:off x="6827864" y="1767184"/>
            <a:ext cx="30235471" cy="2492990"/>
          </a:xfrm>
          <a:prstGeom prst="rect">
            <a:avLst/>
          </a:prstGeom>
        </p:spPr>
        <p:txBody>
          <a:bodyPr wrap="square">
            <a:spAutoFit/>
          </a:bodyPr>
          <a:lstStyle/>
          <a:p>
            <a:pPr lvl="0" algn="ctr"/>
            <a:r>
              <a:rPr lang="en-US" sz="9600" dirty="0">
                <a:solidFill>
                  <a:srgbClr val="FFFFFF"/>
                </a:solidFill>
                <a:latin typeface="Arial" panose="020B0604020202020204" pitchFamily="34" charset="0"/>
                <a:cs typeface="Arial" panose="020B0604020202020204" pitchFamily="34" charset="0"/>
              </a:rPr>
              <a:t>INSERT YOUR CREATE @ STATE TITLE HERE</a:t>
            </a:r>
            <a:br>
              <a:rPr lang="en-US" sz="9600" dirty="0">
                <a:solidFill>
                  <a:srgbClr val="FFFFFF"/>
                </a:solidFill>
                <a:latin typeface="Arial" panose="020B0604020202020204" pitchFamily="34" charset="0"/>
                <a:cs typeface="Arial" panose="020B0604020202020204" pitchFamily="34" charset="0"/>
              </a:rPr>
            </a:br>
            <a:r>
              <a:rPr lang="en-US" sz="6000" i="1" dirty="0">
                <a:solidFill>
                  <a:srgbClr val="FFFFFF"/>
                </a:solidFill>
                <a:latin typeface="Arial" panose="020B0604020202020204" pitchFamily="34" charset="0"/>
                <a:cs typeface="Arial" panose="020B0604020202020204" pitchFamily="34" charset="0"/>
              </a:rPr>
              <a:t>FIRST &amp; LAST NAME  |  ARKANSAS </a:t>
            </a:r>
            <a:r>
              <a:rPr lang="en-US" sz="6000" i="1" dirty="0">
                <a:solidFill>
                  <a:schemeClr val="bg1"/>
                </a:solidFill>
                <a:latin typeface="Arial" panose="020B0604020202020204" pitchFamily="34" charset="0"/>
                <a:cs typeface="Arial" panose="020B0604020202020204" pitchFamily="34" charset="0"/>
              </a:rPr>
              <a:t>STATE UNIVERSITY  |   JONESBORO, AR</a:t>
            </a:r>
            <a:endParaRPr lang="en-US" sz="6000" dirty="0">
              <a:solidFill>
                <a:schemeClr val="bg1"/>
              </a:solidFill>
              <a:latin typeface="Arial" panose="020B0604020202020204" pitchFamily="34" charset="0"/>
              <a:cs typeface="Arial" panose="020B0604020202020204" pitchFamily="34" charset="0"/>
            </a:endParaRPr>
          </a:p>
        </p:txBody>
      </p:sp>
      <p:pic>
        <p:nvPicPr>
          <p:cNvPr id="17" name="Picture 16">
            <a:extLst>
              <a:ext uri="{FF2B5EF4-FFF2-40B4-BE49-F238E27FC236}">
                <a16:creationId xmlns:a16="http://schemas.microsoft.com/office/drawing/2014/main" id="{9D004D90-DAC3-4C21-BD01-2670ED607B9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8299" y="-423626"/>
            <a:ext cx="5997109" cy="5997109"/>
          </a:xfrm>
          <a:prstGeom prst="rect">
            <a:avLst/>
          </a:prstGeom>
        </p:spPr>
      </p:pic>
      <p:pic>
        <p:nvPicPr>
          <p:cNvPr id="23" name="Picture 22">
            <a:extLst>
              <a:ext uri="{FF2B5EF4-FFF2-40B4-BE49-F238E27FC236}">
                <a16:creationId xmlns:a16="http://schemas.microsoft.com/office/drawing/2014/main" id="{69482FC2-EFE0-4DC5-B78B-6895ED12701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427900" y="38429"/>
            <a:ext cx="7153732" cy="5886926"/>
          </a:xfrm>
          <a:prstGeom prst="rect">
            <a:avLst/>
          </a:prstGeom>
        </p:spPr>
      </p:pic>
    </p:spTree>
    <p:extLst>
      <p:ext uri="{BB962C8B-B14F-4D97-AF65-F5344CB8AC3E}">
        <p14:creationId xmlns:p14="http://schemas.microsoft.com/office/powerpoint/2010/main" val="126385650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5ecdbd5-93d8-4379-a0c4-790bef68f2b1" xsi:nil="true"/>
    <lcf76f155ced4ddcb4097134ff3c332f xmlns="4baa13db-8d92-440a-b9d7-f297968247e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23C58BEF99DA64598FBA9A34514A7E4" ma:contentTypeVersion="15" ma:contentTypeDescription="Create a new document." ma:contentTypeScope="" ma:versionID="531d659a4df9be545a59b13670fedc39">
  <xsd:schema xmlns:xsd="http://www.w3.org/2001/XMLSchema" xmlns:xs="http://www.w3.org/2001/XMLSchema" xmlns:p="http://schemas.microsoft.com/office/2006/metadata/properties" xmlns:ns2="4baa13db-8d92-440a-b9d7-f297968247ef" xmlns:ns3="35ecdbd5-93d8-4379-a0c4-790bef68f2b1" targetNamespace="http://schemas.microsoft.com/office/2006/metadata/properties" ma:root="true" ma:fieldsID="e157fe7121a01486821fb93ea438687d" ns2:_="" ns3:_="">
    <xsd:import namespace="4baa13db-8d92-440a-b9d7-f297968247ef"/>
    <xsd:import namespace="35ecdbd5-93d8-4379-a0c4-790bef68f2b1"/>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MediaServiceOCR"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aa13db-8d92-440a-b9d7-f297968247ef"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472b6a5b-3128-433d-b933-fedcf56c28ab"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5ecdbd5-93d8-4379-a0c4-790bef68f2b1"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0a532771-fdbc-4dd7-ab6c-a6cc47cb6512}" ma:internalName="TaxCatchAll" ma:showField="CatchAllData" ma:web="35ecdbd5-93d8-4379-a0c4-790bef68f2b1">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1459209-8102-4C35-B730-933EA14CC5EC}">
  <ds:schemaRefs>
    <ds:schemaRef ds:uri="http://schemas.microsoft.com/office/2006/metadata/properties"/>
    <ds:schemaRef ds:uri="http://schemas.microsoft.com/office/infopath/2007/PartnerControls"/>
    <ds:schemaRef ds:uri="35ecdbd5-93d8-4379-a0c4-790bef68f2b1"/>
    <ds:schemaRef ds:uri="4baa13db-8d92-440a-b9d7-f297968247ef"/>
  </ds:schemaRefs>
</ds:datastoreItem>
</file>

<file path=customXml/itemProps2.xml><?xml version="1.0" encoding="utf-8"?>
<ds:datastoreItem xmlns:ds="http://schemas.openxmlformats.org/officeDocument/2006/customXml" ds:itemID="{FFFA2C60-7320-4A1F-8C4E-1E02C35584B6}">
  <ds:schemaRefs>
    <ds:schemaRef ds:uri="http://schemas.microsoft.com/sharepoint/v3/contenttype/forms"/>
  </ds:schemaRefs>
</ds:datastoreItem>
</file>

<file path=customXml/itemProps3.xml><?xml version="1.0" encoding="utf-8"?>
<ds:datastoreItem xmlns:ds="http://schemas.openxmlformats.org/officeDocument/2006/customXml" ds:itemID="{7E29C426-D8BC-460B-9292-9E4EF7F205C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aa13db-8d92-440a-b9d7-f297968247ef"/>
    <ds:schemaRef ds:uri="35ecdbd5-93d8-4379-a0c4-790bef68f2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2939</TotalTime>
  <Words>338</Words>
  <Application>Microsoft Office PowerPoint</Application>
  <PresentationFormat>Custom</PresentationFormat>
  <Paragraphs>26</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Why must we pick sides?  The new poster format is a revolution, or the new poster format is garbage!  Take the good parts of the new format, keep the useful aspects of the traditional format, add in your own ideas, and create something better.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Mike Morrison</dc:creator>
  <cp:lastModifiedBy>Kelli Listenbee</cp:lastModifiedBy>
  <cp:revision>122</cp:revision>
  <dcterms:created xsi:type="dcterms:W3CDTF">2018-09-16T19:13:41Z</dcterms:created>
  <dcterms:modified xsi:type="dcterms:W3CDTF">2026-02-23T14:47:05Z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0x010100523C58BEF99DA64598FBA9A34514A7E4</vt:lpwstr>
  </property>
</Properties>
</file>