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6"/>
  </p:notesMasterIdLst>
  <p:sldIdLst>
    <p:sldId id="268" r:id="rId5"/>
  </p:sldIdLst>
  <p:sldSz cx="32918400" cy="438912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10384" userDrawn="1">
          <p15:clr>
            <a:srgbClr val="A4A3A4"/>
          </p15:clr>
        </p15:guide>
        <p15:guide id="3" pos="4016" userDrawn="1">
          <p15:clr>
            <a:srgbClr val="A4A3A4"/>
          </p15:clr>
        </p15:guide>
        <p15:guide id="4" pos="176" userDrawn="1">
          <p15:clr>
            <a:srgbClr val="A4A3A4"/>
          </p15:clr>
        </p15:guide>
        <p15:guide id="5" pos="496" userDrawn="1">
          <p15:clr>
            <a:srgbClr val="A4A3A4"/>
          </p15:clr>
        </p15:guide>
        <p15:guide id="6" orient="horz" pos="138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0000"/>
    <a:srgbClr val="263238"/>
    <a:srgbClr val="FFF9C4"/>
    <a:srgbClr val="FFD54F"/>
    <a:srgbClr val="311B92"/>
    <a:srgbClr val="8B1616"/>
    <a:srgbClr val="8C1616"/>
    <a:srgbClr val="B71C1C"/>
    <a:srgbClr val="FFB300"/>
    <a:srgbClr val="FFEB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6" autoAdjust="0"/>
    <p:restoredTop sz="96395" autoAdjust="0"/>
  </p:normalViewPr>
  <p:slideViewPr>
    <p:cSldViewPr snapToGrid="0" showGuides="1">
      <p:cViewPr varScale="1">
        <p:scale>
          <a:sx n="16" d="100"/>
          <a:sy n="16" d="100"/>
        </p:scale>
        <p:origin x="2160" y="144"/>
      </p:cViewPr>
      <p:guideLst>
        <p:guide pos="10384"/>
        <p:guide pos="4016"/>
        <p:guide pos="176"/>
        <p:guide pos="496"/>
        <p:guide orient="horz"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43450708809552"/>
          <c:y val="3.5886198389207126E-2"/>
          <c:w val="0.83664714270335416"/>
          <c:h val="0.76485108291123327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errBars>
            <c:errBarType val="both"/>
            <c:errValType val="fixedVal"/>
            <c:noEndCap val="0"/>
            <c:val val="0.5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Sheet1!$A$2:$A$4</c:f>
              <c:strCache>
                <c:ptCount val="3"/>
                <c:pt idx="0">
                  <c:v>Updated format</c:v>
                </c:pt>
                <c:pt idx="1">
                  <c:v>BSP</c:v>
                </c:pt>
                <c:pt idx="2">
                  <c:v>Traditional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8.5</c:v>
                </c:pt>
                <c:pt idx="1">
                  <c:v>6.8</c:v>
                </c:pt>
                <c:pt idx="2">
                  <c:v>3.8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B1E-41B9-B039-038631C8D98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80033256"/>
        <c:axId val="365170872"/>
      </c:barChart>
      <c:catAx>
        <c:axId val="48003325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3200" b="0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/>
                  <a:t>Poster Format</a:t>
                </a:r>
              </a:p>
            </c:rich>
          </c:tx>
          <c:layout>
            <c:manualLayout>
              <c:xMode val="edge"/>
              <c:yMode val="edge"/>
              <c:x val="0.49883068890776472"/>
              <c:y val="0.8437530284029476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3200" b="0" i="0" u="none" strike="noStrike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365170872"/>
        <c:crosses val="autoZero"/>
        <c:auto val="1"/>
        <c:lblAlgn val="ctr"/>
        <c:lblOffset val="100"/>
        <c:noMultiLvlLbl val="0"/>
      </c:catAx>
      <c:valAx>
        <c:axId val="365170872"/>
        <c:scaling>
          <c:orientation val="minMax"/>
          <c:max val="10"/>
          <c:min val="1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3200" b="0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/>
                  <a:t>Liking of design as rated by Andrew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3200" b="0" i="0" u="none" strike="noStrike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480033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>
      <a:noFill/>
      <a:prstDash val="solid"/>
    </a:ln>
    <a:effectLst/>
  </c:spPr>
  <c:txPr>
    <a:bodyPr/>
    <a:lstStyle/>
    <a:p>
      <a:pPr>
        <a:defRPr sz="32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812186551954743"/>
          <c:y val="2.3957187939234762E-3"/>
          <c:w val="0.62375639317253395"/>
          <c:h val="0.94729418653368347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7CD8-4FBB-9C22-689174596D0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7CD8-4FBB-9C22-689174596D05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7CD8-4FBB-9C22-689174596D05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7CD8-4FBB-9C22-689174596D05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7CD8-4FBB-9C22-689174596D05}"/>
              </c:ext>
            </c:extLst>
          </c:dPt>
          <c:cat>
            <c:strRef>
              <c:f>Sheet1!$A$2:$A$6</c:f>
              <c:strCache>
                <c:ptCount val="5"/>
                <c:pt idx="0">
                  <c:v>Arial</c:v>
                </c:pt>
                <c:pt idx="1">
                  <c:v>Comic Sans</c:v>
                </c:pt>
                <c:pt idx="2">
                  <c:v>Rockwell</c:v>
                </c:pt>
                <c:pt idx="3">
                  <c:v>Cambria</c:v>
                </c:pt>
                <c:pt idx="4">
                  <c:v>Futura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3.9</c:v>
                </c:pt>
                <c:pt idx="1">
                  <c:v>2.1</c:v>
                </c:pt>
                <c:pt idx="2">
                  <c:v>6.7</c:v>
                </c:pt>
                <c:pt idx="3">
                  <c:v>6.4</c:v>
                </c:pt>
                <c:pt idx="4">
                  <c:v>7.5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2E3-43E7-A011-969BCD5D66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32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43450708809552"/>
          <c:y val="3.5886198389207126E-2"/>
          <c:w val="0.83664714270335416"/>
          <c:h val="0.76485108291123327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errBars>
            <c:errBarType val="both"/>
            <c:errValType val="fixedVal"/>
            <c:noEndCap val="0"/>
            <c:val val="0.5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Sheet1!$A$2:$A$4</c:f>
              <c:strCache>
                <c:ptCount val="3"/>
                <c:pt idx="0">
                  <c:v>Updated format</c:v>
                </c:pt>
                <c:pt idx="1">
                  <c:v>BSP</c:v>
                </c:pt>
                <c:pt idx="2">
                  <c:v>Traditional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8.5</c:v>
                </c:pt>
                <c:pt idx="1">
                  <c:v>6.8</c:v>
                </c:pt>
                <c:pt idx="2">
                  <c:v>3.8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507-40D7-BE4F-B9D83A3F9F7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80033256"/>
        <c:axId val="365170872"/>
      </c:barChart>
      <c:catAx>
        <c:axId val="48003325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3200" b="0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/>
                  <a:t>Poster Format</a:t>
                </a:r>
              </a:p>
            </c:rich>
          </c:tx>
          <c:layout>
            <c:manualLayout>
              <c:xMode val="edge"/>
              <c:yMode val="edge"/>
              <c:x val="0.49883068890776472"/>
              <c:y val="0.8437530284029476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3200" b="0" i="0" u="none" strike="noStrike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365170872"/>
        <c:crosses val="autoZero"/>
        <c:auto val="1"/>
        <c:lblAlgn val="ctr"/>
        <c:lblOffset val="100"/>
        <c:noMultiLvlLbl val="0"/>
      </c:catAx>
      <c:valAx>
        <c:axId val="365170872"/>
        <c:scaling>
          <c:orientation val="minMax"/>
          <c:max val="10"/>
          <c:min val="1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3200" b="0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r>
                  <a:rPr lang="en-US"/>
                  <a:t>Liking of design as rated by Andrew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3200" b="0" i="0" u="none" strike="noStrike" kern="1200" baseline="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Arial" panose="020B0604020202020204" pitchFamily="34" charset="0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4800332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>
      <a:noFill/>
      <a:prstDash val="solid"/>
    </a:ln>
    <a:effectLst/>
  </c:spPr>
  <c:txPr>
    <a:bodyPr/>
    <a:lstStyle/>
    <a:p>
      <a:pPr>
        <a:defRPr sz="32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812186551954743"/>
          <c:y val="2.3957187939234762E-3"/>
          <c:w val="0.62375639317253395"/>
          <c:h val="0.94729418653368347"/>
        </c:manualLayout>
      </c:layout>
      <c:radarChart>
        <c:radarStyle val="marker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Pt>
            <c:idx val="0"/>
            <c:marker>
              <c:symbol val="none"/>
            </c:marker>
            <c:bubble3D val="0"/>
            <c:spPr>
              <a:ln w="28575" cap="rnd">
                <a:solidFill>
                  <a:schemeClr val="accent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04B3-4E39-B766-E63666F717CC}"/>
              </c:ext>
            </c:extLst>
          </c:dPt>
          <c:dPt>
            <c:idx val="1"/>
            <c:marker>
              <c:symbol val="none"/>
            </c:marker>
            <c:bubble3D val="0"/>
            <c:spPr>
              <a:ln w="28575" cap="rnd">
                <a:solidFill>
                  <a:schemeClr val="accent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04B3-4E39-B766-E63666F717CC}"/>
              </c:ext>
            </c:extLst>
          </c:dPt>
          <c:dPt>
            <c:idx val="2"/>
            <c:marker>
              <c:symbol val="none"/>
            </c:marker>
            <c:bubble3D val="0"/>
            <c:spPr>
              <a:ln w="28575" cap="rnd">
                <a:solidFill>
                  <a:schemeClr val="accent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5-04B3-4E39-B766-E63666F717CC}"/>
              </c:ext>
            </c:extLst>
          </c:dPt>
          <c:dPt>
            <c:idx val="3"/>
            <c:marker>
              <c:symbol val="none"/>
            </c:marker>
            <c:bubble3D val="0"/>
            <c:spPr>
              <a:ln w="28575" cap="rnd">
                <a:solidFill>
                  <a:schemeClr val="accent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7-04B3-4E39-B766-E63666F717CC}"/>
              </c:ext>
            </c:extLst>
          </c:dPt>
          <c:dPt>
            <c:idx val="4"/>
            <c:marker>
              <c:symbol val="none"/>
            </c:marker>
            <c:bubble3D val="0"/>
            <c:spPr>
              <a:ln w="28575" cap="rnd">
                <a:solidFill>
                  <a:schemeClr val="accent1"/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9-04B3-4E39-B766-E63666F717CC}"/>
              </c:ext>
            </c:extLst>
          </c:dPt>
          <c:cat>
            <c:strRef>
              <c:f>Sheet1!$A$2:$A$6</c:f>
              <c:strCache>
                <c:ptCount val="5"/>
                <c:pt idx="0">
                  <c:v>Arial</c:v>
                </c:pt>
                <c:pt idx="1">
                  <c:v>Comic Sans</c:v>
                </c:pt>
                <c:pt idx="2">
                  <c:v>Rockwell</c:v>
                </c:pt>
                <c:pt idx="3">
                  <c:v>Cambria</c:v>
                </c:pt>
                <c:pt idx="4">
                  <c:v>Futura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3.9</c:v>
                </c:pt>
                <c:pt idx="1">
                  <c:v>2.1</c:v>
                </c:pt>
                <c:pt idx="2">
                  <c:v>6.7</c:v>
                </c:pt>
                <c:pt idx="3">
                  <c:v>6.4</c:v>
                </c:pt>
                <c:pt idx="4">
                  <c:v>7.5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04B3-4E39-B766-E63666F717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97121935"/>
        <c:axId val="597123375"/>
      </c:radarChart>
      <c:catAx>
        <c:axId val="597121935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597123375"/>
        <c:crosses val="autoZero"/>
        <c:auto val="1"/>
        <c:lblAlgn val="ctr"/>
        <c:lblOffset val="100"/>
        <c:noMultiLvlLbl val="0"/>
      </c:catAx>
      <c:valAx>
        <c:axId val="59712337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3200" b="0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59712193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32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1CB04D-1C75-43E0-9B64-B7DDAA42BB2C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6C2670-3342-473C-969D-FDFF399F20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749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71713" y="1143000"/>
            <a:ext cx="23145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6C2670-3342-473C-969D-FDFF399F205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516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68880" y="7183123"/>
            <a:ext cx="27980640" cy="15280640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14800" y="23053043"/>
            <a:ext cx="24688800" cy="10596877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35061-2F74-46D4-9F8F-C77EF304855D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52CE-B062-47D6-A8CB-AF6B214D1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5678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35061-2F74-46D4-9F8F-C77EF304855D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52CE-B062-47D6-A8CB-AF6B214D1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0935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5997" y="10942333"/>
            <a:ext cx="28392120" cy="18257517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45997" y="29372573"/>
            <a:ext cx="28392120" cy="9601197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/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35061-2F74-46D4-9F8F-C77EF304855D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52CE-B062-47D6-A8CB-AF6B214D1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764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63140" y="11684000"/>
            <a:ext cx="13990320" cy="27848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664940" y="11684000"/>
            <a:ext cx="13990320" cy="27848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35061-2F74-46D4-9F8F-C77EF304855D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52CE-B062-47D6-A8CB-AF6B214D1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037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2336810"/>
            <a:ext cx="28392120" cy="848360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7431" y="10759443"/>
            <a:ext cx="13926024" cy="5273037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67431" y="16032480"/>
            <a:ext cx="13926024" cy="235813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664942" y="10759443"/>
            <a:ext cx="13994608" cy="5273037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664942" y="16032480"/>
            <a:ext cx="13994608" cy="235813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35061-2F74-46D4-9F8F-C77EF304855D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52CE-B062-47D6-A8CB-AF6B214D1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9172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35061-2F74-46D4-9F8F-C77EF304855D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52CE-B062-47D6-A8CB-AF6B214D1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466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35061-2F74-46D4-9F8F-C77EF304855D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52CE-B062-47D6-A8CB-AF6B214D1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330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2926080"/>
            <a:ext cx="10617041" cy="1024128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94608" y="6319530"/>
            <a:ext cx="16664940" cy="31191200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13167360"/>
            <a:ext cx="10617041" cy="24394163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35061-2F74-46D4-9F8F-C77EF304855D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52CE-B062-47D6-A8CB-AF6B214D1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379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428" y="2926080"/>
            <a:ext cx="10617041" cy="1024128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994608" y="6319530"/>
            <a:ext cx="16664940" cy="31191200"/>
          </a:xfrm>
        </p:spPr>
        <p:txBody>
          <a:bodyPr anchor="t"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7428" y="13167360"/>
            <a:ext cx="10617041" cy="24394163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35061-2F74-46D4-9F8F-C77EF304855D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52CE-B062-47D6-A8CB-AF6B214D1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4978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35061-2F74-46D4-9F8F-C77EF304855D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52CE-B062-47D6-A8CB-AF6B214D1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718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557232" y="2336800"/>
            <a:ext cx="7098030" cy="37195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63142" y="2336800"/>
            <a:ext cx="20882610" cy="37195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35061-2F74-46D4-9F8F-C77EF304855D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FC52CE-B062-47D6-A8CB-AF6B214D1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229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63140" y="2336810"/>
            <a:ext cx="28392120" cy="84836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3140" y="11684000"/>
            <a:ext cx="28392120" cy="27848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63140" y="40680650"/>
            <a:ext cx="7406640" cy="2336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135061-2F74-46D4-9F8F-C77EF304855D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04220" y="40680650"/>
            <a:ext cx="11109960" cy="2336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3248620" y="40680650"/>
            <a:ext cx="7406640" cy="2336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FC52CE-B062-47D6-A8CB-AF6B214D1A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044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3.xml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12" Type="http://schemas.openxmlformats.org/officeDocument/2006/relationships/image" Target="../media/image6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11" Type="http://schemas.openxmlformats.org/officeDocument/2006/relationships/image" Target="../media/image5.png"/><Relationship Id="rId5" Type="http://schemas.openxmlformats.org/officeDocument/2006/relationships/chart" Target="../charts/chart2.xml"/><Relationship Id="rId10" Type="http://schemas.openxmlformats.org/officeDocument/2006/relationships/chart" Target="../charts/chart4.xml"/><Relationship Id="rId4" Type="http://schemas.openxmlformats.org/officeDocument/2006/relationships/chart" Target="../charts/chart1.xml"/><Relationship Id="rId9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5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678733BE-059C-47B7-9415-5ADF2F3024F1}"/>
              </a:ext>
            </a:extLst>
          </p:cNvPr>
          <p:cNvSpPr/>
          <p:nvPr/>
        </p:nvSpPr>
        <p:spPr>
          <a:xfrm>
            <a:off x="0" y="39711085"/>
            <a:ext cx="32918400" cy="418011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95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78733BE-059C-47B7-9415-5ADF2F3024F1}"/>
              </a:ext>
            </a:extLst>
          </p:cNvPr>
          <p:cNvSpPr/>
          <p:nvPr/>
        </p:nvSpPr>
        <p:spPr>
          <a:xfrm>
            <a:off x="6302" y="6896100"/>
            <a:ext cx="32912097" cy="328149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74320" tIns="480060" rIns="274320" rtlCol="0" anchor="t" anchorCtr="0"/>
          <a:lstStyle/>
          <a:p>
            <a:pPr>
              <a:spcAft>
                <a:spcPts val="900"/>
              </a:spcAft>
            </a:pPr>
            <a:endParaRPr 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DC4359A-7BBB-495A-96DE-65574C0C88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12778" y="324464"/>
            <a:ext cx="29821312" cy="5888797"/>
          </a:xfrm>
        </p:spPr>
        <p:txBody>
          <a:bodyPr anchor="ctr">
            <a:noAutofit/>
          </a:bodyPr>
          <a:lstStyle/>
          <a:p>
            <a:pPr algn="l">
              <a:lnSpc>
                <a:spcPct val="100000"/>
              </a:lnSpc>
            </a:pPr>
            <a:r>
              <a:rPr lang="en-US" sz="9600" b="1" dirty="0">
                <a:solidFill>
                  <a:schemeClr val="bg1"/>
                </a:solidFill>
                <a:latin typeface="Arial" panose="020B0604020202020204" pitchFamily="34" charset="0"/>
                <a:ea typeface="Roboto" panose="02000000000000000000" pitchFamily="2" charset="0"/>
                <a:cs typeface="Arial" panose="020B0604020202020204" pitchFamily="34" charset="0"/>
              </a:rPr>
              <a:t>Key takeaway of your study in a short, plain-language “headline”.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78733BE-059C-47B7-9415-5ADF2F3024F1}"/>
              </a:ext>
            </a:extLst>
          </p:cNvPr>
          <p:cNvSpPr/>
          <p:nvPr/>
        </p:nvSpPr>
        <p:spPr>
          <a:xfrm>
            <a:off x="1371600" y="35560903"/>
            <a:ext cx="30175200" cy="354856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4183380" rtlCol="0" anchor="ctr"/>
          <a:lstStyle/>
          <a:p>
            <a:pPr algn="r"/>
            <a:endParaRPr lang="en-US" sz="45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73798" y="36035416"/>
            <a:ext cx="2760496" cy="2760496"/>
          </a:xfrm>
          <a:prstGeom prst="rect">
            <a:avLst/>
          </a:prstGeom>
          <a:ln>
            <a:solidFill>
              <a:schemeClr val="tx1"/>
            </a:solidFill>
          </a:ln>
        </p:spPr>
      </p:pic>
      <p:graphicFrame>
        <p:nvGraphicFramePr>
          <p:cNvPr id="12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84794147"/>
              </p:ext>
            </p:extLst>
          </p:nvPr>
        </p:nvGraphicFramePr>
        <p:xfrm>
          <a:off x="1549400" y="14252056"/>
          <a:ext cx="12689022" cy="70336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3" name="Chart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85058427"/>
              </p:ext>
            </p:extLst>
          </p:nvPr>
        </p:nvGraphicFramePr>
        <p:xfrm>
          <a:off x="1549400" y="28363216"/>
          <a:ext cx="6870694" cy="48305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7" name="Rectangle 6"/>
          <p:cNvSpPr/>
          <p:nvPr/>
        </p:nvSpPr>
        <p:spPr>
          <a:xfrm>
            <a:off x="18399761" y="36677000"/>
            <a:ext cx="954375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4500" dirty="0">
                <a:latin typeface="Arial" panose="020B0604020202020204" pitchFamily="34" charset="0"/>
                <a:cs typeface="Arial" panose="020B0604020202020204" pitchFamily="34" charset="0"/>
              </a:rPr>
              <a:t>Poster template: https://osf.io/ayjzg/</a:t>
            </a:r>
          </a:p>
          <a:p>
            <a:pPr algn="r"/>
            <a:r>
              <a:rPr lang="en-US" sz="4500" dirty="0">
                <a:latin typeface="Arial" panose="020B0604020202020204" pitchFamily="34" charset="0"/>
                <a:cs typeface="Arial" panose="020B0604020202020204" pitchFamily="34" charset="0"/>
              </a:rPr>
              <a:t>smithar3@appstate.edu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169918" y="41062478"/>
            <a:ext cx="1245685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500" i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FIRST &amp; LAST NAME, FIRST &amp; LAST NAME2, FIRST &amp; LAST NAME3</a:t>
            </a:r>
            <a:endParaRPr lang="en-US" sz="4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D004D90-DAC3-4C21-BD01-2670ED607B98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9552226"/>
            <a:ext cx="4497832" cy="449783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9482FC2-EFE0-4DC5-B78B-6895ED12701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53101" y="39566974"/>
            <a:ext cx="5365299" cy="441519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2210B5C-0E85-B358-8A66-6B5D6031C03E}"/>
              </a:ext>
            </a:extLst>
          </p:cNvPr>
          <p:cNvSpPr/>
          <p:nvPr/>
        </p:nvSpPr>
        <p:spPr>
          <a:xfrm>
            <a:off x="17892248" y="40943868"/>
            <a:ext cx="95437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ACKNOWLEDGEMENTS</a:t>
            </a:r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 Special thanks to John Doe, Jane Doe, Spot Doe, Johnny Doe.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6B373F5-34FC-8DF0-0724-1C3C7732A4AC}"/>
              </a:ext>
            </a:extLst>
          </p:cNvPr>
          <p:cNvSpPr txBox="1"/>
          <p:nvPr/>
        </p:nvSpPr>
        <p:spPr>
          <a:xfrm rot="1412138">
            <a:off x="28231662" y="41177168"/>
            <a:ext cx="4115559" cy="646331"/>
          </a:xfrm>
          <a:prstGeom prst="rect">
            <a:avLst/>
          </a:prstGeom>
          <a:solidFill>
            <a:srgbClr val="263238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Insert correct college or department logo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CC266E3-3F3C-CD8A-4DDA-96598EDB6589}"/>
              </a:ext>
            </a:extLst>
          </p:cNvPr>
          <p:cNvCxnSpPr>
            <a:cxnSpLocks/>
          </p:cNvCxnSpPr>
          <p:nvPr/>
        </p:nvCxnSpPr>
        <p:spPr>
          <a:xfrm>
            <a:off x="1384300" y="584609"/>
            <a:ext cx="0" cy="5486400"/>
          </a:xfrm>
          <a:prstGeom prst="line">
            <a:avLst/>
          </a:prstGeom>
          <a:ln w="127000" cap="rnd">
            <a:solidFill>
              <a:schemeClr val="bg1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4" name="Rectangle 3">
            <a:extLst>
              <a:ext uri="{FF2B5EF4-FFF2-40B4-BE49-F238E27FC236}">
                <a16:creationId xmlns:a16="http://schemas.microsoft.com/office/drawing/2014/main" id="{61E4D3B3-F03F-4B86-79AB-FC4D76DDC136}"/>
              </a:ext>
            </a:extLst>
          </p:cNvPr>
          <p:cNvSpPr/>
          <p:nvPr/>
        </p:nvSpPr>
        <p:spPr>
          <a:xfrm>
            <a:off x="1371600" y="7475481"/>
            <a:ext cx="30175200" cy="354856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4183380" rtlCol="0" anchor="ctr"/>
          <a:lstStyle/>
          <a:p>
            <a:pPr algn="r"/>
            <a:endParaRPr lang="en-US" sz="45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8218390-A0FF-F39C-3892-EF7603B70892}"/>
              </a:ext>
            </a:extLst>
          </p:cNvPr>
          <p:cNvSpPr txBox="1"/>
          <p:nvPr/>
        </p:nvSpPr>
        <p:spPr>
          <a:xfrm>
            <a:off x="1712778" y="7848600"/>
            <a:ext cx="294149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i="1" dirty="0">
                <a:latin typeface="Arial" panose="020B0604020202020204" pitchFamily="34" charset="0"/>
                <a:cs typeface="Arial" panose="020B0604020202020204" pitchFamily="34" charset="0"/>
              </a:rPr>
              <a:t>Use you title headers more effectively. Insert your main ideas or take-aways here.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694F55D-890E-01CE-98C0-8361D8E0F971}"/>
              </a:ext>
            </a:extLst>
          </p:cNvPr>
          <p:cNvSpPr txBox="1"/>
          <p:nvPr/>
        </p:nvSpPr>
        <p:spPr>
          <a:xfrm>
            <a:off x="1712778" y="9163851"/>
            <a:ext cx="294149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Background:  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Maat is the village along the Nile in South Sudan. </a:t>
            </a: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Population varies between 6200 and 12810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.  Access to clean water is limited (river is the only source of water).  Locals acknowledge bad water quality.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2BB5F099-E2CD-1279-F8A6-163558B3B244}"/>
              </a:ext>
            </a:extLst>
          </p:cNvPr>
          <p:cNvGrpSpPr/>
          <p:nvPr/>
        </p:nvGrpSpPr>
        <p:grpSpPr>
          <a:xfrm>
            <a:off x="1384300" y="11711715"/>
            <a:ext cx="13550899" cy="1372562"/>
            <a:chOff x="1384300" y="11635515"/>
            <a:chExt cx="13550899" cy="1372562"/>
          </a:xfrm>
        </p:grpSpPr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A58D41C5-BBAF-4FD1-848E-5CBB38F0143F}"/>
                </a:ext>
              </a:extLst>
            </p:cNvPr>
            <p:cNvCxnSpPr>
              <a:cxnSpLocks/>
            </p:cNvCxnSpPr>
            <p:nvPr/>
          </p:nvCxnSpPr>
          <p:spPr>
            <a:xfrm>
              <a:off x="1384300" y="11635515"/>
              <a:ext cx="0" cy="1372562"/>
            </a:xfrm>
            <a:prstGeom prst="line">
              <a:avLst/>
            </a:prstGeom>
            <a:ln w="127000" cap="rnd">
              <a:solidFill>
                <a:srgbClr val="D50000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22CA0DAC-1AF9-1958-5468-AAE9063417D0}"/>
                </a:ext>
              </a:extLst>
            </p:cNvPr>
            <p:cNvSpPr txBox="1"/>
            <p:nvPr/>
          </p:nvSpPr>
          <p:spPr>
            <a:xfrm>
              <a:off x="1712778" y="11793905"/>
              <a:ext cx="1322242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b="1" dirty="0">
                  <a:latin typeface="Arial" panose="020B0604020202020204" pitchFamily="34" charset="0"/>
                  <a:cs typeface="Arial" panose="020B0604020202020204" pitchFamily="34" charset="0"/>
                </a:rPr>
                <a:t>Impactful statement about how your study was “novel”. Takeaway from the figure below</a:t>
              </a: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A9C2D01A-95F2-4B4D-60CD-65D062C9E04F}"/>
              </a:ext>
            </a:extLst>
          </p:cNvPr>
          <p:cNvGrpSpPr/>
          <p:nvPr/>
        </p:nvGrpSpPr>
        <p:grpSpPr>
          <a:xfrm>
            <a:off x="17269256" y="11665847"/>
            <a:ext cx="13579940" cy="1372562"/>
            <a:chOff x="17269256" y="11589647"/>
            <a:chExt cx="13579940" cy="1372562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3B8C3F8-282D-1789-5B0E-3DC78467BB2F}"/>
                </a:ext>
              </a:extLst>
            </p:cNvPr>
            <p:cNvCxnSpPr>
              <a:cxnSpLocks/>
            </p:cNvCxnSpPr>
            <p:nvPr/>
          </p:nvCxnSpPr>
          <p:spPr>
            <a:xfrm>
              <a:off x="17269256" y="11589647"/>
              <a:ext cx="0" cy="1372562"/>
            </a:xfrm>
            <a:prstGeom prst="line">
              <a:avLst/>
            </a:prstGeom>
            <a:ln w="127000" cap="rnd">
              <a:solidFill>
                <a:srgbClr val="D50000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E20098B6-6B93-CBA1-74B3-16E597326CD9}"/>
                </a:ext>
              </a:extLst>
            </p:cNvPr>
            <p:cNvSpPr txBox="1"/>
            <p:nvPr/>
          </p:nvSpPr>
          <p:spPr>
            <a:xfrm>
              <a:off x="17626775" y="11758041"/>
              <a:ext cx="1322242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b="1" dirty="0">
                  <a:latin typeface="Arial" panose="020B0604020202020204" pitchFamily="34" charset="0"/>
                  <a:cs typeface="Arial" panose="020B0604020202020204" pitchFamily="34" charset="0"/>
                </a:rPr>
                <a:t>Impactful statement about how your study was “novel”. Takeaway from the figure/picture below</a:t>
              </a:r>
            </a:p>
          </p:txBody>
        </p:sp>
      </p:grpSp>
      <p:graphicFrame>
        <p:nvGraphicFramePr>
          <p:cNvPr id="29" name="Chart 28">
            <a:extLst>
              <a:ext uri="{FF2B5EF4-FFF2-40B4-BE49-F238E27FC236}">
                <a16:creationId xmlns:a16="http://schemas.microsoft.com/office/drawing/2014/main" id="{D5648D8C-EB09-1437-062B-0197ACFFCF7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52956319"/>
              </p:ext>
            </p:extLst>
          </p:nvPr>
        </p:nvGraphicFramePr>
        <p:xfrm>
          <a:off x="17803673" y="14060229"/>
          <a:ext cx="12689022" cy="70336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30" name="Rectangle 29">
            <a:extLst>
              <a:ext uri="{FF2B5EF4-FFF2-40B4-BE49-F238E27FC236}">
                <a16:creationId xmlns:a16="http://schemas.microsoft.com/office/drawing/2014/main" id="{005BC153-3D8C-139D-4F6E-48543C7A7588}"/>
              </a:ext>
            </a:extLst>
          </p:cNvPr>
          <p:cNvSpPr/>
          <p:nvPr/>
        </p:nvSpPr>
        <p:spPr>
          <a:xfrm>
            <a:off x="1371600" y="22520266"/>
            <a:ext cx="30918974" cy="327012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Aft>
                <a:spcPts val="900"/>
              </a:spcAft>
            </a:pP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METHODS:  Baseline survey &amp; how we measured the effect of the study</a:t>
            </a:r>
          </a:p>
          <a:p>
            <a:pPr>
              <a:spcAft>
                <a:spcPts val="1800"/>
              </a:spcAft>
            </a:pP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Short few lines about how you performed your research/study:  To create a new template, I identified strengths of the BSP template and the traditional format. BSP strengths: clear take-away message, minimal text, QR code. Traditional format strengths: room for figures, reasonable text size on sides, large title to make finding posters in poster session easy, web link and email for people who don’t like QR codes</a:t>
            </a:r>
          </a:p>
          <a:p>
            <a:pPr>
              <a:spcAft>
                <a:spcPts val="1800"/>
              </a:spcAft>
            </a:pP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8CF29D9-32E2-FBC6-1BDD-8173783E41DC}"/>
              </a:ext>
            </a:extLst>
          </p:cNvPr>
          <p:cNvGrpSpPr/>
          <p:nvPr/>
        </p:nvGrpSpPr>
        <p:grpSpPr>
          <a:xfrm>
            <a:off x="1549400" y="26093490"/>
            <a:ext cx="7442201" cy="1372562"/>
            <a:chOff x="1549400" y="25255290"/>
            <a:chExt cx="7442201" cy="1372562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2F444B20-E486-38C8-9E3C-24F2F8EFE743}"/>
                </a:ext>
              </a:extLst>
            </p:cNvPr>
            <p:cNvCxnSpPr>
              <a:cxnSpLocks/>
            </p:cNvCxnSpPr>
            <p:nvPr/>
          </p:nvCxnSpPr>
          <p:spPr>
            <a:xfrm>
              <a:off x="1549400" y="25255290"/>
              <a:ext cx="0" cy="1372562"/>
            </a:xfrm>
            <a:prstGeom prst="line">
              <a:avLst/>
            </a:prstGeom>
            <a:ln w="127000" cap="rnd">
              <a:solidFill>
                <a:srgbClr val="D50000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B8483065-1C0C-3623-7B43-760BCDBFFAAE}"/>
                </a:ext>
              </a:extLst>
            </p:cNvPr>
            <p:cNvSpPr txBox="1"/>
            <p:nvPr/>
          </p:nvSpPr>
          <p:spPr>
            <a:xfrm>
              <a:off x="1877879" y="25413680"/>
              <a:ext cx="711372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b="1" dirty="0">
                  <a:latin typeface="Arial" panose="020B0604020202020204" pitchFamily="34" charset="0"/>
                  <a:cs typeface="Arial" panose="020B0604020202020204" pitchFamily="34" charset="0"/>
                </a:rPr>
                <a:t>Key takeaway from figure/picture below</a:t>
              </a: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3851D1DE-E499-6BE1-937D-A1C87E90CD52}"/>
              </a:ext>
            </a:extLst>
          </p:cNvPr>
          <p:cNvGrpSpPr/>
          <p:nvPr/>
        </p:nvGrpSpPr>
        <p:grpSpPr>
          <a:xfrm>
            <a:off x="9069916" y="26185669"/>
            <a:ext cx="7442201" cy="1372562"/>
            <a:chOff x="9272722" y="25255290"/>
            <a:chExt cx="7442201" cy="1372562"/>
          </a:xfrm>
        </p:grpSpPr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D962013D-6D46-5740-0C5A-E4839DD6CB3C}"/>
                </a:ext>
              </a:extLst>
            </p:cNvPr>
            <p:cNvCxnSpPr>
              <a:cxnSpLocks/>
            </p:cNvCxnSpPr>
            <p:nvPr/>
          </p:nvCxnSpPr>
          <p:spPr>
            <a:xfrm>
              <a:off x="9272722" y="25255290"/>
              <a:ext cx="0" cy="1372562"/>
            </a:xfrm>
            <a:prstGeom prst="line">
              <a:avLst/>
            </a:prstGeom>
            <a:ln w="127000" cap="rnd">
              <a:solidFill>
                <a:srgbClr val="D50000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1DADF2C5-A6FB-7D08-257C-76F557421306}"/>
                </a:ext>
              </a:extLst>
            </p:cNvPr>
            <p:cNvSpPr txBox="1"/>
            <p:nvPr/>
          </p:nvSpPr>
          <p:spPr>
            <a:xfrm>
              <a:off x="9601201" y="25413680"/>
              <a:ext cx="711372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b="1" dirty="0">
                  <a:latin typeface="Arial" panose="020B0604020202020204" pitchFamily="34" charset="0"/>
                  <a:cs typeface="Arial" panose="020B0604020202020204" pitchFamily="34" charset="0"/>
                </a:rPr>
                <a:t>Key takeaway from figure/picture below</a:t>
              </a: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CE739F01-619B-D862-1C3C-1116A35EFE26}"/>
              </a:ext>
            </a:extLst>
          </p:cNvPr>
          <p:cNvGrpSpPr/>
          <p:nvPr/>
        </p:nvGrpSpPr>
        <p:grpSpPr>
          <a:xfrm>
            <a:off x="24148184" y="26257942"/>
            <a:ext cx="7734513" cy="1372562"/>
            <a:chOff x="24091888" y="25384548"/>
            <a:chExt cx="7734513" cy="1372562"/>
          </a:xfrm>
        </p:grpSpPr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1F7AFEDB-087F-001A-7885-7BA1481D06E6}"/>
                </a:ext>
              </a:extLst>
            </p:cNvPr>
            <p:cNvCxnSpPr>
              <a:cxnSpLocks/>
            </p:cNvCxnSpPr>
            <p:nvPr/>
          </p:nvCxnSpPr>
          <p:spPr>
            <a:xfrm>
              <a:off x="24091888" y="25384548"/>
              <a:ext cx="0" cy="1372562"/>
            </a:xfrm>
            <a:prstGeom prst="line">
              <a:avLst/>
            </a:prstGeom>
            <a:ln w="127000" cap="rnd">
              <a:solidFill>
                <a:srgbClr val="D50000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771772EE-BBF1-925D-1630-BF1D9E84F0F7}"/>
                </a:ext>
              </a:extLst>
            </p:cNvPr>
            <p:cNvSpPr txBox="1"/>
            <p:nvPr/>
          </p:nvSpPr>
          <p:spPr>
            <a:xfrm>
              <a:off x="24420366" y="25542938"/>
              <a:ext cx="740603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b="1" dirty="0">
                  <a:latin typeface="Arial" panose="020B0604020202020204" pitchFamily="34" charset="0"/>
                  <a:cs typeface="Arial" panose="020B0604020202020204" pitchFamily="34" charset="0"/>
                </a:rPr>
                <a:t>Key takeaway from figure/picture below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819F270C-FD9B-40A8-8D6A-77A1F80F1AEB}"/>
              </a:ext>
            </a:extLst>
          </p:cNvPr>
          <p:cNvGrpSpPr/>
          <p:nvPr/>
        </p:nvGrpSpPr>
        <p:grpSpPr>
          <a:xfrm>
            <a:off x="16705984" y="26216323"/>
            <a:ext cx="7442201" cy="1372562"/>
            <a:chOff x="16813927" y="25227283"/>
            <a:chExt cx="7442201" cy="1372562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08DAD31-63ED-EA76-23E9-1CDCB4D6BC2B}"/>
                </a:ext>
              </a:extLst>
            </p:cNvPr>
            <p:cNvCxnSpPr>
              <a:cxnSpLocks/>
            </p:cNvCxnSpPr>
            <p:nvPr/>
          </p:nvCxnSpPr>
          <p:spPr>
            <a:xfrm>
              <a:off x="16813927" y="25227283"/>
              <a:ext cx="0" cy="1372562"/>
            </a:xfrm>
            <a:prstGeom prst="line">
              <a:avLst/>
            </a:prstGeom>
            <a:ln w="127000" cap="rnd">
              <a:solidFill>
                <a:srgbClr val="D50000"/>
              </a:solidFill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2A2EE505-D0B4-0BC3-BE80-47C3C662D749}"/>
                </a:ext>
              </a:extLst>
            </p:cNvPr>
            <p:cNvSpPr txBox="1"/>
            <p:nvPr/>
          </p:nvSpPr>
          <p:spPr>
            <a:xfrm>
              <a:off x="17142406" y="25385673"/>
              <a:ext cx="711372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b="1" dirty="0">
                  <a:latin typeface="Arial" panose="020B0604020202020204" pitchFamily="34" charset="0"/>
                  <a:cs typeface="Arial" panose="020B0604020202020204" pitchFamily="34" charset="0"/>
                </a:rPr>
                <a:t>Key takeaway from figure/picture below</a:t>
              </a:r>
            </a:p>
          </p:txBody>
        </p:sp>
      </p:grpSp>
      <p:pic>
        <p:nvPicPr>
          <p:cNvPr id="50" name="Picture 49" descr="Virus cells suspended on air">
            <a:extLst>
              <a:ext uri="{FF2B5EF4-FFF2-40B4-BE49-F238E27FC236}">
                <a16:creationId xmlns:a16="http://schemas.microsoft.com/office/drawing/2014/main" id="{06A87D59-99E7-00BC-F46B-EF2004A075E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75132" y="28457393"/>
            <a:ext cx="6189579" cy="4642184"/>
          </a:xfrm>
          <a:prstGeom prst="rect">
            <a:avLst/>
          </a:prstGeom>
        </p:spPr>
      </p:pic>
      <p:graphicFrame>
        <p:nvGraphicFramePr>
          <p:cNvPr id="51" name="Chart 50">
            <a:extLst>
              <a:ext uri="{FF2B5EF4-FFF2-40B4-BE49-F238E27FC236}">
                <a16:creationId xmlns:a16="http://schemas.microsoft.com/office/drawing/2014/main" id="{45C5289C-A7C3-2394-CCCC-E5481AA2C84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62883541"/>
              </p:ext>
            </p:extLst>
          </p:nvPr>
        </p:nvGraphicFramePr>
        <p:xfrm>
          <a:off x="16512117" y="28665094"/>
          <a:ext cx="6870694" cy="48305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pic>
        <p:nvPicPr>
          <p:cNvPr id="53" name="Graphic 52" descr="Microscope with chemical flasks">
            <a:extLst>
              <a:ext uri="{FF2B5EF4-FFF2-40B4-BE49-F238E27FC236}">
                <a16:creationId xmlns:a16="http://schemas.microsoft.com/office/drawing/2014/main" id="{EFD1EBD7-330E-8A6E-90EE-7A83B79867D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24746141" y="27702593"/>
            <a:ext cx="6462173" cy="6462173"/>
          </a:xfrm>
          <a:prstGeom prst="rect">
            <a:avLst/>
          </a:prstGeom>
        </p:spPr>
      </p:pic>
      <p:sp>
        <p:nvSpPr>
          <p:cNvPr id="54" name="Rectangle 53">
            <a:extLst>
              <a:ext uri="{FF2B5EF4-FFF2-40B4-BE49-F238E27FC236}">
                <a16:creationId xmlns:a16="http://schemas.microsoft.com/office/drawing/2014/main" id="{BE88D9CE-AB07-7DFC-8FE0-1C52A44FA23E}"/>
              </a:ext>
            </a:extLst>
          </p:cNvPr>
          <p:cNvSpPr/>
          <p:nvPr/>
        </p:nvSpPr>
        <p:spPr>
          <a:xfrm>
            <a:off x="1809060" y="36729546"/>
            <a:ext cx="15225403" cy="1992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900"/>
              </a:spcAft>
            </a:pP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Use this area from any follow-up discussion or highlight limitations or future work </a:t>
            </a:r>
          </a:p>
          <a:p>
            <a:pPr>
              <a:spcAft>
                <a:spcPts val="1800"/>
              </a:spcAft>
            </a:pP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38565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5ecdbd5-93d8-4379-a0c4-790bef68f2b1" xsi:nil="true"/>
    <lcf76f155ced4ddcb4097134ff3c332f xmlns="4baa13db-8d92-440a-b9d7-f297968247ef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23C58BEF99DA64598FBA9A34514A7E4" ma:contentTypeVersion="15" ma:contentTypeDescription="Create a new document." ma:contentTypeScope="" ma:versionID="531d659a4df9be545a59b13670fedc39">
  <xsd:schema xmlns:xsd="http://www.w3.org/2001/XMLSchema" xmlns:xs="http://www.w3.org/2001/XMLSchema" xmlns:p="http://schemas.microsoft.com/office/2006/metadata/properties" xmlns:ns2="4baa13db-8d92-440a-b9d7-f297968247ef" xmlns:ns3="35ecdbd5-93d8-4379-a0c4-790bef68f2b1" targetNamespace="http://schemas.microsoft.com/office/2006/metadata/properties" ma:root="true" ma:fieldsID="e157fe7121a01486821fb93ea438687d" ns2:_="" ns3:_="">
    <xsd:import namespace="4baa13db-8d92-440a-b9d7-f297968247ef"/>
    <xsd:import namespace="35ecdbd5-93d8-4379-a0c4-790bef68f2b1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aa13db-8d92-440a-b9d7-f297968247e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472b6a5b-3128-433d-b933-fedcf56c28a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8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ecdbd5-93d8-4379-a0c4-790bef68f2b1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0a532771-fdbc-4dd7-ab6c-a6cc47cb6512}" ma:internalName="TaxCatchAll" ma:showField="CatchAllData" ma:web="35ecdbd5-93d8-4379-a0c4-790bef68f2b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1459209-8102-4C35-B730-933EA14CC5EC}">
  <ds:schemaRefs>
    <ds:schemaRef ds:uri="http://schemas.microsoft.com/office/2006/metadata/properties"/>
    <ds:schemaRef ds:uri="http://schemas.microsoft.com/office/infopath/2007/PartnerControls"/>
    <ds:schemaRef ds:uri="35ecdbd5-93d8-4379-a0c4-790bef68f2b1"/>
    <ds:schemaRef ds:uri="4baa13db-8d92-440a-b9d7-f297968247ef"/>
  </ds:schemaRefs>
</ds:datastoreItem>
</file>

<file path=customXml/itemProps2.xml><?xml version="1.0" encoding="utf-8"?>
<ds:datastoreItem xmlns:ds="http://schemas.openxmlformats.org/officeDocument/2006/customXml" ds:itemID="{FFFA2C60-7320-4A1F-8C4E-1E02C35584B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E29C426-D8BC-460B-9292-9E4EF7F205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baa13db-8d92-440a-b9d7-f297968247ef"/>
    <ds:schemaRef ds:uri="35ecdbd5-93d8-4379-a0c4-790bef68f2b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3038</TotalTime>
  <Words>306</Words>
  <Application>Microsoft Office PowerPoint</Application>
  <PresentationFormat>Custom</PresentationFormat>
  <Paragraphs>22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2013 - 2022 Theme</vt:lpstr>
      <vt:lpstr>Key takeaway of your study in a short, plain-language “headline”.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Mike Morrison</dc:creator>
  <cp:lastModifiedBy>Rodney S. Harris</cp:lastModifiedBy>
  <cp:revision>130</cp:revision>
  <dcterms:created xsi:type="dcterms:W3CDTF">2018-09-16T19:13:41Z</dcterms:created>
  <dcterms:modified xsi:type="dcterms:W3CDTF">2026-03-17T18:39:01Z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0x010100523C58BEF99DA64598FBA9A34514A7E4</vt:lpwstr>
  </property>
</Properties>
</file>