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0" r:id="rId3"/>
    <p:sldId id="286" r:id="rId4"/>
    <p:sldId id="285" r:id="rId5"/>
    <p:sldId id="288" r:id="rId6"/>
    <p:sldId id="29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3DD"/>
    <a:srgbClr val="015C89"/>
    <a:srgbClr val="0078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21"/>
    <p:restoredTop sz="94626"/>
  </p:normalViewPr>
  <p:slideViewPr>
    <p:cSldViewPr snapToGrid="0">
      <p:cViewPr varScale="1">
        <p:scale>
          <a:sx n="121" d="100"/>
          <a:sy n="121" d="100"/>
        </p:scale>
        <p:origin x="105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C2CDC9E-1B83-3F0B-9236-63D726622BAB}"/>
              </a:ext>
            </a:extLst>
          </p:cNvPr>
          <p:cNvSpPr/>
          <p:nvPr userDrawn="1"/>
        </p:nvSpPr>
        <p:spPr>
          <a:xfrm>
            <a:off x="-1" y="4630709"/>
            <a:ext cx="5864225" cy="21477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377082-6100-2D68-8F7E-D173D780FE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7809" y="773477"/>
            <a:ext cx="5108714" cy="1480515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defRPr sz="6000" b="1" i="0" spc="-15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The Title 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AF6376-1869-81C3-8966-4E0AF735115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57810" y="2275646"/>
            <a:ext cx="5108714" cy="586824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C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Enter Your Subtitle Here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F213AA9-2955-432F-E1E8-9E14E2E4901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64225" y="0"/>
            <a:ext cx="6327775" cy="6858000"/>
          </a:xfr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D138E24-DD9B-16CF-68D5-5988BA47D3E4}"/>
              </a:ext>
            </a:extLst>
          </p:cNvPr>
          <p:cNvSpPr/>
          <p:nvPr userDrawn="1"/>
        </p:nvSpPr>
        <p:spPr>
          <a:xfrm>
            <a:off x="0" y="4710222"/>
            <a:ext cx="5864225" cy="214777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0415B8-31F5-AE04-CA02-FC22F54286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8745" y="4710222"/>
            <a:ext cx="2147778" cy="2147778"/>
          </a:xfrm>
          <a:prstGeom prst="rect">
            <a:avLst/>
          </a:prstGeom>
        </p:spPr>
      </p:pic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11CBD32D-FB18-BE43-E2F3-C06B2691AF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7188" y="3044742"/>
            <a:ext cx="5108575" cy="477837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2E95E7C5-D55E-0946-7B47-6B53EA8B6F9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7188" y="3531760"/>
            <a:ext cx="5108575" cy="344501"/>
          </a:xfrm>
        </p:spPr>
        <p:txBody>
          <a:bodyPr anchor="ctr">
            <a:normAutofit/>
          </a:bodyPr>
          <a:lstStyle>
            <a:lvl1pPr marL="0" indent="0">
              <a:buNone/>
              <a:defRPr sz="2000" b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Title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A06A30EA-9EDB-FC32-4D1D-7584602C69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188" y="4012292"/>
            <a:ext cx="5108575" cy="344501"/>
          </a:xfrm>
        </p:spPr>
        <p:txBody>
          <a:bodyPr anchor="ctr">
            <a:noAutofit/>
          </a:bodyPr>
          <a:lstStyle>
            <a:lvl1pPr marL="0" indent="0">
              <a:buNone/>
              <a:defRPr sz="1600" b="0" i="1">
                <a:solidFill>
                  <a:srgbClr val="015C89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err="1"/>
              <a:t>presenter@AState.edu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011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62">
            <a:extLst>
              <a:ext uri="{FF2B5EF4-FFF2-40B4-BE49-F238E27FC236}">
                <a16:creationId xmlns:a16="http://schemas.microsoft.com/office/drawing/2014/main" id="{270AA5FA-307D-9C5D-81BC-850F2E253EC9}"/>
              </a:ext>
            </a:extLst>
          </p:cNvPr>
          <p:cNvSpPr/>
          <p:nvPr userDrawn="1"/>
        </p:nvSpPr>
        <p:spPr>
          <a:xfrm>
            <a:off x="74842" y="0"/>
            <a:ext cx="2077611" cy="6858001"/>
          </a:xfrm>
          <a:prstGeom prst="rect">
            <a:avLst/>
          </a:prstGeom>
          <a:solidFill>
            <a:schemeClr val="tx1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365125"/>
            <a:ext cx="8839200" cy="1325563"/>
          </a:xfrm>
        </p:spPr>
        <p:txBody>
          <a:bodyPr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7DF67-DBA1-3A98-2C38-2020F5E4C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4600" y="1825625"/>
            <a:ext cx="8839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hape 262">
            <a:extLst>
              <a:ext uri="{FF2B5EF4-FFF2-40B4-BE49-F238E27FC236}">
                <a16:creationId xmlns:a16="http://schemas.microsoft.com/office/drawing/2014/main" id="{21B3A422-DCD0-8589-1C29-336AF51E6F1B}"/>
              </a:ext>
            </a:extLst>
          </p:cNvPr>
          <p:cNvSpPr/>
          <p:nvPr userDrawn="1"/>
        </p:nvSpPr>
        <p:spPr>
          <a:xfrm>
            <a:off x="-2812" y="-1"/>
            <a:ext cx="2077611" cy="6858001"/>
          </a:xfrm>
          <a:prstGeom prst="rect">
            <a:avLst/>
          </a:prstGeom>
          <a:solidFill>
            <a:srgbClr val="D31F2E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948D43-6597-CBDF-18FB-D3B68E1343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17" y="155440"/>
            <a:ext cx="1792142" cy="1792142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76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peak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62">
            <a:extLst>
              <a:ext uri="{FF2B5EF4-FFF2-40B4-BE49-F238E27FC236}">
                <a16:creationId xmlns:a16="http://schemas.microsoft.com/office/drawing/2014/main" id="{F8146E31-4943-D14C-F81F-F63CDE05FA7D}"/>
              </a:ext>
            </a:extLst>
          </p:cNvPr>
          <p:cNvSpPr/>
          <p:nvPr userDrawn="1"/>
        </p:nvSpPr>
        <p:spPr>
          <a:xfrm>
            <a:off x="74842" y="0"/>
            <a:ext cx="2077611" cy="6858001"/>
          </a:xfrm>
          <a:prstGeom prst="rect">
            <a:avLst/>
          </a:prstGeom>
          <a:solidFill>
            <a:schemeClr val="tx1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DDC2FA0C-F2BE-4925-8072-4159CEDF486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2933201" y="1840707"/>
            <a:ext cx="3200399" cy="3200398"/>
          </a:xfrm>
          <a:prstGeom prst="ellipse">
            <a:avLst/>
          </a:prstGeo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C99773-0832-57B3-5789-E9EEB3CDE2F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338352" y="1712913"/>
            <a:ext cx="4272255" cy="44418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528C917-BAEC-B4C7-DA70-7ABA9ADE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365125"/>
            <a:ext cx="8839200" cy="1325563"/>
          </a:xfrm>
        </p:spPr>
        <p:txBody>
          <a:bodyPr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</p:spTree>
    <p:extLst>
      <p:ext uri="{BB962C8B-B14F-4D97-AF65-F5344CB8AC3E}">
        <p14:creationId xmlns:p14="http://schemas.microsoft.com/office/powerpoint/2010/main" val="1464249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 - Righ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262">
            <a:extLst>
              <a:ext uri="{FF2B5EF4-FFF2-40B4-BE49-F238E27FC236}">
                <a16:creationId xmlns:a16="http://schemas.microsoft.com/office/drawing/2014/main" id="{A4CEBA20-26FD-47F4-A15F-84EF96A10A67}"/>
              </a:ext>
            </a:extLst>
          </p:cNvPr>
          <p:cNvSpPr/>
          <p:nvPr userDrawn="1"/>
        </p:nvSpPr>
        <p:spPr>
          <a:xfrm>
            <a:off x="74842" y="0"/>
            <a:ext cx="2077611" cy="6858001"/>
          </a:xfrm>
          <a:prstGeom prst="rect">
            <a:avLst/>
          </a:prstGeom>
          <a:solidFill>
            <a:schemeClr val="tx1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2" y="622019"/>
            <a:ext cx="4859976" cy="1325563"/>
          </a:xfrm>
        </p:spPr>
        <p:txBody>
          <a:bodyPr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07086" y="0"/>
            <a:ext cx="4484915" cy="6858000"/>
          </a:xfr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887EC71-E857-9E48-2272-738252AC8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14600" y="3429000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8817344D-CC0F-EA2A-430B-0E3B5FE8584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14600" y="5360936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>
                <a:solidFill>
                  <a:srgbClr val="5E5E5E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pP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Lorem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eso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ipsum dolor sit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amet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consetetur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sadipscing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idas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brotas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elitromas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14600" y="4714504"/>
            <a:ext cx="4860561" cy="641721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D485575-E59B-87D9-2B79-BED4DDF35A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14600" y="2197100"/>
            <a:ext cx="4860561" cy="93821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Mese </a:t>
            </a:r>
            <a:r>
              <a:rPr lang="en-US" dirty="0" err="1"/>
              <a:t>magmona</a:t>
            </a:r>
            <a:r>
              <a:rPr lang="en-US" dirty="0"/>
              <a:t> </a:t>
            </a:r>
            <a:r>
              <a:rPr lang="en-US" dirty="0" err="1"/>
              <a:t>dreso</a:t>
            </a:r>
            <a:r>
              <a:rPr lang="en-US" dirty="0"/>
              <a:t> </a:t>
            </a:r>
            <a:r>
              <a:rPr lang="en-US" dirty="0" err="1"/>
              <a:t>nade</a:t>
            </a:r>
            <a:r>
              <a:rPr lang="en-US" dirty="0"/>
              <a:t> </a:t>
            </a:r>
            <a:r>
              <a:rPr lang="en-US" dirty="0" err="1"/>
              <a:t>lesdiacw</a:t>
            </a:r>
            <a:r>
              <a:rPr lang="en-US" dirty="0"/>
              <a:t> </a:t>
            </a:r>
            <a:r>
              <a:rPr lang="en-US" dirty="0" err="1"/>
              <a:t>sids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86806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ight Multi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262">
            <a:extLst>
              <a:ext uri="{FF2B5EF4-FFF2-40B4-BE49-F238E27FC236}">
                <a16:creationId xmlns:a16="http://schemas.microsoft.com/office/drawing/2014/main" id="{FCF99F69-ADCA-090A-4718-C1672EA9D027}"/>
              </a:ext>
            </a:extLst>
          </p:cNvPr>
          <p:cNvSpPr/>
          <p:nvPr userDrawn="1"/>
        </p:nvSpPr>
        <p:spPr>
          <a:xfrm>
            <a:off x="74842" y="0"/>
            <a:ext cx="2077611" cy="6858001"/>
          </a:xfrm>
          <a:prstGeom prst="rect">
            <a:avLst/>
          </a:prstGeom>
          <a:solidFill>
            <a:schemeClr val="tx1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2" y="622019"/>
            <a:ext cx="4859976" cy="1325563"/>
          </a:xfrm>
        </p:spPr>
        <p:txBody>
          <a:bodyPr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814381" y="1231900"/>
            <a:ext cx="3922348" cy="2197100"/>
          </a:xfr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887EC71-E857-9E48-2272-738252AC8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14600" y="3429000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14600" y="4714504"/>
            <a:ext cx="4860561" cy="641721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D485575-E59B-87D9-2B79-BED4DDF35A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14600" y="2197100"/>
            <a:ext cx="4860561" cy="93821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Mese </a:t>
            </a:r>
            <a:r>
              <a:rPr lang="en-US" dirty="0" err="1"/>
              <a:t>magmona</a:t>
            </a:r>
            <a:r>
              <a:rPr lang="en-US" dirty="0"/>
              <a:t> </a:t>
            </a:r>
            <a:r>
              <a:rPr lang="en-US" dirty="0" err="1"/>
              <a:t>dreso</a:t>
            </a:r>
            <a:r>
              <a:rPr lang="en-US" dirty="0"/>
              <a:t> </a:t>
            </a:r>
            <a:r>
              <a:rPr lang="en-US" dirty="0" err="1"/>
              <a:t>nade</a:t>
            </a:r>
            <a:r>
              <a:rPr lang="en-US" dirty="0"/>
              <a:t> </a:t>
            </a:r>
            <a:r>
              <a:rPr lang="en-US" dirty="0" err="1"/>
              <a:t>lesdiacw</a:t>
            </a:r>
            <a:r>
              <a:rPr lang="en-US" dirty="0"/>
              <a:t> </a:t>
            </a:r>
            <a:r>
              <a:rPr lang="en-US" dirty="0" err="1"/>
              <a:t>sids</a:t>
            </a:r>
            <a:r>
              <a:rPr lang="en-US" dirty="0"/>
              <a:t>.</a:t>
            </a:r>
          </a:p>
        </p:txBody>
      </p:sp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5F4A1A99-F5BB-D5B6-FB7C-B4F110FB6C8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814381" y="3789905"/>
            <a:ext cx="3922348" cy="2197100"/>
          </a:xfr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Text Placeholder 18">
            <a:extLst>
              <a:ext uri="{FF2B5EF4-FFF2-40B4-BE49-F238E27FC236}">
                <a16:creationId xmlns:a16="http://schemas.microsoft.com/office/drawing/2014/main" id="{315569C8-038E-0FC2-FE32-E0B40DE63AB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514309" y="5367131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2">
                    <a:lumMod val="9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</p:spTree>
    <p:extLst>
      <p:ext uri="{BB962C8B-B14F-4D97-AF65-F5344CB8AC3E}">
        <p14:creationId xmlns:p14="http://schemas.microsoft.com/office/powerpoint/2010/main" val="1609487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Lef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262">
            <a:extLst>
              <a:ext uri="{FF2B5EF4-FFF2-40B4-BE49-F238E27FC236}">
                <a16:creationId xmlns:a16="http://schemas.microsoft.com/office/drawing/2014/main" id="{667B2583-99B2-B4DF-E28C-45EB15B3FC3B}"/>
              </a:ext>
            </a:extLst>
          </p:cNvPr>
          <p:cNvSpPr/>
          <p:nvPr userDrawn="1"/>
        </p:nvSpPr>
        <p:spPr>
          <a:xfrm>
            <a:off x="74842" y="0"/>
            <a:ext cx="2077611" cy="6858001"/>
          </a:xfrm>
          <a:prstGeom prst="rect">
            <a:avLst/>
          </a:prstGeom>
          <a:solidFill>
            <a:schemeClr val="tx1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57448" y="622019"/>
            <a:ext cx="4859976" cy="1325563"/>
          </a:xfrm>
        </p:spPr>
        <p:txBody>
          <a:bodyPr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160746" y="0"/>
            <a:ext cx="4124120" cy="6858000"/>
          </a:xfr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887EC71-E857-9E48-2272-738252AC8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57446" y="3429000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657446" y="4714504"/>
            <a:ext cx="4860561" cy="641721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D485575-E59B-87D9-2B79-BED4DDF35A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657446" y="2197100"/>
            <a:ext cx="4860561" cy="93821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Mese </a:t>
            </a:r>
            <a:r>
              <a:rPr lang="en-US" dirty="0" err="1"/>
              <a:t>magmona</a:t>
            </a:r>
            <a:r>
              <a:rPr lang="en-US" dirty="0"/>
              <a:t> </a:t>
            </a:r>
            <a:r>
              <a:rPr lang="en-US" dirty="0" err="1"/>
              <a:t>dreso</a:t>
            </a:r>
            <a:r>
              <a:rPr lang="en-US" dirty="0"/>
              <a:t> </a:t>
            </a:r>
            <a:r>
              <a:rPr lang="en-US" dirty="0" err="1"/>
              <a:t>nade</a:t>
            </a:r>
            <a:r>
              <a:rPr lang="en-US" dirty="0"/>
              <a:t> </a:t>
            </a:r>
            <a:r>
              <a:rPr lang="en-US" dirty="0" err="1"/>
              <a:t>lesdiacw</a:t>
            </a:r>
            <a:r>
              <a:rPr lang="en-US" dirty="0"/>
              <a:t> </a:t>
            </a:r>
            <a:r>
              <a:rPr lang="en-US" dirty="0" err="1"/>
              <a:t>sids</a:t>
            </a:r>
            <a:r>
              <a:rPr lang="en-US" dirty="0"/>
              <a:t>.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8989E1A2-AC95-B4B7-E36D-A1945C9A0AA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57446" y="5367131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2">
                    <a:lumMod val="9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</p:spTree>
    <p:extLst>
      <p:ext uri="{BB962C8B-B14F-4D97-AF65-F5344CB8AC3E}">
        <p14:creationId xmlns:p14="http://schemas.microsoft.com/office/powerpoint/2010/main" val="2010339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Bottom Righ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262">
            <a:extLst>
              <a:ext uri="{FF2B5EF4-FFF2-40B4-BE49-F238E27FC236}">
                <a16:creationId xmlns:a16="http://schemas.microsoft.com/office/drawing/2014/main" id="{14D4F30D-AB14-D808-B704-8902619577B5}"/>
              </a:ext>
            </a:extLst>
          </p:cNvPr>
          <p:cNvSpPr/>
          <p:nvPr userDrawn="1"/>
        </p:nvSpPr>
        <p:spPr>
          <a:xfrm>
            <a:off x="74842" y="0"/>
            <a:ext cx="2077611" cy="6858001"/>
          </a:xfrm>
          <a:prstGeom prst="rect">
            <a:avLst/>
          </a:prstGeom>
          <a:solidFill>
            <a:schemeClr val="tx1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2" y="622019"/>
            <a:ext cx="4534380" cy="2271652"/>
          </a:xfrm>
        </p:spPr>
        <p:txBody>
          <a:bodyPr anchor="t"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514602" y="3104908"/>
            <a:ext cx="4182573" cy="2585259"/>
          </a:xfr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5523" y="3617985"/>
            <a:ext cx="4387364" cy="641721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3F1C623E-BEC7-0E72-0939-499D322F8A1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5225" y="798512"/>
            <a:ext cx="4387850" cy="2814761"/>
          </a:xfrm>
        </p:spPr>
        <p:txBody>
          <a:bodyPr>
            <a:normAutofit/>
          </a:bodyPr>
          <a:lstStyle>
            <a:lvl1pPr marL="0" indent="0">
              <a:buNone/>
              <a:defRPr sz="1800" spc="15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Proin </a:t>
            </a:r>
            <a:r>
              <a:rPr lang="en-US" dirty="0" err="1"/>
              <a:t>venenatis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id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et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gravida. Proin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, in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. Nunc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, non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. Proin vitae </a:t>
            </a:r>
            <a:r>
              <a:rPr lang="en-US" dirty="0" err="1"/>
              <a:t>orci</a:t>
            </a:r>
            <a:r>
              <a:rPr lang="en-US" dirty="0"/>
              <a:t> ac </a:t>
            </a:r>
            <a:r>
              <a:rPr lang="en-US" dirty="0" err="1"/>
              <a:t>purus</a:t>
            </a:r>
            <a:r>
              <a:rPr lang="en-US" dirty="0"/>
              <a:t> vestibulum </a:t>
            </a:r>
            <a:r>
              <a:rPr lang="en-US" dirty="0" err="1"/>
              <a:t>pretium</a:t>
            </a:r>
            <a:r>
              <a:rPr lang="en-US" dirty="0"/>
              <a:t>.</a:t>
            </a:r>
          </a:p>
        </p:txBody>
      </p:sp>
      <p:sp>
        <p:nvSpPr>
          <p:cNvPr id="27" name="Text Placeholder 25">
            <a:extLst>
              <a:ext uri="{FF2B5EF4-FFF2-40B4-BE49-F238E27FC236}">
                <a16:creationId xmlns:a16="http://schemas.microsoft.com/office/drawing/2014/main" id="{3A746DC0-0714-A282-DA99-0DCED36FA33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5225" y="4270917"/>
            <a:ext cx="4387850" cy="2204695"/>
          </a:xfrm>
        </p:spPr>
        <p:txBody>
          <a:bodyPr>
            <a:normAutofit/>
          </a:bodyPr>
          <a:lstStyle>
            <a:lvl1pPr marL="0" indent="0">
              <a:buNone/>
              <a:defRPr sz="1800" spc="15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Proin </a:t>
            </a:r>
            <a:r>
              <a:rPr lang="en-US" dirty="0" err="1"/>
              <a:t>venenatis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id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et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gravida. Proin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83674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ople Fea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262">
            <a:extLst>
              <a:ext uri="{FF2B5EF4-FFF2-40B4-BE49-F238E27FC236}">
                <a16:creationId xmlns:a16="http://schemas.microsoft.com/office/drawing/2014/main" id="{2D15BCAD-93A7-8B33-BAEB-73BA04DF999F}"/>
              </a:ext>
            </a:extLst>
          </p:cNvPr>
          <p:cNvSpPr/>
          <p:nvPr userDrawn="1"/>
        </p:nvSpPr>
        <p:spPr>
          <a:xfrm>
            <a:off x="74842" y="0"/>
            <a:ext cx="2077611" cy="6858001"/>
          </a:xfrm>
          <a:prstGeom prst="rect">
            <a:avLst/>
          </a:prstGeom>
          <a:solidFill>
            <a:schemeClr val="tx1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0" y="365125"/>
            <a:ext cx="8839200" cy="1325563"/>
          </a:xfrm>
        </p:spPr>
        <p:txBody>
          <a:bodyPr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People Features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553C87-65A6-A871-D655-DEF655087E1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12772" y="1858648"/>
            <a:ext cx="2077611" cy="2077610"/>
          </a:xfrm>
          <a:prstGeom prst="ellipse">
            <a:avLst/>
          </a:prstGeo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DDC2FA0C-F2BE-4925-8072-4159CEDF486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3134771" y="1877707"/>
            <a:ext cx="2077611" cy="2077610"/>
          </a:xfrm>
          <a:prstGeom prst="ellipse">
            <a:avLst/>
          </a:prstGeo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17" name="Picture Placeholder 5">
            <a:extLst>
              <a:ext uri="{FF2B5EF4-FFF2-40B4-BE49-F238E27FC236}">
                <a16:creationId xmlns:a16="http://schemas.microsoft.com/office/drawing/2014/main" id="{56CC4215-AB42-0FFD-C725-2095D4F7C7B8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080149" y="1858648"/>
            <a:ext cx="2077611" cy="2077610"/>
          </a:xfrm>
          <a:prstGeom prst="ellipse">
            <a:avLst/>
          </a:prstGeo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ABEF1FAF-27E8-51D5-5344-FD93BDAE40F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826186" y="4180948"/>
            <a:ext cx="2694783" cy="451860"/>
          </a:xfrm>
        </p:spPr>
        <p:txBody>
          <a:bodyPr>
            <a:noAutofit/>
          </a:bodyPr>
          <a:lstStyle>
            <a:lvl1pPr marL="0" indent="0" algn="ctr">
              <a:buNone/>
              <a:defRPr sz="2400" b="1" spc="1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FIRST LAST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2D57FF34-D104-A5CB-2DB7-71C9ABBCB6A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98875" y="4180948"/>
            <a:ext cx="2694783" cy="451860"/>
          </a:xfrm>
        </p:spPr>
        <p:txBody>
          <a:bodyPr>
            <a:noAutofit/>
          </a:bodyPr>
          <a:lstStyle>
            <a:lvl1pPr marL="0" indent="0" algn="ctr">
              <a:buNone/>
              <a:defRPr sz="2400" b="1" spc="1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FIRST LAST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A8A1B3C8-31DA-2FC7-D265-3E2DD35BF6D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771564" y="4180948"/>
            <a:ext cx="2694783" cy="451860"/>
          </a:xfrm>
        </p:spPr>
        <p:txBody>
          <a:bodyPr>
            <a:noAutofit/>
          </a:bodyPr>
          <a:lstStyle>
            <a:lvl1pPr marL="0" indent="0" algn="ctr">
              <a:buNone/>
              <a:defRPr sz="2400" b="1" spc="1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FIRST LAST</a:t>
            </a:r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6F9EECED-71AB-5E61-4B97-4FF5F66BD42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26186" y="4632210"/>
            <a:ext cx="2694783" cy="595287"/>
          </a:xfrm>
        </p:spPr>
        <p:txBody>
          <a:bodyPr>
            <a:normAutofit/>
          </a:bodyPr>
          <a:lstStyle>
            <a:lvl1pPr marL="0" indent="0" algn="ctr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Title Here</a:t>
            </a:r>
          </a:p>
        </p:txBody>
      </p:sp>
      <p:sp>
        <p:nvSpPr>
          <p:cNvPr id="23" name="Text Placeholder 18">
            <a:extLst>
              <a:ext uri="{FF2B5EF4-FFF2-40B4-BE49-F238E27FC236}">
                <a16:creationId xmlns:a16="http://schemas.microsoft.com/office/drawing/2014/main" id="{0BA9E503-89D7-B0CC-7048-4B879D6DE1E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26186" y="5313596"/>
            <a:ext cx="2694783" cy="960494"/>
          </a:xfrm>
        </p:spPr>
        <p:txBody>
          <a:bodyPr>
            <a:noAutofit/>
          </a:bodyPr>
          <a:lstStyle>
            <a:lvl1pPr marL="0" indent="0" algn="ctr">
              <a:buNone/>
              <a:defRPr sz="1600" spc="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BF63E94D-E683-BFEE-9BC6-B17D7AE7CF6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795018" y="4632210"/>
            <a:ext cx="2694783" cy="595287"/>
          </a:xfrm>
        </p:spPr>
        <p:txBody>
          <a:bodyPr>
            <a:normAutofit/>
          </a:bodyPr>
          <a:lstStyle>
            <a:lvl1pPr marL="0" indent="0" algn="ctr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Title Here</a:t>
            </a:r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F3F7245E-ECE2-8F34-B2D2-6E3CDC2246D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95018" y="5313596"/>
            <a:ext cx="2694783" cy="960494"/>
          </a:xfrm>
        </p:spPr>
        <p:txBody>
          <a:bodyPr>
            <a:noAutofit/>
          </a:bodyPr>
          <a:lstStyle>
            <a:lvl1pPr marL="0" indent="0" algn="ctr">
              <a:buNone/>
              <a:defRPr sz="1600" spc="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A7F3976A-F814-2CBB-BAFE-BBBDE879188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775724" y="4632210"/>
            <a:ext cx="2694783" cy="595287"/>
          </a:xfrm>
        </p:spPr>
        <p:txBody>
          <a:bodyPr>
            <a:normAutofit/>
          </a:bodyPr>
          <a:lstStyle>
            <a:lvl1pPr marL="0" indent="0" algn="ctr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Title Here</a:t>
            </a:r>
          </a:p>
        </p:txBody>
      </p:sp>
      <p:sp>
        <p:nvSpPr>
          <p:cNvPr id="27" name="Text Placeholder 18">
            <a:extLst>
              <a:ext uri="{FF2B5EF4-FFF2-40B4-BE49-F238E27FC236}">
                <a16:creationId xmlns:a16="http://schemas.microsoft.com/office/drawing/2014/main" id="{82B69C98-A5A8-B24B-0411-82500C88F5A5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75724" y="5313596"/>
            <a:ext cx="2694783" cy="960494"/>
          </a:xfrm>
        </p:spPr>
        <p:txBody>
          <a:bodyPr>
            <a:noAutofit/>
          </a:bodyPr>
          <a:lstStyle>
            <a:lvl1pPr marL="0" indent="0" algn="ctr">
              <a:buNone/>
              <a:defRPr sz="1600" spc="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31991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6A82ED-9822-6300-4BAB-878E6FFE9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E005D4-F79C-126D-B191-5C88C3483D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85277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4" r:id="rId3"/>
    <p:sldLayoutId id="2147483666" r:id="rId4"/>
    <p:sldLayoutId id="2147483665" r:id="rId5"/>
    <p:sldLayoutId id="2147483662" r:id="rId6"/>
    <p:sldLayoutId id="2147483660" r:id="rId7"/>
    <p:sldLayoutId id="2147483661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6075" indent="-346075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803275" indent="-346075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7160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171700" indent="-34290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21FFC-2495-FC41-9EDD-9D2AAEC4F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809" y="515293"/>
            <a:ext cx="5108714" cy="2023512"/>
          </a:xfrm>
        </p:spPr>
        <p:txBody>
          <a:bodyPr/>
          <a:lstStyle/>
          <a:p>
            <a:r>
              <a:rPr lang="en-US" sz="4400" dirty="0"/>
              <a:t>CAEP Charges and Timeline for APAC 2025-2026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209F92DB-CFEC-DA21-4718-EC426E081B4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64225" y="0"/>
            <a:ext cx="6327775" cy="685800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7C69A8-5A3D-30F4-C280-38521FC8CC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Dr. Mary Elizabeth Spence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7157F64-7677-0190-FFCF-9FFFA472355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CAEP Coordinator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DFBB96D-BE99-9DB8-223F-1A43D5DD121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 err="1">
                <a:solidFill>
                  <a:srgbClr val="0093DD"/>
                </a:solidFill>
              </a:rPr>
              <a:t>mspence@astate.edu</a:t>
            </a:r>
            <a:endParaRPr lang="en-US" dirty="0">
              <a:solidFill>
                <a:srgbClr val="0093D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219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159D2-AE94-327C-4D92-6AD6B6175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25-26 CAEP Charges for APAC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172FE7-54A7-B092-B418-35FB43E78A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Major charge(s) of this subcommittee regarding CAEP: </a:t>
            </a:r>
            <a:endParaRPr lang="en-US" sz="3200" dirty="0"/>
          </a:p>
          <a:p>
            <a:pPr lvl="1"/>
            <a:r>
              <a:rPr lang="en-US" dirty="0"/>
              <a:t>Create a process of analysis of Site Mentor Surveys EPP-wide and establish Baseline Data [Standard RA1.1]</a:t>
            </a:r>
          </a:p>
        </p:txBody>
      </p:sp>
    </p:spTree>
    <p:extLst>
      <p:ext uri="{BB962C8B-B14F-4D97-AF65-F5344CB8AC3E}">
        <p14:creationId xmlns:p14="http://schemas.microsoft.com/office/powerpoint/2010/main" val="4005376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C4BD24-E8DC-9134-DE79-3D7378596F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794E6-0BF6-6667-2E26-181D63BFD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CAEP Annual Report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5C0D62-7091-DEDA-AF4A-CB3F081BC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en-US" sz="3800" b="1" dirty="0">
                <a:solidFill>
                  <a:srgbClr val="FF0000"/>
                </a:solidFill>
              </a:rPr>
              <a:t>By April 10, 2026:</a:t>
            </a:r>
            <a:endParaRPr lang="en-US" sz="4200" dirty="0">
              <a:solidFill>
                <a:srgbClr val="FF0000"/>
              </a:solidFill>
            </a:endParaRPr>
          </a:p>
          <a:p>
            <a:r>
              <a:rPr lang="en-US" sz="3300" dirty="0"/>
              <a:t>Submit annual report on the CAEP Subcommittee Annual Report Template. This is an executive summary of the committee’s past year and should include the following:</a:t>
            </a:r>
            <a:endParaRPr lang="en-US" sz="4400" dirty="0"/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300" i="1" dirty="0"/>
              <a:t>Subcommittee Name</a:t>
            </a:r>
            <a:endParaRPr lang="en-US" sz="4400" dirty="0"/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300" i="1" dirty="0"/>
              <a:t>Subcommittee Charge</a:t>
            </a:r>
            <a:endParaRPr lang="en-US" sz="4400" dirty="0"/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300" i="1" dirty="0"/>
              <a:t>Number of times the committee met and dates of meetings </a:t>
            </a:r>
            <a:endParaRPr lang="en-US" sz="4400" dirty="0"/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300" i="1" dirty="0"/>
              <a:t>Summary of Actions (including any deliverables)</a:t>
            </a:r>
            <a:endParaRPr lang="en-US" sz="4400" dirty="0"/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300" i="1" dirty="0"/>
              <a:t>Challenges (or proposed changes for the coming year)</a:t>
            </a:r>
            <a:endParaRPr lang="en-US" sz="4400" dirty="0"/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300" i="1" dirty="0"/>
              <a:t>Engagement with EPP Leadership</a:t>
            </a:r>
            <a:endParaRPr lang="en-US" sz="4400" dirty="0"/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300" i="1" dirty="0"/>
              <a:t>If the subcommittee has any changes to suggest regarding its own charge, composition, or size, etc.</a:t>
            </a:r>
            <a:endParaRPr lang="en-US" sz="4400" dirty="0"/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300" i="1" dirty="0"/>
              <a:t>Attachments to be included:</a:t>
            </a:r>
            <a:endParaRPr lang="en-US" sz="4400" dirty="0"/>
          </a:p>
          <a:p>
            <a:pPr lvl="2">
              <a:spcBef>
                <a:spcPts val="0"/>
              </a:spcBef>
              <a:spcAft>
                <a:spcPts val="0"/>
              </a:spcAft>
            </a:pPr>
            <a:r>
              <a:rPr lang="en-US" sz="2900" i="1" dirty="0"/>
              <a:t>ALL Meeting Minutes for the Subcommittee during the Academic Year</a:t>
            </a:r>
            <a:endParaRPr lang="en-US" sz="3300" dirty="0"/>
          </a:p>
          <a:p>
            <a:pPr lvl="2">
              <a:spcBef>
                <a:spcPts val="0"/>
              </a:spcBef>
              <a:spcAft>
                <a:spcPts val="0"/>
              </a:spcAft>
            </a:pPr>
            <a:r>
              <a:rPr lang="en-US" sz="2900" i="1" dirty="0"/>
              <a:t>Any data, instruments, correspondence or other relevant documents referenced in the Subcommittee’s Annual Report</a:t>
            </a:r>
            <a:endParaRPr lang="en-US" sz="3300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645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C792F8-A236-C254-8F25-0F14D98DA0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3BE75-C8F5-7DE8-C297-7A3464E8F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Site Mentor Surveys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9D429-8156-EE80-149B-5CB63DDF2E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3200" dirty="0"/>
              <a:t>Create a process of analysis of Site Mentor Surveys EPP-wide </a:t>
            </a:r>
          </a:p>
          <a:p>
            <a:pPr lvl="1"/>
            <a:r>
              <a:rPr lang="en-US" dirty="0"/>
              <a:t>What does this look like with 3+ instruments?!</a:t>
            </a:r>
          </a:p>
          <a:p>
            <a:pPr lvl="2"/>
            <a:r>
              <a:rPr lang="en-US" dirty="0"/>
              <a:t>Not guiding programs to alter their individual instruments, but how can we analyze EPP-wide?</a:t>
            </a:r>
          </a:p>
          <a:p>
            <a:pPr lvl="3"/>
            <a:r>
              <a:rPr lang="en-US" dirty="0"/>
              <a:t>“Buckets” of questions covering a single subject, i.e. planning, supervision, etc.</a:t>
            </a:r>
          </a:p>
          <a:p>
            <a:pPr lvl="3"/>
            <a:r>
              <a:rPr lang="en-US" dirty="0"/>
              <a:t>Any other analysis ideas?</a:t>
            </a:r>
          </a:p>
        </p:txBody>
      </p:sp>
    </p:spTree>
    <p:extLst>
      <p:ext uri="{BB962C8B-B14F-4D97-AF65-F5344CB8AC3E}">
        <p14:creationId xmlns:p14="http://schemas.microsoft.com/office/powerpoint/2010/main" val="1080074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FF0E7-8F46-1CEF-BF78-5C6442F7F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38202-5A37-F61D-E740-34CA2AF6F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CAEP Cycle Assignment Charges, Deliverables and Timeline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96C2A02-99D5-28E2-F4CE-7E121E35E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The chart below outlines charges, deliverables and their timeline for the next CAEP Cycle:</a:t>
            </a:r>
          </a:p>
          <a:p>
            <a:endParaRPr lang="en-US" dirty="0"/>
          </a:p>
        </p:txBody>
      </p:sp>
      <p:pic>
        <p:nvPicPr>
          <p:cNvPr id="4" name="Picture 3" descr="A close-up of a report&#10;&#10;AI-generated content may be incorrect.">
            <a:extLst>
              <a:ext uri="{FF2B5EF4-FFF2-40B4-BE49-F238E27FC236}">
                <a16:creationId xmlns:a16="http://schemas.microsoft.com/office/drawing/2014/main" id="{86B39796-0487-A3C1-0498-D98201CCD0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970380"/>
            <a:ext cx="7772400" cy="205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423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CFFD7E-D09D-EEE5-DD6F-6A59AA30AE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E95E5D-7659-D253-89B7-5B99E48A0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 &amp; 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4C491-5266-0008-EF90-A808E3472F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Please email me or bring any questions and concerns to IPAC in October!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2AA0EE-97E5-7378-17DD-719DBD24ADE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0863" y="3429000"/>
            <a:ext cx="2370273" cy="1077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190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-State Dar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92DC"/>
      </a:hlink>
      <a:folHlink>
        <a:srgbClr val="0092D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1820</TotalTime>
  <Words>282</Words>
  <Application>Microsoft Macintosh PowerPoint</Application>
  <PresentationFormat>Widescreen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 Black</vt:lpstr>
      <vt:lpstr>Georgia</vt:lpstr>
      <vt:lpstr>Wingdings</vt:lpstr>
      <vt:lpstr>Office Theme</vt:lpstr>
      <vt:lpstr>CAEP Charges and Timeline for APAC 2025-2026</vt:lpstr>
      <vt:lpstr>25-26 CAEP Charges for APAC</vt:lpstr>
      <vt:lpstr>CAEP Annual Report Requirements</vt:lpstr>
      <vt:lpstr>Site Mentor Surveys</vt:lpstr>
      <vt:lpstr>CAEP Cycle Assignment Charges, Deliverables and Timeline</vt:lpstr>
      <vt:lpstr>Q &amp; 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Todd Clark</dc:creator>
  <cp:lastModifiedBy>Mary Elizabeth Spence</cp:lastModifiedBy>
  <cp:revision>31</cp:revision>
  <dcterms:created xsi:type="dcterms:W3CDTF">2023-03-03T14:48:10Z</dcterms:created>
  <dcterms:modified xsi:type="dcterms:W3CDTF">2025-09-23T20:30:55Z</dcterms:modified>
</cp:coreProperties>
</file>