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0"/>
  </p:notesMasterIdLst>
  <p:sldIdLst>
    <p:sldId id="257" r:id="rId2"/>
    <p:sldId id="458" r:id="rId3"/>
    <p:sldId id="262" r:id="rId4"/>
    <p:sldId id="261" r:id="rId5"/>
    <p:sldId id="263" r:id="rId6"/>
    <p:sldId id="264" r:id="rId7"/>
    <p:sldId id="459" r:id="rId8"/>
    <p:sldId id="265" r:id="rId9"/>
    <p:sldId id="266" r:id="rId10"/>
    <p:sldId id="267" r:id="rId11"/>
    <p:sldId id="268" r:id="rId12"/>
    <p:sldId id="460" r:id="rId13"/>
    <p:sldId id="270" r:id="rId14"/>
    <p:sldId id="271" r:id="rId15"/>
    <p:sldId id="272" r:id="rId16"/>
    <p:sldId id="273" r:id="rId17"/>
    <p:sldId id="274" r:id="rId18"/>
    <p:sldId id="461" r:id="rId19"/>
    <p:sldId id="276" r:id="rId20"/>
    <p:sldId id="277" r:id="rId21"/>
    <p:sldId id="278" r:id="rId22"/>
    <p:sldId id="281" r:id="rId23"/>
    <p:sldId id="282" r:id="rId24"/>
    <p:sldId id="463" r:id="rId25"/>
    <p:sldId id="464" r:id="rId26"/>
    <p:sldId id="465" r:id="rId27"/>
    <p:sldId id="466" r:id="rId28"/>
    <p:sldId id="467" r:id="rId29"/>
    <p:sldId id="468" r:id="rId30"/>
    <p:sldId id="477" r:id="rId31"/>
    <p:sldId id="290" r:id="rId32"/>
    <p:sldId id="470" r:id="rId33"/>
    <p:sldId id="471" r:id="rId34"/>
    <p:sldId id="472" r:id="rId35"/>
    <p:sldId id="473" r:id="rId36"/>
    <p:sldId id="474" r:id="rId37"/>
    <p:sldId id="475" r:id="rId38"/>
    <p:sldId id="47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nnah L Fielder" initials="HLF" lastIdx="3" clrIdx="0">
    <p:extLst>
      <p:ext uri="{19B8F6BF-5375-455C-9EA6-DF929625EA0E}">
        <p15:presenceInfo xmlns:p15="http://schemas.microsoft.com/office/powerpoint/2012/main" userId="S-1-5-21-1547161642-1343024091-725345543-581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6757" autoAdjust="0"/>
  </p:normalViewPr>
  <p:slideViewPr>
    <p:cSldViewPr snapToGrid="0">
      <p:cViewPr varScale="1">
        <p:scale>
          <a:sx n="58" d="100"/>
          <a:sy n="58" d="100"/>
        </p:scale>
        <p:origin x="988" y="40"/>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10/24/2025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Images in this module were obtained at google.com/images unless otherwise specified.</a:t>
            </a:r>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In this training, we will begin by discussing the role of the team and the team members, as well as the foundational components that will make meetings more efficient and effective. Then, we will spend a large chunk of this training discussing the problem-solving process that will be the main focus of the meeting. Also included in the problem-solving process is evaluating the implementation and impact of action plans that are developed. We will also talk briefly about communicating to stakeholders, and we will view a video example of a PBIS team meeting.</a:t>
            </a:r>
          </a:p>
        </p:txBody>
      </p:sp>
      <p:sp>
        <p:nvSpPr>
          <p:cNvPr id="4" name="Slide Number Placeholder 3"/>
          <p:cNvSpPr>
            <a:spLocks noGrp="1"/>
          </p:cNvSpPr>
          <p:nvPr>
            <p:ph type="sldNum" sz="quarter" idx="10"/>
          </p:nvPr>
        </p:nvSpPr>
        <p:spPr/>
        <p:txBody>
          <a:bodyPr/>
          <a:lstStyle/>
          <a:p>
            <a:fld id="{FBB42597-1829-4FA1-9051-661984EE0EFE}" type="slidenum">
              <a:rPr lang="en-US" smtClean="0"/>
              <a:t>2</a:t>
            </a:fld>
            <a:endParaRPr lang="en-US"/>
          </a:p>
        </p:txBody>
      </p:sp>
    </p:spTree>
    <p:extLst>
      <p:ext uri="{BB962C8B-B14F-4D97-AF65-F5344CB8AC3E}">
        <p14:creationId xmlns:p14="http://schemas.microsoft.com/office/powerpoint/2010/main" val="3513118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 </a:t>
            </a:r>
          </a:p>
          <a:p>
            <a:r>
              <a:rPr lang="en-US" sz="1200" dirty="0"/>
              <a:t>The responsibilities of the school or building-level PBIS team are to: develop a school-wide PBIS action plan; hold regular team meetings (monthly, optimally) where they monitor and evaluate behavior data, develop action plans based on data, and monitor and evaluate progress; maintain communication with staff and the coach; and report outcomes to stakeholders (staff, students, parents, community, district, school board, etc.).</a:t>
            </a: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BA2C2E2-0E08-480B-A22D-C2F2EBF6A27D}"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sz="1200" b="0" i="0" u="none" strike="noStrike" kern="1200" cap="none" spc="0" normalizeH="0" baseline="0" noProof="0" dirty="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1527729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Trainer Notes: </a:t>
            </a:r>
          </a:p>
          <a:p>
            <a:pPr marL="0" indent="0">
              <a:buNone/>
            </a:pPr>
            <a:r>
              <a:rPr lang="en-US" dirty="0"/>
              <a:t>School teams should be representative of: grade levels and/or regions of school (there could be one representative from each grade, or one person could represent two or three grades), various cultures (each school needs to define the major cultures of the school), and school community (consider including a student, a parent, someone from the community, non-faculty staff such as bus driver, librarian, cafeteria worker, custodian, etc.).</a:t>
            </a:r>
          </a:p>
        </p:txBody>
      </p:sp>
      <p:sp>
        <p:nvSpPr>
          <p:cNvPr id="4" name="Slide Number Placeholder 3"/>
          <p:cNvSpPr>
            <a:spLocks noGrp="1"/>
          </p:cNvSpPr>
          <p:nvPr>
            <p:ph type="sldNum" sz="quarter" idx="10"/>
          </p:nvPr>
        </p:nvSpPr>
        <p:spPr/>
        <p:txBody>
          <a:bodyPr/>
          <a:lstStyle/>
          <a:p>
            <a:fld id="{FBB42597-1829-4FA1-9051-661984EE0EFE}" type="slidenum">
              <a:rPr lang="en-US" smtClean="0"/>
              <a:t>4</a:t>
            </a:fld>
            <a:endParaRPr lang="en-US"/>
          </a:p>
        </p:txBody>
      </p:sp>
    </p:spTree>
    <p:extLst>
      <p:ext uri="{BB962C8B-B14F-4D97-AF65-F5344CB8AC3E}">
        <p14:creationId xmlns:p14="http://schemas.microsoft.com/office/powerpoint/2010/main" val="3662001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If possible, try to have parent and community representation on the team. Teachers and staff don’t always live in the communities where they work, so it’s good to have local perspective and input to make sure there is understanding and relevancy in problem solving and action planning. At the very least, reach out to your parents and community for input and feedback, and always share your data, action plans, and outcomes.</a:t>
            </a:r>
          </a:p>
        </p:txBody>
      </p:sp>
      <p:sp>
        <p:nvSpPr>
          <p:cNvPr id="4" name="Slide Number Placeholder 3"/>
          <p:cNvSpPr>
            <a:spLocks noGrp="1"/>
          </p:cNvSpPr>
          <p:nvPr>
            <p:ph type="sldNum" sz="quarter" idx="10"/>
          </p:nvPr>
        </p:nvSpPr>
        <p:spPr/>
        <p:txBody>
          <a:bodyPr/>
          <a:lstStyle/>
          <a:p>
            <a:fld id="{FBB42597-1829-4FA1-9051-661984EE0EFE}" type="slidenum">
              <a:rPr lang="en-US" smtClean="0"/>
              <a:t>5</a:t>
            </a:fld>
            <a:endParaRPr lang="en-US"/>
          </a:p>
        </p:txBody>
      </p:sp>
    </p:spTree>
    <p:extLst>
      <p:ext uri="{BB962C8B-B14F-4D97-AF65-F5344CB8AC3E}">
        <p14:creationId xmlns:p14="http://schemas.microsoft.com/office/powerpoint/2010/main" val="6320759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At</a:t>
            </a:r>
            <a:r>
              <a:rPr lang="en-US" baseline="0" dirty="0"/>
              <a:t> the secondary level, students can be enlisted to help with PBIS implementation. They can help choose incentives/rewards that will appeal to their peers, make sure that behavioral expectations are stated in student-friendly language, and help with developing (and teaching) behavior lessons.</a:t>
            </a:r>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6</a:t>
            </a:fld>
            <a:endParaRPr lang="en-US"/>
          </a:p>
        </p:txBody>
      </p:sp>
    </p:spTree>
    <p:extLst>
      <p:ext uri="{BB962C8B-B14F-4D97-AF65-F5344CB8AC3E}">
        <p14:creationId xmlns:p14="http://schemas.microsoft.com/office/powerpoint/2010/main" val="1086261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Besides being representative of the school’s makeup, it’s important to have these types of skills and abilities in your team members.</a:t>
            </a:r>
          </a:p>
        </p:txBody>
      </p:sp>
      <p:sp>
        <p:nvSpPr>
          <p:cNvPr id="4" name="Slide Number Placeholder 3"/>
          <p:cNvSpPr>
            <a:spLocks noGrp="1"/>
          </p:cNvSpPr>
          <p:nvPr>
            <p:ph type="sldNum" sz="quarter" idx="10"/>
          </p:nvPr>
        </p:nvSpPr>
        <p:spPr/>
        <p:txBody>
          <a:bodyPr/>
          <a:lstStyle/>
          <a:p>
            <a:fld id="{DF375BF7-40E4-4F89-B0A2-93977CFA6C4C}" type="slidenum">
              <a:rPr lang="en-US" smtClean="0"/>
              <a:t>7</a:t>
            </a:fld>
            <a:endParaRPr lang="en-US"/>
          </a:p>
        </p:txBody>
      </p:sp>
    </p:spTree>
    <p:extLst>
      <p:ext uri="{BB962C8B-B14F-4D97-AF65-F5344CB8AC3E}">
        <p14:creationId xmlns:p14="http://schemas.microsoft.com/office/powerpoint/2010/main" val="3619634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These are the main roles of</a:t>
            </a:r>
            <a:r>
              <a:rPr lang="en-US" baseline="0" dirty="0"/>
              <a:t> the team members. Everyone participates and problem solves together. More specific descriptions are provided on the next four slides.</a:t>
            </a: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B87FA54-1F6F-4B61-B9C3-51ED627E5633}"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sz="1200" b="0" i="0" u="none" strike="noStrike" kern="1200" cap="none" spc="0" normalizeH="0" baseline="0" noProof="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3022263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These are the responsibilities of the facilitator. Agenda is bolded because it is the responsibility of the facilitator to get the agenda items to the minute taker ahead of the meeting. The facilitator basically is the person who keeps the meeting on time and on topic by providing prompts as needed.</a:t>
            </a:r>
          </a:p>
        </p:txBody>
      </p:sp>
      <p:sp>
        <p:nvSpPr>
          <p:cNvPr id="4" name="Slide Number Placeholder 3"/>
          <p:cNvSpPr>
            <a:spLocks noGrp="1"/>
          </p:cNvSpPr>
          <p:nvPr>
            <p:ph type="sldNum" sz="quarter" idx="10"/>
          </p:nvPr>
        </p:nvSpPr>
        <p:spPr/>
        <p:txBody>
          <a:bodyPr/>
          <a:lstStyle/>
          <a:p>
            <a:fld id="{142FA240-7FF4-459E-8CC2-CD8F7FCADD98}" type="slidenum">
              <a:rPr lang="en-US" smtClean="0"/>
              <a:t>9</a:t>
            </a:fld>
            <a:endParaRPr lang="en-US"/>
          </a:p>
        </p:txBody>
      </p:sp>
    </p:spTree>
    <p:extLst>
      <p:ext uri="{BB962C8B-B14F-4D97-AF65-F5344CB8AC3E}">
        <p14:creationId xmlns:p14="http://schemas.microsoft.com/office/powerpoint/2010/main" val="40899581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minute taker has the responsibility for collecting accurate information from team meetings. The minute taker is tasked with contemporaneous clarification of the information they are recording in the official minutes. The minute taker is also responsible for getting a copy of the minutes to all team members within one day of the meeting and keeping copies of all meeting minutes.</a:t>
            </a:r>
          </a:p>
        </p:txBody>
      </p:sp>
      <p:sp>
        <p:nvSpPr>
          <p:cNvPr id="4" name="Slide Number Placeholder 3"/>
          <p:cNvSpPr>
            <a:spLocks noGrp="1"/>
          </p:cNvSpPr>
          <p:nvPr>
            <p:ph type="sldNum" sz="quarter" idx="10"/>
          </p:nvPr>
        </p:nvSpPr>
        <p:spPr/>
        <p:txBody>
          <a:bodyPr/>
          <a:lstStyle/>
          <a:p>
            <a:fld id="{142FA240-7FF4-459E-8CC2-CD8F7FCADD98}" type="slidenum">
              <a:rPr lang="en-US" smtClean="0"/>
              <a:t>10</a:t>
            </a:fld>
            <a:endParaRPr lang="en-US"/>
          </a:p>
        </p:txBody>
      </p:sp>
    </p:spTree>
    <p:extLst>
      <p:ext uri="{BB962C8B-B14F-4D97-AF65-F5344CB8AC3E}">
        <p14:creationId xmlns:p14="http://schemas.microsoft.com/office/powerpoint/2010/main" val="38037745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data analyst is responsible for providing the team with current behavior data trends. We will go into more detail about precision problems later in this presentation. The current discipline data need to be given to the facilitator before the meeting so they can be added to the agenda. Also, the data analyst needs to be prepared to show or generate other data reports as needed during the meeting. Data need to be available to show the current progress of action plans. </a:t>
            </a:r>
          </a:p>
        </p:txBody>
      </p:sp>
      <p:sp>
        <p:nvSpPr>
          <p:cNvPr id="4" name="Slide Number Placeholder 3"/>
          <p:cNvSpPr>
            <a:spLocks noGrp="1"/>
          </p:cNvSpPr>
          <p:nvPr>
            <p:ph type="sldNum" sz="quarter" idx="10"/>
          </p:nvPr>
        </p:nvSpPr>
        <p:spPr/>
        <p:txBody>
          <a:bodyPr/>
          <a:lstStyle/>
          <a:p>
            <a:fld id="{142FA240-7FF4-459E-8CC2-CD8F7FCADD98}" type="slidenum">
              <a:rPr lang="en-US" smtClean="0"/>
              <a:t>11</a:t>
            </a:fld>
            <a:endParaRPr lang="en-US"/>
          </a:p>
        </p:txBody>
      </p:sp>
    </p:spTree>
    <p:extLst>
      <p:ext uri="{BB962C8B-B14F-4D97-AF65-F5344CB8AC3E}">
        <p14:creationId xmlns:p14="http://schemas.microsoft.com/office/powerpoint/2010/main" val="730915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Active team members are expected to be involved in the problem-solving process, and may be tasked with providing updates on items from the action plan. There may be items that they want to put into the agenda, so they need to get those to the facilitator ahead of the meeting. All team members need to respond to the data reports and determine if there is a problem around which they need to action plan. Plans that are already in action need to be monitored, so team members need to look at progress data and make determinations about the continuation of those action plans.</a:t>
            </a:r>
          </a:p>
        </p:txBody>
      </p:sp>
      <p:sp>
        <p:nvSpPr>
          <p:cNvPr id="4" name="Slide Number Placeholder 3"/>
          <p:cNvSpPr>
            <a:spLocks noGrp="1"/>
          </p:cNvSpPr>
          <p:nvPr>
            <p:ph type="sldNum" sz="quarter" idx="10"/>
          </p:nvPr>
        </p:nvSpPr>
        <p:spPr/>
        <p:txBody>
          <a:bodyPr/>
          <a:lstStyle/>
          <a:p>
            <a:fld id="{142FA240-7FF4-459E-8CC2-CD8F7FCADD98}" type="slidenum">
              <a:rPr lang="en-US" smtClean="0"/>
              <a:t>12</a:t>
            </a:fld>
            <a:endParaRPr lang="en-US"/>
          </a:p>
        </p:txBody>
      </p:sp>
    </p:spTree>
    <p:extLst>
      <p:ext uri="{BB962C8B-B14F-4D97-AF65-F5344CB8AC3E}">
        <p14:creationId xmlns:p14="http://schemas.microsoft.com/office/powerpoint/2010/main" val="2425337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In order to conduct efficient and effective meetings, it’s important to have a good foundation. Agree on a purpose for your team, and agree on things like when and where you’ll meet, what your meeting norms will be, and attendance requirements. Make sure your team represents your school well, and members have specific roles outlined. It’s important to always have an agenda and to stick to it. Have a schedule for when data will be collected and entered into your data system, and when you will generate reports for your team meetings, or to progress monitor.</a:t>
            </a:r>
          </a:p>
        </p:txBody>
      </p:sp>
      <p:sp>
        <p:nvSpPr>
          <p:cNvPr id="4" name="Slide Number Placeholder 3"/>
          <p:cNvSpPr>
            <a:spLocks noGrp="1"/>
          </p:cNvSpPr>
          <p:nvPr>
            <p:ph type="sldNum" sz="quarter" idx="10"/>
          </p:nvPr>
        </p:nvSpPr>
        <p:spPr/>
        <p:txBody>
          <a:bodyPr/>
          <a:lstStyle/>
          <a:p>
            <a:fld id="{FBB42597-1829-4FA1-9051-661984EE0EFE}" type="slidenum">
              <a:rPr lang="en-US" smtClean="0"/>
              <a:t>13</a:t>
            </a:fld>
            <a:endParaRPr lang="en-US"/>
          </a:p>
        </p:txBody>
      </p:sp>
    </p:spTree>
    <p:extLst>
      <p:ext uri="{BB962C8B-B14F-4D97-AF65-F5344CB8AC3E}">
        <p14:creationId xmlns:p14="http://schemas.microsoft.com/office/powerpoint/2010/main" val="27630175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This slide and the next two are examples of team purpose, agreements, meeting schedule, and data schedule.</a:t>
            </a:r>
          </a:p>
        </p:txBody>
      </p:sp>
      <p:sp>
        <p:nvSpPr>
          <p:cNvPr id="4" name="Slide Number Placeholder 3"/>
          <p:cNvSpPr>
            <a:spLocks noGrp="1"/>
          </p:cNvSpPr>
          <p:nvPr>
            <p:ph type="sldNum" sz="quarter" idx="10"/>
          </p:nvPr>
        </p:nvSpPr>
        <p:spPr/>
        <p:txBody>
          <a:bodyPr/>
          <a:lstStyle/>
          <a:p>
            <a:fld id="{FBB42597-1829-4FA1-9051-661984EE0EFE}" type="slidenum">
              <a:rPr lang="en-US" smtClean="0"/>
              <a:t>14</a:t>
            </a:fld>
            <a:endParaRPr lang="en-US"/>
          </a:p>
        </p:txBody>
      </p:sp>
    </p:spTree>
    <p:extLst>
      <p:ext uri="{BB962C8B-B14F-4D97-AF65-F5344CB8AC3E}">
        <p14:creationId xmlns:p14="http://schemas.microsoft.com/office/powerpoint/2010/main" val="11250700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Here is an example of an agenda form (called TIPS, or Team-Initiated Problem Solving)</a:t>
            </a:r>
            <a:r>
              <a:rPr lang="en-US" baseline="0" dirty="0"/>
              <a:t> that includes locations for </a:t>
            </a:r>
            <a:r>
              <a:rPr lang="en-US" dirty="0"/>
              <a:t>taking minutes, with all relevant information – meeting info, member info, agenda items, and a current systems overview.</a:t>
            </a:r>
          </a:p>
        </p:txBody>
      </p:sp>
      <p:sp>
        <p:nvSpPr>
          <p:cNvPr id="4" name="Slide Number Placeholder 3"/>
          <p:cNvSpPr>
            <a:spLocks noGrp="1"/>
          </p:cNvSpPr>
          <p:nvPr>
            <p:ph type="sldNum" sz="quarter" idx="10"/>
          </p:nvPr>
        </p:nvSpPr>
        <p:spPr/>
        <p:txBody>
          <a:bodyPr/>
          <a:lstStyle/>
          <a:p>
            <a:fld id="{FBB42597-1829-4FA1-9051-661984EE0EFE}" type="slidenum">
              <a:rPr lang="en-US" smtClean="0"/>
              <a:t>16</a:t>
            </a:fld>
            <a:endParaRPr lang="en-US"/>
          </a:p>
        </p:txBody>
      </p:sp>
    </p:spTree>
    <p:extLst>
      <p:ext uri="{BB962C8B-B14F-4D97-AF65-F5344CB8AC3E}">
        <p14:creationId xmlns:p14="http://schemas.microsoft.com/office/powerpoint/2010/main" val="28644990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first section gives the minute taker an efficient way to note both today’s meeting info and info for the next meeting. The team member area can be pre-filled so that only an x by each name is necessary. Substitute members can be added as needed. The agenda items will be filled before the meeting (facilitator will provide these), and next meeting’s agenda items will be filled during the course of the meeting.</a:t>
            </a:r>
          </a:p>
        </p:txBody>
      </p:sp>
      <p:sp>
        <p:nvSpPr>
          <p:cNvPr id="4" name="Slide Number Placeholder 3"/>
          <p:cNvSpPr>
            <a:spLocks noGrp="1"/>
          </p:cNvSpPr>
          <p:nvPr>
            <p:ph type="sldNum" sz="quarter" idx="10"/>
          </p:nvPr>
        </p:nvSpPr>
        <p:spPr/>
        <p:txBody>
          <a:bodyPr/>
          <a:lstStyle/>
          <a:p>
            <a:fld id="{FBB42597-1829-4FA1-9051-661984EE0EFE}" type="slidenum">
              <a:rPr lang="en-US" smtClean="0"/>
              <a:t>17</a:t>
            </a:fld>
            <a:endParaRPr lang="en-US"/>
          </a:p>
        </p:txBody>
      </p:sp>
    </p:spTree>
    <p:extLst>
      <p:ext uri="{BB962C8B-B14F-4D97-AF65-F5344CB8AC3E}">
        <p14:creationId xmlns:p14="http://schemas.microsoft.com/office/powerpoint/2010/main" val="8314256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The bottom section of page one. This is where the team can see an update on progress of previous problems and action plans. From time to time, teams will do a fidelity check (we will discuss a tool for that later – the Tiered Fidelity Inventory or TFI), and the current status will be recorded here. The data analyst can provide current data using </a:t>
            </a:r>
            <a:r>
              <a:rPr lang="en-US" dirty="0" err="1"/>
              <a:t>SmartData</a:t>
            </a:r>
            <a:r>
              <a:rPr lang="en-US" dirty="0"/>
              <a:t> Dashboard or alternatively, School-wide Information System at www.pbisapps.org.</a:t>
            </a:r>
          </a:p>
        </p:txBody>
      </p:sp>
      <p:sp>
        <p:nvSpPr>
          <p:cNvPr id="4" name="Slide Number Placeholder 3"/>
          <p:cNvSpPr>
            <a:spLocks noGrp="1"/>
          </p:cNvSpPr>
          <p:nvPr>
            <p:ph type="sldNum" sz="quarter" idx="10"/>
          </p:nvPr>
        </p:nvSpPr>
        <p:spPr/>
        <p:txBody>
          <a:bodyPr/>
          <a:lstStyle/>
          <a:p>
            <a:fld id="{FBB42597-1829-4FA1-9051-661984EE0EFE}" type="slidenum">
              <a:rPr lang="en-US" smtClean="0"/>
              <a:t>18</a:t>
            </a:fld>
            <a:endParaRPr lang="en-US"/>
          </a:p>
        </p:txBody>
      </p:sp>
    </p:spTree>
    <p:extLst>
      <p:ext uri="{BB962C8B-B14F-4D97-AF65-F5344CB8AC3E}">
        <p14:creationId xmlns:p14="http://schemas.microsoft.com/office/powerpoint/2010/main" val="36776241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main focus, the biggest chunk of time in the meeting, will be on team problem solving using current behavior data.</a:t>
            </a:r>
          </a:p>
        </p:txBody>
      </p:sp>
      <p:sp>
        <p:nvSpPr>
          <p:cNvPr id="4" name="Slide Number Placeholder 3"/>
          <p:cNvSpPr>
            <a:spLocks noGrp="1"/>
          </p:cNvSpPr>
          <p:nvPr>
            <p:ph type="sldNum" sz="quarter" idx="10"/>
          </p:nvPr>
        </p:nvSpPr>
        <p:spPr/>
        <p:txBody>
          <a:bodyPr/>
          <a:lstStyle/>
          <a:p>
            <a:fld id="{FBB42597-1829-4FA1-9051-661984EE0EFE}" type="slidenum">
              <a:rPr lang="en-US" smtClean="0"/>
              <a:t>19</a:t>
            </a:fld>
            <a:endParaRPr lang="en-US"/>
          </a:p>
        </p:txBody>
      </p:sp>
    </p:spTree>
    <p:extLst>
      <p:ext uri="{BB962C8B-B14F-4D97-AF65-F5344CB8AC3E}">
        <p14:creationId xmlns:p14="http://schemas.microsoft.com/office/powerpoint/2010/main" val="14307356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br>
              <a:rPr lang="en-US" dirty="0"/>
            </a:br>
            <a:r>
              <a:rPr lang="en-US" dirty="0"/>
              <a:t>The</a:t>
            </a:r>
            <a:r>
              <a:rPr lang="en-US" baseline="0" dirty="0"/>
              <a:t> </a:t>
            </a:r>
            <a:r>
              <a:rPr lang="en-US" dirty="0"/>
              <a:t>Tiered Fidelity Inventory (TFI) is a PBIS Assessment used for determining fidelity of implementation of all three tiers of PBIS. ADE Data Center</a:t>
            </a:r>
            <a:r>
              <a:rPr lang="en-US" sz="1200" b="0" i="0" kern="1200" dirty="0">
                <a:solidFill>
                  <a:schemeClr val="tx1"/>
                </a:solidFill>
                <a:effectLst/>
                <a:latin typeface="+mn-lt"/>
                <a:ea typeface="+mn-ea"/>
                <a:cs typeface="+mn-cs"/>
              </a:rPr>
              <a:t> provides access to the </a:t>
            </a:r>
            <a:r>
              <a:rPr lang="en-US" sz="1200" b="0" i="0" kern="1200" dirty="0" err="1">
                <a:solidFill>
                  <a:schemeClr val="tx1"/>
                </a:solidFill>
                <a:effectLst/>
                <a:latin typeface="+mn-lt"/>
                <a:ea typeface="+mn-ea"/>
                <a:cs typeface="+mn-cs"/>
              </a:rPr>
              <a:t>SmartData</a:t>
            </a:r>
            <a:r>
              <a:rPr lang="en-US" sz="1200" b="0" i="0" kern="1200" dirty="0">
                <a:solidFill>
                  <a:schemeClr val="tx1"/>
                </a:solidFill>
                <a:effectLst/>
                <a:latin typeface="+mn-lt"/>
                <a:ea typeface="+mn-ea"/>
                <a:cs typeface="+mn-cs"/>
              </a:rPr>
              <a:t> Dashboard that serve as an early warning system, helping teachers and administrators ensure every student reaches his/her potential</a:t>
            </a:r>
            <a:r>
              <a:rPr lang="en-US" sz="1200" b="0" i="0" kern="1200" baseline="0" dirty="0">
                <a:solidFill>
                  <a:schemeClr val="tx1"/>
                </a:solidFill>
                <a:effectLst/>
                <a:latin typeface="+mn-lt"/>
                <a:ea typeface="+mn-ea"/>
                <a:cs typeface="+mn-cs"/>
              </a:rPr>
              <a:t> (m</a:t>
            </a:r>
            <a:r>
              <a:rPr lang="en-US" sz="1200" b="0" i="0" kern="1200" dirty="0">
                <a:solidFill>
                  <a:schemeClr val="tx1"/>
                </a:solidFill>
                <a:effectLst/>
                <a:latin typeface="+mn-lt"/>
                <a:ea typeface="+mn-ea"/>
                <a:cs typeface="+mn-cs"/>
              </a:rPr>
              <a:t>ore info at </a:t>
            </a:r>
            <a:r>
              <a:rPr lang="en-US" sz="1200" b="0" i="0" u="none" kern="1200" dirty="0">
                <a:solidFill>
                  <a:schemeClr val="tx1"/>
                </a:solidFill>
                <a:effectLst/>
                <a:latin typeface="+mn-lt"/>
                <a:ea typeface="+mn-ea"/>
                <a:cs typeface="+mn-cs"/>
              </a:rPr>
              <a:t>https://dese.ade.arkansas.gov/Offices/public-school-accountability/data-integration/smartdata-dashboard</a:t>
            </a:r>
            <a:r>
              <a:rPr lang="en-US" sz="1200" b="0" i="0" kern="1200" dirty="0">
                <a:solidFill>
                  <a:schemeClr val="tx1"/>
                </a:solidFill>
                <a:effectLst/>
                <a:latin typeface="+mn-lt"/>
                <a:ea typeface="+mn-ea"/>
                <a:cs typeface="+mn-cs"/>
              </a:rPr>
              <a:t>). An alternative to ADE Data Center is</a:t>
            </a:r>
            <a:r>
              <a:rPr lang="en-US" dirty="0"/>
              <a:t> School-wide Information System (SWIS), a data collection and analysis system created by the PBIS national center, which can be found at https://www.pbisapps.org/products/swis.</a:t>
            </a:r>
            <a:r>
              <a:rPr lang="en-US" sz="1200" b="0" i="0" kern="1200" dirty="0">
                <a:solidFill>
                  <a:schemeClr val="tx1"/>
                </a:solidFill>
                <a:effectLst/>
                <a:latin typeface="+mn-lt"/>
                <a:ea typeface="+mn-ea"/>
                <a:cs typeface="+mn-cs"/>
              </a:rPr>
              <a:t> The Dynamic Indicators of Basic Early Literacy Skills (DIBELS) is</a:t>
            </a:r>
            <a:r>
              <a:rPr lang="en-US" sz="1200" b="0" i="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a set of procedures and measures for assessing the acquisition of early literacy skills from kindergarten through sixth grade.</a:t>
            </a:r>
            <a:endParaRPr lang="en-US" dirty="0"/>
          </a:p>
        </p:txBody>
      </p:sp>
      <p:sp>
        <p:nvSpPr>
          <p:cNvPr id="4" name="Slide Number Placeholder 3"/>
          <p:cNvSpPr>
            <a:spLocks noGrp="1"/>
          </p:cNvSpPr>
          <p:nvPr>
            <p:ph type="sldNum" sz="quarter" idx="10"/>
          </p:nvPr>
        </p:nvSpPr>
        <p:spPr/>
        <p:txBody>
          <a:bodyPr/>
          <a:lstStyle/>
          <a:p>
            <a:fld id="{FBB42597-1829-4FA1-9051-661984EE0EFE}" type="slidenum">
              <a:rPr lang="en-US" smtClean="0"/>
              <a:t>20</a:t>
            </a:fld>
            <a:endParaRPr lang="en-US"/>
          </a:p>
        </p:txBody>
      </p:sp>
    </p:spTree>
    <p:extLst>
      <p:ext uri="{BB962C8B-B14F-4D97-AF65-F5344CB8AC3E}">
        <p14:creationId xmlns:p14="http://schemas.microsoft.com/office/powerpoint/2010/main" val="4039714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Again, the main goal with PBIS is to help students be more successful, academically and behaviorally/socially. So the main focus when meeting will be to identify and address any problems that are barriers to that success. Data are used to address the problems and make decisions.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5917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Trainer Notes:</a:t>
            </a:r>
          </a:p>
          <a:p>
            <a:r>
              <a:rPr lang="en-US" baseline="0" dirty="0"/>
              <a:t>The main thing to remember is that you want to look at a precise problem – a focused problem that can be addressed that will make a big impact without requiring a lot of resources and time invested. Just start with one of the above questions and dig down! WHY is it happening? Motivation is important in developing effective solutions. You want to make it more rewarding to use appropriate behavior.</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89557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 </a:t>
            </a:r>
          </a:p>
          <a:p>
            <a:r>
              <a:rPr lang="en-US" dirty="0"/>
              <a:t>This is</a:t>
            </a:r>
            <a:r>
              <a:rPr lang="en-US" baseline="0" dirty="0"/>
              <a:t> an example of a precise problem that was obtained by digging into data</a:t>
            </a:r>
            <a:r>
              <a:rPr lang="en-US" dirty="0"/>
              <a:t>.</a:t>
            </a:r>
            <a:r>
              <a:rPr lang="en-US" baseline="0" dirty="0"/>
              <a:t> It started by looking at only referrals for fighting; within that group, we looked only for those on the playground, and from those, only the ones between 9:15 and 10:15, then only those from 3</a:t>
            </a:r>
            <a:r>
              <a:rPr lang="en-US" baseline="30000" dirty="0"/>
              <a:t>rd</a:t>
            </a:r>
            <a:r>
              <a:rPr lang="en-US" baseline="0" dirty="0"/>
              <a:t> and 4</a:t>
            </a:r>
            <a:r>
              <a:rPr lang="en-US" baseline="30000" dirty="0"/>
              <a:t>th</a:t>
            </a:r>
            <a:r>
              <a:rPr lang="en-US" baseline="0" dirty="0"/>
              <a:t> grade. A good thing to note here is that the motivation might spark additional observation to see if something can be done to the environment, such as adding more equipment or changing the schedule, in addition to re-teaching students the expectations. You want to find lasting solutions. Getting into the practice of looking at motivation will help teams build function of behavior assessment skills that will be increasingly used in Tiers 2 and 3.</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15156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baseline="0" dirty="0"/>
              <a:t>You know what the data look like now. So where do you WANT the data to be? What is an acceptable level? When will it cease to be a concern? The goal needs to include a time period – how soon do you feel the goal should be achieved?</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16204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br>
              <a:rPr lang="en-US" dirty="0"/>
            </a:br>
            <a:r>
              <a:rPr lang="en-US" dirty="0"/>
              <a:t>Besides being specific, make sure the goal is something you can measure with data, and make sure it is actually achievable. Also, it needs to be something relevant – something that will actually create an impact that you can see. Always have a timeline; make sure it is reasonable, but not too lengthy.</a:t>
            </a:r>
          </a:p>
        </p:txBody>
      </p:sp>
      <p:sp>
        <p:nvSpPr>
          <p:cNvPr id="4" name="Slide Number Placeholder 3"/>
          <p:cNvSpPr>
            <a:spLocks noGrp="1"/>
          </p:cNvSpPr>
          <p:nvPr>
            <p:ph type="sldNum" sz="quarter" idx="10"/>
          </p:nvPr>
        </p:nvSpPr>
        <p:spPr/>
        <p:txBody>
          <a:bodyPr/>
          <a:lstStyle/>
          <a:p>
            <a:fld id="{FBB42597-1829-4FA1-9051-661984EE0EFE}" type="slidenum">
              <a:rPr lang="en-US" smtClean="0"/>
              <a:t>25</a:t>
            </a:fld>
            <a:endParaRPr lang="en-US"/>
          </a:p>
        </p:txBody>
      </p:sp>
    </p:spTree>
    <p:extLst>
      <p:ext uri="{BB962C8B-B14F-4D97-AF65-F5344CB8AC3E}">
        <p14:creationId xmlns:p14="http://schemas.microsoft.com/office/powerpoint/2010/main" val="22290710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Does</a:t>
            </a:r>
            <a:r>
              <a:rPr lang="en-US" baseline="0" dirty="0"/>
              <a:t> it seem achievable to see a 75% reduction in playground fighting? If we look at all playground fighting, what percent fall into the category we defined in our precise problem statement? If we address those students only, is it reasonable to expect a reduction this large in a month’s time?</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01719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ITC Franklin Gothic Std Bk Cd"/>
                <a:ea typeface="ＭＳ Ｐゴシック" pitchFamily="-48" charset="-128"/>
                <a:cs typeface="ＭＳ Ｐゴシック"/>
              </a:rPr>
              <a:t>Trainer Notes:</a:t>
            </a:r>
          </a:p>
          <a:p>
            <a:r>
              <a:rPr lang="en-US" sz="1200" b="0" i="0" u="none" strike="noStrike" kern="1200" baseline="0" dirty="0">
                <a:solidFill>
                  <a:schemeClr val="tx1"/>
                </a:solidFill>
                <a:latin typeface="ITC Franklin Gothic Std Bk Cd"/>
                <a:ea typeface="ＭＳ Ｐゴシック" pitchFamily="-48" charset="-128"/>
                <a:cs typeface="ＭＳ Ｐゴシック"/>
              </a:rPr>
              <a:t>Your team will want to identify possible root causes of the problem and gather more data to analyze and validate their hypothesis. Supplemental data will either support or refute each hypothesis.</a:t>
            </a:r>
            <a:endParaRPr lang="en-US" dirty="0"/>
          </a:p>
        </p:txBody>
      </p:sp>
      <p:sp>
        <p:nvSpPr>
          <p:cNvPr id="4" name="Slide Number Placeholder 3"/>
          <p:cNvSpPr>
            <a:spLocks noGrp="1"/>
          </p:cNvSpPr>
          <p:nvPr>
            <p:ph type="sldNum" sz="quarter" idx="10"/>
          </p:nvPr>
        </p:nvSpPr>
        <p:spPr/>
        <p:txBody>
          <a:bodyPr/>
          <a:lstStyle/>
          <a:p>
            <a:pPr>
              <a:defRPr/>
            </a:pPr>
            <a:fld id="{DBA2C2E2-0E08-480B-A22D-C2F2EBF6A27D}" type="slidenum">
              <a:rPr lang="en-US" smtClean="0"/>
              <a:pPr>
                <a:defRPr/>
              </a:pPr>
              <a:t>27</a:t>
            </a:fld>
            <a:endParaRPr lang="en-US" dirty="0"/>
          </a:p>
        </p:txBody>
      </p:sp>
    </p:spTree>
    <p:extLst>
      <p:ext uri="{BB962C8B-B14F-4D97-AF65-F5344CB8AC3E}">
        <p14:creationId xmlns:p14="http://schemas.microsoft.com/office/powerpoint/2010/main" val="13752706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Basically, your solution needs to include strategies for bringing about change, as well as changing anything that might currently be a barrier to success. The next slide goes into more detail.</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29498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Trainer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In</a:t>
            </a:r>
            <a:r>
              <a:rPr lang="en-US" sz="1200" baseline="0" dirty="0"/>
              <a:t> your plan, you want to k</a:t>
            </a:r>
            <a:r>
              <a:rPr lang="en-US" sz="1200" dirty="0"/>
              <a:t>eep the behavior from happening (remove barriers such as crowded areas at certain times, not enough equipment on playground, etc.), teach or re-teach expectations and behaviors, and increase acknowledgements around a certain behavior you want students to learn. Extinction = prevent the problem behavior from being rewarded; consequences should be efficient</a:t>
            </a:r>
            <a:r>
              <a:rPr lang="en-US" sz="1200" baseline="0" dirty="0"/>
              <a:t> and</a:t>
            </a:r>
            <a:r>
              <a:rPr lang="en-US" sz="1200" dirty="0"/>
              <a:t> consistent. </a:t>
            </a:r>
            <a:r>
              <a:rPr lang="en-US" dirty="0"/>
              <a:t>Evaluation plan = when and how you will monitor progress.</a:t>
            </a:r>
          </a:p>
        </p:txBody>
      </p:sp>
      <p:sp>
        <p:nvSpPr>
          <p:cNvPr id="4" name="Slide Number Placeholder 3"/>
          <p:cNvSpPr>
            <a:spLocks noGrp="1"/>
          </p:cNvSpPr>
          <p:nvPr>
            <p:ph type="sldNum" sz="quarter" idx="10"/>
          </p:nvPr>
        </p:nvSpPr>
        <p:spPr/>
        <p:txBody>
          <a:bodyPr/>
          <a:lstStyle/>
          <a:p>
            <a:fld id="{FBB42597-1829-4FA1-9051-661984EE0EFE}" type="slidenum">
              <a:rPr lang="en-US" smtClean="0"/>
              <a:t>29</a:t>
            </a:fld>
            <a:endParaRPr lang="en-US"/>
          </a:p>
        </p:txBody>
      </p:sp>
    </p:spTree>
    <p:extLst>
      <p:ext uri="{BB962C8B-B14F-4D97-AF65-F5344CB8AC3E}">
        <p14:creationId xmlns:p14="http://schemas.microsoft.com/office/powerpoint/2010/main" val="27821158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Go back to your data to see if you</a:t>
            </a:r>
            <a:r>
              <a:rPr lang="en-US" baseline="0" dirty="0"/>
              <a:t> are seeing results. At the end of the determined timeline have a data report ready to discuss with team members. The team will then decide whether this problem has been solved or if the plan needs revising.</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02988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Now that you have implemented your plan, done a fidelity check, and looked at data to monitor progress, what is the next step? Did you make progress, but not quite hit your goal? What can you change?</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67092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plan</a:t>
            </a:r>
            <a:r>
              <a:rPr lang="en-US" baseline="0" dirty="0"/>
              <a:t> should always include a method for checking the fidelity of implementing the plan. If you are going to ask people to carry out tasks, have a method for them to report what they have done. For example, if you ask all classroom teachers to re-teach an expectation daily for two weeks, give them a simple way of reporting back to you that they did this – maybe a checklist that they will return to someone’s mailbox at the end of the two weeks.</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71522BB1-2184-4DDE-9882-4493AD5DA3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03861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team is also tasked with keeping others informed of what is happening with PBIS, what action plans are being implemented, and what impact they’re having.</a:t>
            </a:r>
          </a:p>
        </p:txBody>
      </p:sp>
      <p:sp>
        <p:nvSpPr>
          <p:cNvPr id="4" name="Slide Number Placeholder 3"/>
          <p:cNvSpPr>
            <a:spLocks noGrp="1"/>
          </p:cNvSpPr>
          <p:nvPr>
            <p:ph type="sldNum" sz="quarter" idx="10"/>
          </p:nvPr>
        </p:nvSpPr>
        <p:spPr/>
        <p:txBody>
          <a:bodyPr/>
          <a:lstStyle/>
          <a:p>
            <a:fld id="{FBB42597-1829-4FA1-9051-661984EE0EFE}" type="slidenum">
              <a:rPr lang="en-US" smtClean="0"/>
              <a:t>34</a:t>
            </a:fld>
            <a:endParaRPr lang="en-US"/>
          </a:p>
        </p:txBody>
      </p:sp>
    </p:spTree>
    <p:extLst>
      <p:ext uri="{BB962C8B-B14F-4D97-AF65-F5344CB8AC3E}">
        <p14:creationId xmlns:p14="http://schemas.microsoft.com/office/powerpoint/2010/main" val="15839141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Trainer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is a 12 minute video showing all of the procedures learned</a:t>
            </a:r>
            <a:r>
              <a:rPr lang="en-US" baseline="0" dirty="0"/>
              <a:t> in the PowerPoint. It would be optimal to pause the video at various places to point out some of the key elements in conducting an effective meeting. Team meeting examples at: https://www.pbis.org/video-examples/video#tips.</a:t>
            </a:r>
            <a:endParaRPr lang="en-US" i="1" baseline="0" dirty="0"/>
          </a:p>
        </p:txBody>
      </p:sp>
      <p:sp>
        <p:nvSpPr>
          <p:cNvPr id="4" name="Slide Number Placeholder 3"/>
          <p:cNvSpPr>
            <a:spLocks noGrp="1"/>
          </p:cNvSpPr>
          <p:nvPr>
            <p:ph type="sldNum" sz="quarter" idx="10"/>
          </p:nvPr>
        </p:nvSpPr>
        <p:spPr/>
        <p:txBody>
          <a:bodyPr/>
          <a:lstStyle/>
          <a:p>
            <a:fld id="{FBB42597-1829-4FA1-9051-661984EE0EFE}" type="slidenum">
              <a:rPr lang="en-US" smtClean="0"/>
              <a:t>35</a:t>
            </a:fld>
            <a:endParaRPr lang="en-US"/>
          </a:p>
        </p:txBody>
      </p:sp>
    </p:spTree>
    <p:extLst>
      <p:ext uri="{BB962C8B-B14F-4D97-AF65-F5344CB8AC3E}">
        <p14:creationId xmlns:p14="http://schemas.microsoft.com/office/powerpoint/2010/main" val="35070274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TFI is an important tool in the PBIS implementation process. It can be used in the development stage, and then used in an ongoing manner to ensure all core features are in place. The TFI highlights each critical component of PBIS.</a:t>
            </a:r>
          </a:p>
        </p:txBody>
      </p:sp>
      <p:sp>
        <p:nvSpPr>
          <p:cNvPr id="4" name="Slide Number Placeholder 3"/>
          <p:cNvSpPr>
            <a:spLocks noGrp="1"/>
          </p:cNvSpPr>
          <p:nvPr>
            <p:ph type="sldNum" sz="quarter" idx="10"/>
          </p:nvPr>
        </p:nvSpPr>
        <p:spPr/>
        <p:txBody>
          <a:bodyPr/>
          <a:lstStyle/>
          <a:p>
            <a:fld id="{B4815EE4-6152-4476-ABE1-770A9F61DB71}" type="slidenum">
              <a:rPr lang="en-US" smtClean="0"/>
              <a:t>36</a:t>
            </a:fld>
            <a:endParaRPr lang="en-US"/>
          </a:p>
        </p:txBody>
      </p:sp>
    </p:spTree>
    <p:extLst>
      <p:ext uri="{BB962C8B-B14F-4D97-AF65-F5344CB8AC3E}">
        <p14:creationId xmlns:p14="http://schemas.microsoft.com/office/powerpoint/2010/main" val="9073274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5A11EAB-687D-4AE4-B775-678A923E9436}" type="slidenum">
              <a:rPr lang="en-US" smtClean="0"/>
              <a:t>37</a:t>
            </a:fld>
            <a:endParaRPr lang="en-US"/>
          </a:p>
        </p:txBody>
      </p:sp>
    </p:spTree>
    <p:extLst>
      <p:ext uri="{BB962C8B-B14F-4D97-AF65-F5344CB8AC3E}">
        <p14:creationId xmlns:p14="http://schemas.microsoft.com/office/powerpoint/2010/main" val="1351987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449BFC2-9B7B-4AA4-A348-BCE989E7472A}"/>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Title 1">
            <a:extLst>
              <a:ext uri="{FF2B5EF4-FFF2-40B4-BE49-F238E27FC236}">
                <a16:creationId xmlns:a16="http://schemas.microsoft.com/office/drawing/2014/main" id="{4BB2B483-8D13-42E1-A0A1-50BCE3EA60B2}"/>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10" name="Subtitle 2">
            <a:extLst>
              <a:ext uri="{FF2B5EF4-FFF2-40B4-BE49-F238E27FC236}">
                <a16:creationId xmlns:a16="http://schemas.microsoft.com/office/drawing/2014/main" id="{D693D37F-19D9-4CEF-B1CF-392C92F6AF40}"/>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11" name="Rectangle 10">
            <a:extLst>
              <a:ext uri="{FF2B5EF4-FFF2-40B4-BE49-F238E27FC236}">
                <a16:creationId xmlns:a16="http://schemas.microsoft.com/office/drawing/2014/main" id="{028C35DD-67EB-4427-ACE0-02F108494B61}"/>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0450953-37A9-421E-8AE0-867D79F28F3C}"/>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3285021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12002307"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1829346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CK T&amp;C">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34404EE3-9953-4024-A526-6E59D63ADE34}"/>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6C5C9650-7F44-44E1-8BB7-D391B07331E5}"/>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5" name="Group 14">
            <a:extLst>
              <a:ext uri="{FF2B5EF4-FFF2-40B4-BE49-F238E27FC236}">
                <a16:creationId xmlns:a16="http://schemas.microsoft.com/office/drawing/2014/main" id="{BD01B333-9F40-482C-9169-C232BEBD246B}"/>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C10626B5-A1BA-448F-A8B3-131ABFBDA4B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2873CB34-F8C0-4A4F-B6AE-9758EAE3966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0A7FAA50-C7F2-4887-B144-8CF259FE3FA6}"/>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1" name="Picture 20">
            <a:extLst>
              <a:ext uri="{FF2B5EF4-FFF2-40B4-BE49-F238E27FC236}">
                <a16:creationId xmlns:a16="http://schemas.microsoft.com/office/drawing/2014/main" id="{6184EF45-A08A-4629-B399-D7D8CE7D7B4D}"/>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28403284-753C-4EB2-984A-1C8B4821234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3" name="Content Placeholder 2">
            <a:extLst>
              <a:ext uri="{FF2B5EF4-FFF2-40B4-BE49-F238E27FC236}">
                <a16:creationId xmlns:a16="http://schemas.microsoft.com/office/drawing/2014/main" id="{2CB850AF-AE38-4962-9BC3-73592B41F081}"/>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03276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2" name="Shape 262">
            <a:extLst>
              <a:ext uri="{FF2B5EF4-FFF2-40B4-BE49-F238E27FC236}">
                <a16:creationId xmlns:a16="http://schemas.microsoft.com/office/drawing/2014/main" id="{D441E5CB-7A02-48C3-A6BA-CF21110279B5}"/>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23BE40C-E6E0-4EF9-8C7A-BDBE51F14955}"/>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0D4098C8-CE9B-4628-A044-4B748838DEA5}"/>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B8BCEF17-1743-4AAB-A26C-79451AB046A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EC3C54FC-7EC4-4619-A31C-C7440CFD9F7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C227BE2E-CCED-4C17-8EC5-2FAA1568FD23}"/>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DE1EE65A-85D4-4544-B581-502C04085B7B}"/>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Picture Placeholder 5">
            <a:extLst>
              <a:ext uri="{FF2B5EF4-FFF2-40B4-BE49-F238E27FC236}">
                <a16:creationId xmlns:a16="http://schemas.microsoft.com/office/drawing/2014/main" id="{6985A5D6-2E92-4DC4-AD79-96EB9AB27810}"/>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28" name="Text Placeholder 16">
            <a:extLst>
              <a:ext uri="{FF2B5EF4-FFF2-40B4-BE49-F238E27FC236}">
                <a16:creationId xmlns:a16="http://schemas.microsoft.com/office/drawing/2014/main" id="{5EAA7E02-0BA3-41DB-832D-21A1C44EC7B0}"/>
              </a:ext>
            </a:extLst>
          </p:cNvPr>
          <p:cNvSpPr>
            <a:spLocks noGrp="1"/>
          </p:cNvSpPr>
          <p:nvPr>
            <p:ph type="body" sz="quarter" idx="19"/>
          </p:nvPr>
        </p:nvSpPr>
        <p:spPr>
          <a:xfrm>
            <a:off x="7338352" y="1837920"/>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9" name="Title 1">
            <a:extLst>
              <a:ext uri="{FF2B5EF4-FFF2-40B4-BE49-F238E27FC236}">
                <a16:creationId xmlns:a16="http://schemas.microsoft.com/office/drawing/2014/main" id="{1C8831E9-5E4C-4540-B425-38747CD8C815}"/>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464249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9DC33705-8072-467B-8132-A6BE09939B24}"/>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1CF0D22-8490-467E-AF34-499CBD11D857}"/>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5CD3E389-3F75-4CFE-90D8-44FDF62E7BC5}"/>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4B416A81-847C-4F9D-AF45-1427150C393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FA7C9D6B-EE30-4AED-BCF5-752A306F3310}"/>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332F8227-A544-4849-BE51-3782833D4EF8}"/>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8497170-C9B0-43D9-8DA6-C0111AD75DBB}"/>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8491173F-16F3-4797-BB88-802977002F3E}"/>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C381D4E8-AF67-4C5D-BDFC-51563C77A59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8B5BCBCC-EBBE-46D7-A099-4192DEAC0A19}"/>
              </a:ext>
            </a:extLst>
          </p:cNvPr>
          <p:cNvSpPr>
            <a:spLocks noGrp="1"/>
          </p:cNvSpPr>
          <p:nvPr>
            <p:ph type="body" sz="quarter" idx="19"/>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86806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16" name="Shape 262">
            <a:extLst>
              <a:ext uri="{FF2B5EF4-FFF2-40B4-BE49-F238E27FC236}">
                <a16:creationId xmlns:a16="http://schemas.microsoft.com/office/drawing/2014/main" id="{3508C741-8A80-490C-B0E1-4605881B76DB}"/>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9D81AE4F-7ECC-471F-ABB5-43753E5B91B9}"/>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396ABE47-AC02-4FED-9A7E-948D8FFA13E3}"/>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48B6F65F-91FC-4576-A76B-EDB2706D96A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F0938B0-9E4D-43A9-BF6D-CB4C084FAAA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24E0246-10EF-458E-BE7E-A4D17D42C147}"/>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D8404820-C0A0-4D5A-9991-BBF192BE8F9D}"/>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EE0B5378-D9D2-4461-A789-2855CF5990F9}"/>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Picture Placeholder 7">
            <a:extLst>
              <a:ext uri="{FF2B5EF4-FFF2-40B4-BE49-F238E27FC236}">
                <a16:creationId xmlns:a16="http://schemas.microsoft.com/office/drawing/2014/main" id="{010C8CE8-DC02-480C-9FA1-29B948A340CC}"/>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4" name="Title 1">
            <a:extLst>
              <a:ext uri="{FF2B5EF4-FFF2-40B4-BE49-F238E27FC236}">
                <a16:creationId xmlns:a16="http://schemas.microsoft.com/office/drawing/2014/main" id="{1697E77F-C711-4652-BE45-5B8050B93928}"/>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5" name="Text Placeholder 16">
            <a:extLst>
              <a:ext uri="{FF2B5EF4-FFF2-40B4-BE49-F238E27FC236}">
                <a16:creationId xmlns:a16="http://schemas.microsoft.com/office/drawing/2014/main" id="{56F7DE3D-002B-4B9C-A29F-3B3E7981CEB3}"/>
              </a:ext>
            </a:extLst>
          </p:cNvPr>
          <p:cNvSpPr>
            <a:spLocks noGrp="1"/>
          </p:cNvSpPr>
          <p:nvPr>
            <p:ph type="body" sz="quarter" idx="20"/>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9487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85518CF5-96A3-4BD3-8F4E-85ACF8A567AB}"/>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A5551BBF-C019-4B0C-BE55-11EA04B30161}"/>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9F7BD6B6-0DCE-4237-9D00-3A26ED0880A5}"/>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323472E6-9F82-41F6-B844-ABA9D55CE3A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A1D0AE06-3E97-43F8-8914-DE567836B03A}"/>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DBEEE090-4351-4D4C-B9AE-B9D217BA76C3}"/>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B9EFA91-AA9B-4E25-9B44-A5F12692214D}"/>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E9458551-658C-4071-AA89-805E3AE84DE7}"/>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1C6308E0-3DAE-4545-952E-24B42C4E83B8}"/>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F85AC9E9-0A5A-427F-B147-D299F8737FC7}"/>
              </a:ext>
            </a:extLst>
          </p:cNvPr>
          <p:cNvSpPr>
            <a:spLocks noGrp="1"/>
          </p:cNvSpPr>
          <p:nvPr>
            <p:ph type="body" sz="quarter" idx="20"/>
          </p:nvPr>
        </p:nvSpPr>
        <p:spPr>
          <a:xfrm>
            <a:off x="6613543" y="1924051"/>
            <a:ext cx="516888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10339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lack Only Image">
    <p:spTree>
      <p:nvGrpSpPr>
        <p:cNvPr id="1" name=""/>
        <p:cNvGrpSpPr/>
        <p:nvPr/>
      </p:nvGrpSpPr>
      <p:grpSpPr>
        <a:xfrm>
          <a:off x="0" y="0"/>
          <a:ext cx="0" cy="0"/>
          <a:chOff x="0" y="0"/>
          <a:chExt cx="0" cy="0"/>
        </a:xfrm>
      </p:grpSpPr>
      <p:sp>
        <p:nvSpPr>
          <p:cNvPr id="12" name="Shape 262">
            <a:extLst>
              <a:ext uri="{FF2B5EF4-FFF2-40B4-BE49-F238E27FC236}">
                <a16:creationId xmlns:a16="http://schemas.microsoft.com/office/drawing/2014/main" id="{6BE0A617-BC04-4307-8862-DA9B81239598}"/>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70E90B76-014F-4C5A-8409-333901DFBBB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DA73B8DE-BB56-4C3D-B12B-A2617876E28D}"/>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2D3D5B7-741F-410C-B0E2-AA5E9978DC9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D65EC0A3-3B6F-4353-AAEA-52F41B5D1748}"/>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8" name="TextBox 17">
            <a:extLst>
              <a:ext uri="{FF2B5EF4-FFF2-40B4-BE49-F238E27FC236}">
                <a16:creationId xmlns:a16="http://schemas.microsoft.com/office/drawing/2014/main" id="{4D48F351-26D7-42AB-A3E8-DD8994BA124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B1DD4D4E-41D1-49B4-A4A7-DF61C508D71D}"/>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Picture Placeholder 7">
            <a:extLst>
              <a:ext uri="{FF2B5EF4-FFF2-40B4-BE49-F238E27FC236}">
                <a16:creationId xmlns:a16="http://schemas.microsoft.com/office/drawing/2014/main" id="{0F624D45-DC1E-4BE6-9F63-C388EA0A6517}"/>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25" name="Title 1">
            <a:extLst>
              <a:ext uri="{FF2B5EF4-FFF2-40B4-BE49-F238E27FC236}">
                <a16:creationId xmlns:a16="http://schemas.microsoft.com/office/drawing/2014/main" id="{5FBDA361-6227-48DC-A7F3-5FCA652F6588}"/>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545828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49C98C9-427D-44C0-BA64-87B78B68D6F1}"/>
              </a:ext>
            </a:extLst>
          </p:cNvPr>
          <p:cNvGrpSpPr/>
          <p:nvPr userDrawn="1"/>
        </p:nvGrpSpPr>
        <p:grpSpPr>
          <a:xfrm>
            <a:off x="0" y="1414699"/>
            <a:ext cx="634537" cy="296212"/>
            <a:chOff x="293972" y="5858435"/>
            <a:chExt cx="634537" cy="296212"/>
          </a:xfrm>
        </p:grpSpPr>
        <p:pic>
          <p:nvPicPr>
            <p:cNvPr id="18" name="Picture 17">
              <a:extLst>
                <a:ext uri="{FF2B5EF4-FFF2-40B4-BE49-F238E27FC236}">
                  <a16:creationId xmlns:a16="http://schemas.microsoft.com/office/drawing/2014/main" id="{27284C72-7F0C-4F79-9F43-C1D28ECC259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C126295B-F147-4B48-A945-8AC7FE4F6AE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B3E38382-458A-4C0C-841B-20E8C50126DA}"/>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sp>
        <p:nvSpPr>
          <p:cNvPr id="23" name="Shape 262">
            <a:extLst>
              <a:ext uri="{FF2B5EF4-FFF2-40B4-BE49-F238E27FC236}">
                <a16:creationId xmlns:a16="http://schemas.microsoft.com/office/drawing/2014/main" id="{6D153DF8-6A20-4B62-8242-B1CC73D6DCBF}"/>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pic>
        <p:nvPicPr>
          <p:cNvPr id="21" name="Picture 20">
            <a:extLst>
              <a:ext uri="{FF2B5EF4-FFF2-40B4-BE49-F238E27FC236}">
                <a16:creationId xmlns:a16="http://schemas.microsoft.com/office/drawing/2014/main" id="{5429C77F-6DF1-442E-AA27-51EE74FA80B5}"/>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C001B9F1-D948-4B73-AC30-44E26F257EC5}"/>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73199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DE6405F3-30F2-41F0-AB88-3CEE22A4D0F8}"/>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54EC0EBE-D8D5-41DC-A460-6B1EAED19FFA}"/>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FC798B80-454A-4C32-BCB7-1ACE3182A93F}"/>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CB54C2BC-88ED-446D-94C7-53CD91A1486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03D5972D-D547-48D6-B70E-EF130ACCFEA1}"/>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AE9FC12A-381F-4314-A4E5-DDF9D2059F7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81D917C5-8732-4563-A9F1-CBC18F17EB9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5E5087F7-E6E1-42C3-8D40-BAD406369CF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807936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38527795"/>
      </p:ext>
    </p:extLst>
  </p:cSld>
  <p:clrMap bg1="dk1" tx1="lt1" bg2="dk2" tx2="lt2" accent1="accent1" accent2="accent2" accent3="accent3" accent4="accent4" accent5="accent5" accent6="accent6" hlink="hlink" folHlink="folHlink"/>
  <p:sldLayoutIdLst>
    <p:sldLayoutId id="2147483668" r:id="rId1"/>
    <p:sldLayoutId id="2147483675" r:id="rId2"/>
    <p:sldLayoutId id="2147483650" r:id="rId3"/>
    <p:sldLayoutId id="2147483664" r:id="rId4"/>
    <p:sldLayoutId id="2147483666" r:id="rId5"/>
    <p:sldLayoutId id="2147483665" r:id="rId6"/>
    <p:sldLayoutId id="2147483662" r:id="rId7"/>
    <p:sldLayoutId id="2147483673" r:id="rId8"/>
    <p:sldLayoutId id="2147483661" r:id="rId9"/>
    <p:sldLayoutId id="2147483674"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hyperlink" Target="https://www.pbis.org/resource/tips-meeting-minutes-templat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pbis.astate.edu/resources/tier-i-resources/pbis-leadership-teams/" TargetMode="External"/><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8.xml"/><Relationship Id="rId1" Type="http://schemas.openxmlformats.org/officeDocument/2006/relationships/video" Target="https://www.youtube.com/embed/udDQx5oJW9k" TargetMode="External"/><Relationship Id="rId5" Type="http://schemas.openxmlformats.org/officeDocument/2006/relationships/hyperlink" Target="https://www.pbis.org/video/tips-training-meeting-1" TargetMode="External"/><Relationship Id="rId4" Type="http://schemas.openxmlformats.org/officeDocument/2006/relationships/image" Target="../media/image16.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44CD2E-6E1A-43C5-8D69-FCF44CFD1804}"/>
              </a:ext>
            </a:extLst>
          </p:cNvPr>
          <p:cNvSpPr>
            <a:spLocks noGrp="1"/>
          </p:cNvSpPr>
          <p:nvPr>
            <p:ph type="ctrTitle"/>
          </p:nvPr>
        </p:nvSpPr>
        <p:spPr/>
        <p:txBody>
          <a:bodyPr/>
          <a:lstStyle/>
          <a:p>
            <a:r>
              <a:rPr lang="en-US"/>
              <a:t>The PBIS Team Meeting</a:t>
            </a:r>
            <a:endParaRPr lang="en-US" dirty="0"/>
          </a:p>
        </p:txBody>
      </p:sp>
      <p:sp>
        <p:nvSpPr>
          <p:cNvPr id="2" name="Subtitle 1">
            <a:extLst>
              <a:ext uri="{FF2B5EF4-FFF2-40B4-BE49-F238E27FC236}">
                <a16:creationId xmlns:a16="http://schemas.microsoft.com/office/drawing/2014/main" id="{90A8259B-7CE0-43B7-A721-A0808EEF378D}"/>
              </a:ext>
            </a:extLst>
          </p:cNvPr>
          <p:cNvSpPr>
            <a:spLocks noGrp="1"/>
          </p:cNvSpPr>
          <p:nvPr>
            <p:ph type="subTitle" idx="1"/>
          </p:nvPr>
        </p:nvSpPr>
        <p:spPr/>
        <p:txBody>
          <a:bodyPr/>
          <a:lstStyle/>
          <a:p>
            <a:r>
              <a:rPr lang="en-US"/>
              <a:t>Module 10</a:t>
            </a:r>
            <a:endParaRPr lang="en-US" dirty="0"/>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F0606-D5A4-4F31-B034-F0CAD0DE1649}"/>
              </a:ext>
            </a:extLst>
          </p:cNvPr>
          <p:cNvSpPr>
            <a:spLocks noGrp="1"/>
          </p:cNvSpPr>
          <p:nvPr>
            <p:ph type="title"/>
          </p:nvPr>
        </p:nvSpPr>
        <p:spPr/>
        <p:txBody>
          <a:bodyPr/>
          <a:lstStyle/>
          <a:p>
            <a:r>
              <a:rPr lang="en-US"/>
              <a:t>Context</a:t>
            </a:r>
            <a:endParaRPr lang="en-US" dirty="0"/>
          </a:p>
        </p:txBody>
      </p:sp>
      <p:sp>
        <p:nvSpPr>
          <p:cNvPr id="3" name="Content Placeholder 2">
            <a:extLst>
              <a:ext uri="{FF2B5EF4-FFF2-40B4-BE49-F238E27FC236}">
                <a16:creationId xmlns:a16="http://schemas.microsoft.com/office/drawing/2014/main" id="{EB44FB2B-7BBB-4F04-8C27-3FDEACB8F7DA}"/>
              </a:ext>
            </a:extLst>
          </p:cNvPr>
          <p:cNvSpPr>
            <a:spLocks noGrp="1"/>
          </p:cNvSpPr>
          <p:nvPr>
            <p:ph idx="1"/>
          </p:nvPr>
        </p:nvSpPr>
        <p:spPr/>
        <p:txBody>
          <a:bodyPr/>
          <a:lstStyle/>
          <a:p>
            <a:r>
              <a:rPr lang="en-US"/>
              <a:t>The PBIS team</a:t>
            </a:r>
          </a:p>
          <a:p>
            <a:r>
              <a:rPr lang="en-US"/>
              <a:t>Meeting foundations</a:t>
            </a:r>
          </a:p>
          <a:p>
            <a:r>
              <a:rPr lang="en-US"/>
              <a:t>Problem solving</a:t>
            </a:r>
          </a:p>
          <a:p>
            <a:r>
              <a:rPr lang="en-US"/>
              <a:t>Evaluation</a:t>
            </a:r>
          </a:p>
          <a:p>
            <a:r>
              <a:rPr lang="en-US"/>
              <a:t>Communication</a:t>
            </a:r>
          </a:p>
          <a:p>
            <a:endParaRPr lang="en-US" dirty="0"/>
          </a:p>
        </p:txBody>
      </p:sp>
    </p:spTree>
    <p:extLst>
      <p:ext uri="{BB962C8B-B14F-4D97-AF65-F5344CB8AC3E}">
        <p14:creationId xmlns:p14="http://schemas.microsoft.com/office/powerpoint/2010/main" val="3560077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School Team Responsibilities</a:t>
            </a:r>
            <a:endParaRPr lang="en-US" dirty="0"/>
          </a:p>
        </p:txBody>
      </p:sp>
      <p:sp>
        <p:nvSpPr>
          <p:cNvPr id="2" name="Content Placeholder 1"/>
          <p:cNvSpPr>
            <a:spLocks noGrp="1"/>
          </p:cNvSpPr>
          <p:nvPr>
            <p:ph idx="1"/>
          </p:nvPr>
        </p:nvSpPr>
        <p:spPr/>
        <p:txBody>
          <a:bodyPr/>
          <a:lstStyle/>
          <a:p>
            <a:r>
              <a:rPr lang="en-US"/>
              <a:t>School-wide PBIS action plan</a:t>
            </a:r>
          </a:p>
          <a:p>
            <a:r>
              <a:rPr lang="en-US"/>
              <a:t>Regular team meetings</a:t>
            </a:r>
          </a:p>
          <a:p>
            <a:r>
              <a:rPr lang="en-US"/>
              <a:t>Communication with staff &amp; coach</a:t>
            </a:r>
          </a:p>
          <a:p>
            <a:r>
              <a:rPr lang="en-US"/>
              <a:t>Reporting outcomes to stakeholders</a:t>
            </a:r>
            <a:endParaRPr lang="en-US" dirty="0"/>
          </a:p>
        </p:txBody>
      </p:sp>
    </p:spTree>
    <p:extLst>
      <p:ext uri="{BB962C8B-B14F-4D97-AF65-F5344CB8AC3E}">
        <p14:creationId xmlns:p14="http://schemas.microsoft.com/office/powerpoint/2010/main" val="3012133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7090BE6B-9658-452D-8106-A7ADFFF7E4E7}"/>
              </a:ext>
            </a:extLst>
          </p:cNvPr>
          <p:cNvPicPr>
            <a:picLocks noGrp="1" noChangeAspect="1"/>
          </p:cNvPicPr>
          <p:nvPr>
            <p:ph type="pic" sz="quarter" idx="18"/>
          </p:nvPr>
        </p:nvPicPr>
        <p:blipFill>
          <a:blip r:embed="rId3"/>
          <a:srcRect t="189" b="189"/>
          <a:stretch>
            <a:fillRect/>
          </a:stretch>
        </p:blipFill>
        <p:spPr/>
      </p:pic>
      <p:sp>
        <p:nvSpPr>
          <p:cNvPr id="3" name="Content Placeholder 2">
            <a:extLst>
              <a:ext uri="{FF2B5EF4-FFF2-40B4-BE49-F238E27FC236}">
                <a16:creationId xmlns:a16="http://schemas.microsoft.com/office/drawing/2014/main" id="{EA0FF7BB-4FF7-47C6-93EB-4AE3B536053F}"/>
              </a:ext>
            </a:extLst>
          </p:cNvPr>
          <p:cNvSpPr>
            <a:spLocks noGrp="1"/>
          </p:cNvSpPr>
          <p:nvPr>
            <p:ph type="body" sz="quarter" idx="19"/>
          </p:nvPr>
        </p:nvSpPr>
        <p:spPr>
          <a:xfrm>
            <a:off x="6345716" y="1837920"/>
            <a:ext cx="5264891" cy="4441825"/>
          </a:xfrm>
        </p:spPr>
        <p:txBody>
          <a:bodyPr>
            <a:normAutofit lnSpcReduction="10000"/>
          </a:bodyPr>
          <a:lstStyle/>
          <a:p>
            <a:pPr marL="0" indent="0">
              <a:buNone/>
            </a:pPr>
            <a:r>
              <a:rPr lang="en-US" dirty="0"/>
              <a:t>The PBIS team represents:</a:t>
            </a:r>
          </a:p>
          <a:p>
            <a:pPr lvl="1"/>
            <a:r>
              <a:rPr lang="en-US" dirty="0"/>
              <a:t>Grade levels across the school</a:t>
            </a:r>
          </a:p>
          <a:p>
            <a:pPr lvl="1"/>
            <a:r>
              <a:rPr lang="en-US" dirty="0"/>
              <a:t>Different cultures across the school</a:t>
            </a:r>
          </a:p>
          <a:p>
            <a:pPr lvl="1"/>
            <a:r>
              <a:rPr lang="en-US" dirty="0"/>
              <a:t>Specialty and special education classes</a:t>
            </a:r>
          </a:p>
          <a:p>
            <a:pPr lvl="1"/>
            <a:r>
              <a:rPr lang="en-US" dirty="0"/>
              <a:t>The school community</a:t>
            </a:r>
          </a:p>
        </p:txBody>
      </p:sp>
      <p:sp>
        <p:nvSpPr>
          <p:cNvPr id="2" name="Title 1">
            <a:extLst>
              <a:ext uri="{FF2B5EF4-FFF2-40B4-BE49-F238E27FC236}">
                <a16:creationId xmlns:a16="http://schemas.microsoft.com/office/drawing/2014/main" id="{A9FE6A86-FD7E-4A22-A705-EF4B53A032D2}"/>
              </a:ext>
            </a:extLst>
          </p:cNvPr>
          <p:cNvSpPr>
            <a:spLocks noGrp="1"/>
          </p:cNvSpPr>
          <p:nvPr>
            <p:ph type="title"/>
          </p:nvPr>
        </p:nvSpPr>
        <p:spPr/>
        <p:txBody>
          <a:bodyPr/>
          <a:lstStyle/>
          <a:p>
            <a:r>
              <a:rPr lang="en-US"/>
              <a:t>The PBIS Team </a:t>
            </a:r>
            <a:endParaRPr lang="en-US" dirty="0"/>
          </a:p>
        </p:txBody>
      </p:sp>
    </p:spTree>
    <p:extLst>
      <p:ext uri="{BB962C8B-B14F-4D97-AF65-F5344CB8AC3E}">
        <p14:creationId xmlns:p14="http://schemas.microsoft.com/office/powerpoint/2010/main" val="321175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19C82-82D8-4679-B2BD-924164F1B6AA}"/>
              </a:ext>
            </a:extLst>
          </p:cNvPr>
          <p:cNvSpPr>
            <a:spLocks noGrp="1"/>
          </p:cNvSpPr>
          <p:nvPr>
            <p:ph type="title"/>
          </p:nvPr>
        </p:nvSpPr>
        <p:spPr/>
        <p:txBody>
          <a:bodyPr/>
          <a:lstStyle/>
          <a:p>
            <a:r>
              <a:rPr lang="en-US"/>
              <a:t>Parent/Community Involvement</a:t>
            </a:r>
            <a:endParaRPr lang="en-US" dirty="0"/>
          </a:p>
        </p:txBody>
      </p:sp>
      <p:sp>
        <p:nvSpPr>
          <p:cNvPr id="3" name="Content Placeholder 2">
            <a:extLst>
              <a:ext uri="{FF2B5EF4-FFF2-40B4-BE49-F238E27FC236}">
                <a16:creationId xmlns:a16="http://schemas.microsoft.com/office/drawing/2014/main" id="{110F2E15-95E8-421F-A54F-7F67DF397570}"/>
              </a:ext>
            </a:extLst>
          </p:cNvPr>
          <p:cNvSpPr>
            <a:spLocks noGrp="1"/>
          </p:cNvSpPr>
          <p:nvPr>
            <p:ph idx="1"/>
          </p:nvPr>
        </p:nvSpPr>
        <p:spPr/>
        <p:txBody>
          <a:bodyPr/>
          <a:lstStyle/>
          <a:p>
            <a:r>
              <a:rPr lang="en-US"/>
              <a:t>Consider having parent representation on the team.</a:t>
            </a:r>
          </a:p>
          <a:p>
            <a:r>
              <a:rPr lang="en-US"/>
              <a:t>Consider having a community member on the team.</a:t>
            </a:r>
          </a:p>
          <a:p>
            <a:r>
              <a:rPr lang="en-US"/>
              <a:t>Get input/feedback from parents and community.</a:t>
            </a:r>
          </a:p>
          <a:p>
            <a:r>
              <a:rPr lang="en-US"/>
              <a:t>Share action plans and outcomes.</a:t>
            </a:r>
            <a:endParaRPr lang="en-US" dirty="0"/>
          </a:p>
        </p:txBody>
      </p:sp>
    </p:spTree>
    <p:extLst>
      <p:ext uri="{BB962C8B-B14F-4D97-AF65-F5344CB8AC3E}">
        <p14:creationId xmlns:p14="http://schemas.microsoft.com/office/powerpoint/2010/main" val="4220748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Student Voice</a:t>
            </a:r>
            <a:endParaRPr lang="en-US" dirty="0"/>
          </a:p>
        </p:txBody>
      </p:sp>
      <p:sp>
        <p:nvSpPr>
          <p:cNvPr id="3" name="Content Placeholder 2"/>
          <p:cNvSpPr>
            <a:spLocks noGrp="1"/>
          </p:cNvSpPr>
          <p:nvPr>
            <p:ph idx="1"/>
          </p:nvPr>
        </p:nvSpPr>
        <p:spPr/>
        <p:txBody>
          <a:bodyPr/>
          <a:lstStyle/>
          <a:p>
            <a:r>
              <a:rPr lang="en-US"/>
              <a:t>At the secondary level, consider having at least one student on the team.</a:t>
            </a:r>
          </a:p>
          <a:p>
            <a:r>
              <a:rPr lang="en-US"/>
              <a:t>Student representation increases likelihood of student buy-in.</a:t>
            </a:r>
          </a:p>
          <a:p>
            <a:r>
              <a:rPr lang="en-US"/>
              <a:t>Students can help with both planning and implementation.</a:t>
            </a:r>
            <a:endParaRPr lang="en-US" dirty="0"/>
          </a:p>
        </p:txBody>
      </p:sp>
    </p:spTree>
    <p:extLst>
      <p:ext uri="{BB962C8B-B14F-4D97-AF65-F5344CB8AC3E}">
        <p14:creationId xmlns:p14="http://schemas.microsoft.com/office/powerpoint/2010/main" val="2742978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8906F66-AFFD-433A-B57A-1014DE01447E}"/>
              </a:ext>
            </a:extLst>
          </p:cNvPr>
          <p:cNvSpPr>
            <a:spLocks noGrp="1"/>
          </p:cNvSpPr>
          <p:nvPr>
            <p:ph type="title"/>
          </p:nvPr>
        </p:nvSpPr>
        <p:spPr/>
        <p:txBody>
          <a:bodyPr/>
          <a:lstStyle/>
          <a:p>
            <a:r>
              <a:rPr lang="en-US"/>
              <a:t>Other Considerations</a:t>
            </a:r>
            <a:endParaRPr lang="en-US" dirty="0"/>
          </a:p>
        </p:txBody>
      </p:sp>
      <p:sp>
        <p:nvSpPr>
          <p:cNvPr id="4" name="Content Placeholder 3">
            <a:extLst>
              <a:ext uri="{FF2B5EF4-FFF2-40B4-BE49-F238E27FC236}">
                <a16:creationId xmlns:a16="http://schemas.microsoft.com/office/drawing/2014/main" id="{AA832505-6E14-4B6E-9CA9-6153079B27B3}"/>
              </a:ext>
            </a:extLst>
          </p:cNvPr>
          <p:cNvSpPr>
            <a:spLocks noGrp="1"/>
          </p:cNvSpPr>
          <p:nvPr>
            <p:ph idx="1"/>
          </p:nvPr>
        </p:nvSpPr>
        <p:spPr/>
        <p:txBody>
          <a:bodyPr/>
          <a:lstStyle/>
          <a:p>
            <a:pPr marL="0" indent="0">
              <a:buNone/>
            </a:pPr>
            <a:r>
              <a:rPr lang="en-US" dirty="0"/>
              <a:t>Team members must:</a:t>
            </a:r>
          </a:p>
          <a:p>
            <a:r>
              <a:rPr lang="en-US" dirty="0"/>
              <a:t>Be respected in the school</a:t>
            </a:r>
          </a:p>
          <a:p>
            <a:r>
              <a:rPr lang="en-US" dirty="0"/>
              <a:t>Be good communicators</a:t>
            </a:r>
          </a:p>
          <a:p>
            <a:r>
              <a:rPr lang="en-US" dirty="0"/>
              <a:t>Have positive attitude</a:t>
            </a:r>
          </a:p>
          <a:p>
            <a:r>
              <a:rPr lang="en-US" dirty="0"/>
              <a:t>Be relationship builders</a:t>
            </a:r>
          </a:p>
        </p:txBody>
      </p:sp>
    </p:spTree>
    <p:extLst>
      <p:ext uri="{BB962C8B-B14F-4D97-AF65-F5344CB8AC3E}">
        <p14:creationId xmlns:p14="http://schemas.microsoft.com/office/powerpoint/2010/main" val="413820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Assigned Team Roles </a:t>
            </a:r>
            <a:endParaRPr lang="en-US" dirty="0"/>
          </a:p>
        </p:txBody>
      </p:sp>
      <p:sp>
        <p:nvSpPr>
          <p:cNvPr id="3" name="Content Placeholder 2"/>
          <p:cNvSpPr>
            <a:spLocks noGrp="1"/>
          </p:cNvSpPr>
          <p:nvPr>
            <p:ph idx="1"/>
          </p:nvPr>
        </p:nvSpPr>
        <p:spPr/>
        <p:txBody>
          <a:bodyPr/>
          <a:lstStyle/>
          <a:p>
            <a:r>
              <a:rPr lang="en-US"/>
              <a:t>Facilitator – keep meeting on topic, on task</a:t>
            </a:r>
          </a:p>
          <a:p>
            <a:r>
              <a:rPr lang="en-US"/>
              <a:t>Minute taker – record &amp; distribute minutes</a:t>
            </a:r>
          </a:p>
          <a:p>
            <a:r>
              <a:rPr lang="en-US"/>
              <a:t>Data analyst – bring data reports to meetings</a:t>
            </a:r>
          </a:p>
          <a:p>
            <a:r>
              <a:rPr lang="en-US"/>
              <a:t>Active team members – problem solve; input, feedback</a:t>
            </a:r>
            <a:endParaRPr lang="en-US" dirty="0"/>
          </a:p>
        </p:txBody>
      </p:sp>
    </p:spTree>
    <p:extLst>
      <p:ext uri="{BB962C8B-B14F-4D97-AF65-F5344CB8AC3E}">
        <p14:creationId xmlns:p14="http://schemas.microsoft.com/office/powerpoint/2010/main" val="4015060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8BDBF-36CE-4C8A-AE04-D72C53C5E19B}"/>
              </a:ext>
            </a:extLst>
          </p:cNvPr>
          <p:cNvSpPr>
            <a:spLocks noGrp="1"/>
          </p:cNvSpPr>
          <p:nvPr>
            <p:ph type="title"/>
          </p:nvPr>
        </p:nvSpPr>
        <p:spPr/>
        <p:txBody>
          <a:bodyPr/>
          <a:lstStyle/>
          <a:p>
            <a:r>
              <a:rPr lang="en-US"/>
              <a:t>Facilitator Responsibilities</a:t>
            </a:r>
            <a:endParaRPr lang="en-US" dirty="0"/>
          </a:p>
        </p:txBody>
      </p:sp>
      <p:sp>
        <p:nvSpPr>
          <p:cNvPr id="4" name="Content Placeholder 3">
            <a:extLst>
              <a:ext uri="{FF2B5EF4-FFF2-40B4-BE49-F238E27FC236}">
                <a16:creationId xmlns:a16="http://schemas.microsoft.com/office/drawing/2014/main" id="{55FC19B5-0273-4DE3-AAF3-452CE1913426}"/>
              </a:ext>
            </a:extLst>
          </p:cNvPr>
          <p:cNvSpPr>
            <a:spLocks noGrp="1"/>
          </p:cNvSpPr>
          <p:nvPr>
            <p:ph idx="1"/>
          </p:nvPr>
        </p:nvSpPr>
        <p:spPr/>
        <p:txBody>
          <a:bodyPr>
            <a:normAutofit/>
          </a:bodyPr>
          <a:lstStyle/>
          <a:p>
            <a:pPr marL="514350" lvl="0" indent="-514350">
              <a:buFont typeface="+mj-lt"/>
              <a:buAutoNum type="arabicPeriod"/>
            </a:pPr>
            <a:r>
              <a:rPr lang="en-US" dirty="0"/>
              <a:t>Before meeting, provides </a:t>
            </a:r>
            <a:r>
              <a:rPr lang="en-US" b="1" dirty="0"/>
              <a:t>agenda</a:t>
            </a:r>
            <a:r>
              <a:rPr lang="en-US" dirty="0"/>
              <a:t> items to minute taker</a:t>
            </a:r>
          </a:p>
          <a:p>
            <a:pPr marL="514350" lvl="0" indent="-514350">
              <a:buFont typeface="+mj-lt"/>
              <a:buAutoNum type="arabicPeriod"/>
            </a:pPr>
            <a:r>
              <a:rPr lang="en-US" dirty="0"/>
              <a:t>Starts meeting on time</a:t>
            </a:r>
          </a:p>
          <a:p>
            <a:pPr marL="514350" lvl="0" indent="-514350">
              <a:buFont typeface="+mj-lt"/>
              <a:buAutoNum type="arabicPeriod"/>
            </a:pPr>
            <a:r>
              <a:rPr lang="en-US" dirty="0"/>
              <a:t>Manages the “flow” of meeting by adhering to the agenda</a:t>
            </a:r>
          </a:p>
          <a:p>
            <a:pPr marL="514350" indent="-514350">
              <a:buFont typeface="+mj-lt"/>
              <a:buAutoNum type="arabicPeriod"/>
            </a:pPr>
            <a:r>
              <a:rPr lang="en-US" dirty="0"/>
              <a:t> Lead the team through the problem solving process</a:t>
            </a:r>
          </a:p>
        </p:txBody>
      </p:sp>
    </p:spTree>
    <p:extLst>
      <p:ext uri="{BB962C8B-B14F-4D97-AF65-F5344CB8AC3E}">
        <p14:creationId xmlns:p14="http://schemas.microsoft.com/office/powerpoint/2010/main" val="119940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D742F-FAB1-4EF9-99ED-BBEFF2F3F85B}"/>
              </a:ext>
            </a:extLst>
          </p:cNvPr>
          <p:cNvSpPr>
            <a:spLocks noGrp="1"/>
          </p:cNvSpPr>
          <p:nvPr>
            <p:ph type="title"/>
          </p:nvPr>
        </p:nvSpPr>
        <p:spPr/>
        <p:txBody>
          <a:bodyPr/>
          <a:lstStyle/>
          <a:p>
            <a:r>
              <a:rPr lang="en-US"/>
              <a:t>Minute Taker Responsibilities</a:t>
            </a:r>
            <a:endParaRPr lang="en-US" dirty="0"/>
          </a:p>
        </p:txBody>
      </p:sp>
      <p:sp>
        <p:nvSpPr>
          <p:cNvPr id="4" name="Content Placeholder 3">
            <a:extLst>
              <a:ext uri="{FF2B5EF4-FFF2-40B4-BE49-F238E27FC236}">
                <a16:creationId xmlns:a16="http://schemas.microsoft.com/office/drawing/2014/main" id="{46EAC022-12E2-4CC7-A5C4-1717D750FDAB}"/>
              </a:ext>
            </a:extLst>
          </p:cNvPr>
          <p:cNvSpPr>
            <a:spLocks noGrp="1"/>
          </p:cNvSpPr>
          <p:nvPr>
            <p:ph idx="1"/>
          </p:nvPr>
        </p:nvSpPr>
        <p:spPr>
          <a:xfrm>
            <a:off x="2095500" y="1825625"/>
            <a:ext cx="9686924" cy="4667250"/>
          </a:xfrm>
        </p:spPr>
        <p:txBody>
          <a:bodyPr>
            <a:normAutofit fontScale="77500" lnSpcReduction="20000"/>
          </a:bodyPr>
          <a:lstStyle/>
          <a:p>
            <a:pPr marL="514350" lvl="0" indent="-514350">
              <a:buFont typeface="+mj-lt"/>
              <a:buAutoNum type="arabicPeriod"/>
            </a:pPr>
            <a:r>
              <a:rPr lang="en-US" dirty="0"/>
              <a:t>Before meeting</a:t>
            </a:r>
          </a:p>
          <a:p>
            <a:pPr marL="971550" lvl="1" indent="-514350">
              <a:buFont typeface="+mj-lt"/>
              <a:buAutoNum type="alphaLcParenR"/>
            </a:pPr>
            <a:r>
              <a:rPr lang="en-US" dirty="0"/>
              <a:t>Collects agenda items from Facilitator</a:t>
            </a:r>
          </a:p>
          <a:p>
            <a:pPr marL="971550" lvl="1" indent="-514350">
              <a:buFont typeface="+mj-lt"/>
              <a:buAutoNum type="alphaLcParenR"/>
            </a:pPr>
            <a:r>
              <a:rPr lang="en-US" dirty="0"/>
              <a:t>Prepares meeting minutes form</a:t>
            </a:r>
          </a:p>
          <a:p>
            <a:pPr marL="971550" lvl="1" indent="-514350">
              <a:buFont typeface="+mj-lt"/>
              <a:buAutoNum type="alphaLcParenR"/>
            </a:pPr>
            <a:r>
              <a:rPr lang="en-US" dirty="0"/>
              <a:t>Share meeting minutes and problem-solving action plan form</a:t>
            </a:r>
          </a:p>
          <a:p>
            <a:pPr marL="514350" lvl="0" indent="-514350">
              <a:buFont typeface="+mj-lt"/>
              <a:buAutoNum type="arabicPeriod"/>
            </a:pPr>
            <a:r>
              <a:rPr lang="en-US" dirty="0"/>
              <a:t>At meeting, asks for clarification of tasks/decisions to be recorded in meeting minutes, as necessary</a:t>
            </a:r>
          </a:p>
          <a:p>
            <a:pPr marL="514350" lvl="0" indent="-514350">
              <a:buFont typeface="+mj-lt"/>
              <a:buAutoNum type="arabicPeriod"/>
            </a:pPr>
            <a:r>
              <a:rPr lang="en-US" dirty="0"/>
              <a:t>After meeting </a:t>
            </a:r>
          </a:p>
          <a:p>
            <a:pPr marL="971550" lvl="1" indent="-514350">
              <a:buFont typeface="+mj-lt"/>
              <a:buAutoNum type="alphaLcParenR"/>
            </a:pPr>
            <a:r>
              <a:rPr lang="en-US" dirty="0"/>
              <a:t>Share completed meeting minutes to all team members within 24 hours</a:t>
            </a:r>
          </a:p>
          <a:p>
            <a:pPr marL="971550" lvl="1" indent="-514350">
              <a:buFont typeface="+mj-lt"/>
              <a:buAutoNum type="alphaLcParenR"/>
            </a:pPr>
            <a:r>
              <a:rPr lang="en-US" dirty="0"/>
              <a:t>Maintains electronic file of team documents</a:t>
            </a:r>
          </a:p>
        </p:txBody>
      </p:sp>
    </p:spTree>
    <p:extLst>
      <p:ext uri="{BB962C8B-B14F-4D97-AF65-F5344CB8AC3E}">
        <p14:creationId xmlns:p14="http://schemas.microsoft.com/office/powerpoint/2010/main" val="39706996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7773-418D-42C5-AC0B-8F77343E0C93}"/>
              </a:ext>
            </a:extLst>
          </p:cNvPr>
          <p:cNvSpPr>
            <a:spLocks noGrp="1"/>
          </p:cNvSpPr>
          <p:nvPr>
            <p:ph type="title"/>
          </p:nvPr>
        </p:nvSpPr>
        <p:spPr/>
        <p:txBody>
          <a:bodyPr/>
          <a:lstStyle/>
          <a:p>
            <a:r>
              <a:rPr lang="en-US" dirty="0"/>
              <a:t>Data Analyst Responsibilities</a:t>
            </a:r>
          </a:p>
        </p:txBody>
      </p:sp>
      <p:sp>
        <p:nvSpPr>
          <p:cNvPr id="4" name="Content Placeholder 3">
            <a:extLst>
              <a:ext uri="{FF2B5EF4-FFF2-40B4-BE49-F238E27FC236}">
                <a16:creationId xmlns:a16="http://schemas.microsoft.com/office/drawing/2014/main" id="{FE52CB4D-9E1C-4252-9502-5D55A22FE07A}"/>
              </a:ext>
            </a:extLst>
          </p:cNvPr>
          <p:cNvSpPr>
            <a:spLocks noGrp="1"/>
          </p:cNvSpPr>
          <p:nvPr>
            <p:ph idx="1"/>
          </p:nvPr>
        </p:nvSpPr>
        <p:spPr>
          <a:xfrm>
            <a:off x="2095500" y="1825625"/>
            <a:ext cx="9686924" cy="4667250"/>
          </a:xfrm>
        </p:spPr>
        <p:txBody>
          <a:bodyPr>
            <a:normAutofit fontScale="85000" lnSpcReduction="10000"/>
          </a:bodyPr>
          <a:lstStyle/>
          <a:p>
            <a:pPr marL="514350" lvl="0" indent="-514350">
              <a:buFont typeface="+mj-lt"/>
              <a:buAutoNum type="arabicPeriod"/>
            </a:pPr>
            <a:r>
              <a:rPr lang="en-US" dirty="0"/>
              <a:t>Before meeting, reviews student discipline data</a:t>
            </a:r>
          </a:p>
          <a:p>
            <a:pPr marL="971550" lvl="1" indent="-514350">
              <a:buFont typeface="+mj-lt"/>
              <a:buAutoNum type="alphaLcParenR"/>
            </a:pPr>
            <a:r>
              <a:rPr lang="en-US" dirty="0"/>
              <a:t>Identifies potential new problems with precision (what, who, where, when, why)</a:t>
            </a:r>
          </a:p>
          <a:p>
            <a:pPr marL="971550" lvl="1" indent="-514350">
              <a:buFont typeface="+mj-lt"/>
              <a:buAutoNum type="alphaLcParenR"/>
            </a:pPr>
            <a:r>
              <a:rPr lang="en-US" dirty="0"/>
              <a:t>Asks Facilitator to add potential new problems to list of agenda items</a:t>
            </a:r>
          </a:p>
          <a:p>
            <a:pPr marL="514350" lvl="0" indent="-514350">
              <a:buFont typeface="+mj-lt"/>
              <a:buAutoNum type="arabicPeriod"/>
            </a:pPr>
            <a:r>
              <a:rPr lang="en-US" dirty="0"/>
              <a:t>At meeting, makes the following available, as appropriate</a:t>
            </a:r>
          </a:p>
          <a:p>
            <a:pPr marL="971550" lvl="1" indent="-514350">
              <a:buFont typeface="+mj-lt"/>
              <a:buAutoNum type="alphaLcParenR"/>
            </a:pPr>
            <a:r>
              <a:rPr lang="en-US" dirty="0"/>
              <a:t>Report on ODRs per day per month and core discipline reports</a:t>
            </a:r>
          </a:p>
          <a:p>
            <a:pPr marL="971550" lvl="1" indent="-514350">
              <a:buFont typeface="+mj-lt"/>
              <a:buAutoNum type="alphaLcParenR"/>
            </a:pPr>
            <a:r>
              <a:rPr lang="en-US" dirty="0"/>
              <a:t>Other discipline data reports that</a:t>
            </a:r>
          </a:p>
          <a:p>
            <a:pPr marL="1428750" lvl="2" indent="-514350">
              <a:buFont typeface="+mj-lt"/>
              <a:buAutoNum type="romanLcPeriod"/>
            </a:pPr>
            <a:r>
              <a:rPr lang="en-US" dirty="0"/>
              <a:t>Identify/show potential new problems at precise/micro level</a:t>
            </a:r>
          </a:p>
          <a:p>
            <a:pPr marL="1428750" lvl="2" indent="-514350">
              <a:buFont typeface="+mj-lt"/>
              <a:buAutoNum type="romanLcPeriod"/>
            </a:pPr>
            <a:r>
              <a:rPr lang="en-US" dirty="0"/>
              <a:t>Show progress data for current action plan</a:t>
            </a:r>
          </a:p>
        </p:txBody>
      </p:sp>
    </p:spTree>
    <p:extLst>
      <p:ext uri="{BB962C8B-B14F-4D97-AF65-F5344CB8AC3E}">
        <p14:creationId xmlns:p14="http://schemas.microsoft.com/office/powerpoint/2010/main" val="3172038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B2AE0B-BAC6-42DF-882C-9CC62BD3D414}"/>
              </a:ext>
            </a:extLst>
          </p:cNvPr>
          <p:cNvSpPr>
            <a:spLocks noGrp="1"/>
          </p:cNvSpPr>
          <p:nvPr>
            <p:ph type="title"/>
          </p:nvPr>
        </p:nvSpPr>
        <p:spPr/>
        <p:txBody>
          <a:bodyPr/>
          <a:lstStyle/>
          <a:p>
            <a:r>
              <a:rPr lang="en-US"/>
              <a:t>Team Member Responsibilities</a:t>
            </a:r>
            <a:endParaRPr lang="en-US" dirty="0"/>
          </a:p>
        </p:txBody>
      </p:sp>
      <p:sp>
        <p:nvSpPr>
          <p:cNvPr id="4" name="Content Placeholder 3">
            <a:extLst>
              <a:ext uri="{FF2B5EF4-FFF2-40B4-BE49-F238E27FC236}">
                <a16:creationId xmlns:a16="http://schemas.microsoft.com/office/drawing/2014/main" id="{3C47161B-C9ED-461E-BC04-AC7DF459A557}"/>
              </a:ext>
            </a:extLst>
          </p:cNvPr>
          <p:cNvSpPr>
            <a:spLocks noGrp="1"/>
          </p:cNvSpPr>
          <p:nvPr>
            <p:ph idx="1"/>
          </p:nvPr>
        </p:nvSpPr>
        <p:spPr>
          <a:xfrm>
            <a:off x="2095500" y="1825625"/>
            <a:ext cx="9686924" cy="4667250"/>
          </a:xfrm>
        </p:spPr>
        <p:txBody>
          <a:bodyPr>
            <a:normAutofit fontScale="85000" lnSpcReduction="20000"/>
          </a:bodyPr>
          <a:lstStyle/>
          <a:p>
            <a:pPr marL="514350" lvl="0" indent="-514350">
              <a:buFont typeface="+mj-lt"/>
              <a:buAutoNum type="arabicPeriod"/>
            </a:pPr>
            <a:r>
              <a:rPr lang="en-US" dirty="0"/>
              <a:t>Before meeting, recommends agenda items to Facilitator</a:t>
            </a:r>
          </a:p>
          <a:p>
            <a:pPr marL="514350" lvl="0" indent="-514350">
              <a:buFont typeface="+mj-lt"/>
              <a:buAutoNum type="arabicPeriod"/>
            </a:pPr>
            <a:r>
              <a:rPr lang="en-US" dirty="0"/>
              <a:t>At meeting, responds to agenda items and </a:t>
            </a:r>
          </a:p>
          <a:p>
            <a:pPr marL="971550" lvl="1" indent="-514350">
              <a:buFont typeface="+mj-lt"/>
              <a:buAutoNum type="alphaLcParenR"/>
            </a:pPr>
            <a:r>
              <a:rPr lang="en-US" dirty="0"/>
              <a:t>Discusses/selects solutions for new problems</a:t>
            </a:r>
          </a:p>
          <a:p>
            <a:pPr marL="971550" lvl="1" indent="-514350">
              <a:buFont typeface="+mj-lt"/>
              <a:buAutoNum type="alphaLcParenR"/>
            </a:pPr>
            <a:r>
              <a:rPr lang="en-US" dirty="0"/>
              <a:t>For problems with existing solution actions</a:t>
            </a:r>
          </a:p>
          <a:p>
            <a:pPr marL="1428750" lvl="2" indent="-514350">
              <a:buFont typeface="+mj-lt"/>
              <a:buAutoNum type="romanLcPeriod"/>
            </a:pPr>
            <a:r>
              <a:rPr lang="en-US" dirty="0"/>
              <a:t>Reports on implementation status (Not started? Partially implemented? Implemented with fidelity? Completed?)</a:t>
            </a:r>
          </a:p>
          <a:p>
            <a:pPr marL="1428750" lvl="2" indent="-514350">
              <a:buFont typeface="+mj-lt"/>
              <a:buAutoNum type="romanLcPeriod"/>
            </a:pPr>
            <a:r>
              <a:rPr lang="en-US" dirty="0"/>
              <a:t>Suggests how implementation of solution actions could be improved</a:t>
            </a:r>
          </a:p>
          <a:p>
            <a:pPr marL="1428750" lvl="2" indent="-514350">
              <a:buFont typeface="+mj-lt"/>
              <a:buAutoNum type="romanLcPeriod"/>
            </a:pPr>
            <a:r>
              <a:rPr lang="en-US" dirty="0"/>
              <a:t>Determine whether implemented solution actions are working (i.e., reducing the rate/frequency of the targeted problem to our Goal level)?</a:t>
            </a:r>
          </a:p>
          <a:p>
            <a:pPr marL="971550" lvl="1" indent="-514350">
              <a:buFont typeface="+mj-lt"/>
              <a:buAutoNum type="alphaLcParenR"/>
            </a:pPr>
            <a:r>
              <a:rPr lang="en-US" dirty="0"/>
              <a:t>Is active participant in meeting</a:t>
            </a:r>
          </a:p>
        </p:txBody>
      </p:sp>
    </p:spTree>
    <p:extLst>
      <p:ext uri="{BB962C8B-B14F-4D97-AF65-F5344CB8AC3E}">
        <p14:creationId xmlns:p14="http://schemas.microsoft.com/office/powerpoint/2010/main" val="3063953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7E57B-2304-4548-9AAC-4F69D29B9AE3}"/>
              </a:ext>
            </a:extLst>
          </p:cNvPr>
          <p:cNvSpPr>
            <a:spLocks noGrp="1"/>
          </p:cNvSpPr>
          <p:nvPr>
            <p:ph type="title"/>
          </p:nvPr>
        </p:nvSpPr>
        <p:spPr/>
        <p:txBody>
          <a:bodyPr/>
          <a:lstStyle/>
          <a:p>
            <a:r>
              <a:rPr lang="en-US"/>
              <a:t>The PBIS Team Meeting</a:t>
            </a:r>
            <a:endParaRPr lang="en-US" dirty="0"/>
          </a:p>
        </p:txBody>
      </p:sp>
      <p:sp>
        <p:nvSpPr>
          <p:cNvPr id="3" name="Content Placeholder 2">
            <a:extLst>
              <a:ext uri="{FF2B5EF4-FFF2-40B4-BE49-F238E27FC236}">
                <a16:creationId xmlns:a16="http://schemas.microsoft.com/office/drawing/2014/main" id="{CE80B1F5-8231-4432-A101-6378CF2A1781}"/>
              </a:ext>
            </a:extLst>
          </p:cNvPr>
          <p:cNvSpPr>
            <a:spLocks noGrp="1"/>
          </p:cNvSpPr>
          <p:nvPr>
            <p:ph type="body" sz="quarter" idx="19"/>
          </p:nvPr>
        </p:nvSpPr>
        <p:spPr/>
        <p:txBody>
          <a:bodyPr>
            <a:normAutofit fontScale="92500" lnSpcReduction="10000"/>
          </a:bodyPr>
          <a:lstStyle/>
          <a:p>
            <a:r>
              <a:rPr lang="en-US" b="1" u="sng" dirty="0"/>
              <a:t>Foundations</a:t>
            </a:r>
          </a:p>
          <a:p>
            <a:pPr lvl="1"/>
            <a:r>
              <a:rPr lang="en-US" dirty="0"/>
              <a:t>Purpose &amp; agreements</a:t>
            </a:r>
          </a:p>
          <a:p>
            <a:pPr lvl="1"/>
            <a:r>
              <a:rPr lang="en-US" dirty="0"/>
              <a:t>Membership</a:t>
            </a:r>
          </a:p>
          <a:p>
            <a:pPr lvl="1"/>
            <a:r>
              <a:rPr lang="en-US" dirty="0"/>
              <a:t>Meeting schedule (including location)</a:t>
            </a:r>
          </a:p>
          <a:p>
            <a:pPr lvl="1"/>
            <a:r>
              <a:rPr lang="en-US" dirty="0"/>
              <a:t>Agenda </a:t>
            </a:r>
          </a:p>
          <a:p>
            <a:pPr lvl="1"/>
            <a:r>
              <a:rPr lang="en-US" dirty="0"/>
              <a:t>Data collection &amp; data entry schedule</a:t>
            </a:r>
          </a:p>
          <a:p>
            <a:pPr lvl="1"/>
            <a:r>
              <a:rPr lang="en-US" dirty="0"/>
              <a:t>Data reporting schedule</a:t>
            </a:r>
          </a:p>
          <a:p>
            <a:endParaRPr lang="en-US" dirty="0"/>
          </a:p>
        </p:txBody>
      </p:sp>
      <p:pic>
        <p:nvPicPr>
          <p:cNvPr id="12" name="Picture 11">
            <a:extLst>
              <a:ext uri="{FF2B5EF4-FFF2-40B4-BE49-F238E27FC236}">
                <a16:creationId xmlns:a16="http://schemas.microsoft.com/office/drawing/2014/main" id="{D701943D-EC11-4981-9D20-11E0F36B39F8}"/>
              </a:ext>
            </a:extLst>
          </p:cNvPr>
          <p:cNvPicPr>
            <a:picLocks noChangeAspect="1"/>
          </p:cNvPicPr>
          <p:nvPr/>
        </p:nvPicPr>
        <p:blipFill>
          <a:blip r:embed="rId3"/>
          <a:stretch>
            <a:fillRect/>
          </a:stretch>
        </p:blipFill>
        <p:spPr>
          <a:xfrm>
            <a:off x="8575928" y="2666685"/>
            <a:ext cx="3206496" cy="1676400"/>
          </a:xfrm>
          <a:prstGeom prst="rect">
            <a:avLst/>
          </a:prstGeom>
        </p:spPr>
      </p:pic>
    </p:spTree>
    <p:extLst>
      <p:ext uri="{BB962C8B-B14F-4D97-AF65-F5344CB8AC3E}">
        <p14:creationId xmlns:p14="http://schemas.microsoft.com/office/powerpoint/2010/main" val="288810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8C207C6F-49F4-43E8-BC20-C1945A60AAC8}"/>
              </a:ext>
            </a:extLst>
          </p:cNvPr>
          <p:cNvGraphicFramePr>
            <a:graphicFrameLocks noGrp="1"/>
          </p:cNvGraphicFramePr>
          <p:nvPr>
            <p:extLst>
              <p:ext uri="{D42A27DB-BD31-4B8C-83A1-F6EECF244321}">
                <p14:modId xmlns:p14="http://schemas.microsoft.com/office/powerpoint/2010/main" val="3083854335"/>
              </p:ext>
            </p:extLst>
          </p:nvPr>
        </p:nvGraphicFramePr>
        <p:xfrm>
          <a:off x="1983036" y="1643573"/>
          <a:ext cx="10032694" cy="3570854"/>
        </p:xfrm>
        <a:graphic>
          <a:graphicData uri="http://schemas.openxmlformats.org/drawingml/2006/table">
            <a:tbl>
              <a:tblPr firstRow="1" firstCol="1" bandRow="1">
                <a:tableStyleId>{5C22544A-7EE6-4342-B048-85BDC9FD1C3A}</a:tableStyleId>
              </a:tblPr>
              <a:tblGrid>
                <a:gridCol w="5016347">
                  <a:extLst>
                    <a:ext uri="{9D8B030D-6E8A-4147-A177-3AD203B41FA5}">
                      <a16:colId xmlns:a16="http://schemas.microsoft.com/office/drawing/2014/main" val="2607441182"/>
                    </a:ext>
                  </a:extLst>
                </a:gridCol>
                <a:gridCol w="5016347">
                  <a:extLst>
                    <a:ext uri="{9D8B030D-6E8A-4147-A177-3AD203B41FA5}">
                      <a16:colId xmlns:a16="http://schemas.microsoft.com/office/drawing/2014/main" val="1333066610"/>
                    </a:ext>
                  </a:extLst>
                </a:gridCol>
              </a:tblGrid>
              <a:tr h="887259">
                <a:tc>
                  <a:txBody>
                    <a:bodyPr/>
                    <a:lstStyle/>
                    <a:p>
                      <a:pPr marL="0" marR="0" algn="ctr">
                        <a:spcBef>
                          <a:spcPts val="1200"/>
                        </a:spcBef>
                        <a:spcAft>
                          <a:spcPts val="300"/>
                        </a:spcAft>
                      </a:pPr>
                      <a:r>
                        <a:rPr lang="en-US" sz="2800" kern="1600" dirty="0">
                          <a:solidFill>
                            <a:schemeClr val="tx1"/>
                          </a:solidFill>
                          <a:effectLst/>
                        </a:rPr>
                        <a:t>Tier I Team Purpose</a:t>
                      </a:r>
                      <a:endParaRPr lang="en-US" sz="2800" b="1" kern="1600" dirty="0">
                        <a:solidFill>
                          <a:schemeClr val="tx1"/>
                        </a:solidFill>
                        <a:effectLst/>
                        <a:latin typeface="Calibri" panose="020F0502020204030204" pitchFamily="34" charset="0"/>
                        <a:ea typeface="MS Gothic" panose="020B0609070205080204" pitchFamily="49" charset="-128"/>
                        <a:cs typeface="Times New Roman" panose="02020603050405020304" pitchFamily="18" charset="0"/>
                      </a:endParaRPr>
                    </a:p>
                  </a:txBody>
                  <a:tcPr marL="62468" marR="6246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25000"/>
                      </a:schemeClr>
                    </a:solidFill>
                  </a:tcPr>
                </a:tc>
                <a:tc>
                  <a:txBody>
                    <a:bodyPr/>
                    <a:lstStyle/>
                    <a:p>
                      <a:pPr marL="0" marR="0" algn="ctr">
                        <a:spcBef>
                          <a:spcPts val="1200"/>
                        </a:spcBef>
                        <a:spcAft>
                          <a:spcPts val="300"/>
                        </a:spcAft>
                      </a:pPr>
                      <a:r>
                        <a:rPr lang="en-US" sz="2800" kern="1600" dirty="0">
                          <a:solidFill>
                            <a:schemeClr val="tx1"/>
                          </a:solidFill>
                          <a:effectLst/>
                        </a:rPr>
                        <a:t>Team Agreements</a:t>
                      </a:r>
                      <a:endParaRPr lang="en-US" sz="2800" b="1" kern="1600" dirty="0">
                        <a:solidFill>
                          <a:schemeClr val="tx1"/>
                        </a:solidFill>
                        <a:effectLst/>
                        <a:latin typeface="Calibri" panose="020F0502020204030204" pitchFamily="34" charset="0"/>
                        <a:ea typeface="MS Gothic" panose="020B0609070205080204" pitchFamily="49" charset="-128"/>
                        <a:cs typeface="Times New Roman" panose="02020603050405020304" pitchFamily="18" charset="0"/>
                      </a:endParaRPr>
                    </a:p>
                  </a:txBody>
                  <a:tcPr marL="62468" marR="6246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2">
                        <a:lumMod val="25000"/>
                      </a:schemeClr>
                    </a:solidFill>
                  </a:tcPr>
                </a:tc>
                <a:extLst>
                  <a:ext uri="{0D108BD9-81ED-4DB2-BD59-A6C34878D82A}">
                    <a16:rowId xmlns:a16="http://schemas.microsoft.com/office/drawing/2014/main" val="1430018521"/>
                  </a:ext>
                </a:extLst>
              </a:tr>
              <a:tr h="2683595">
                <a:tc>
                  <a:txBody>
                    <a:bodyPr/>
                    <a:lstStyle/>
                    <a:p>
                      <a:pPr marL="514350" marR="0" indent="-285750">
                        <a:spcBef>
                          <a:spcPts val="0"/>
                        </a:spcBef>
                        <a:spcAft>
                          <a:spcPts val="0"/>
                        </a:spcAft>
                        <a:buFont typeface="Arial" panose="020B0604020202020204" pitchFamily="34" charset="0"/>
                        <a:buChar char="•"/>
                      </a:pPr>
                      <a:r>
                        <a:rPr kumimoji="0" lang="en-US" sz="2800" b="0" i="0" u="none" strike="noStrike" kern="1200" cap="none" spc="0" normalizeH="0" baseline="0" noProof="0" dirty="0">
                          <a:ln>
                            <a:noFill/>
                          </a:ln>
                          <a:solidFill>
                            <a:schemeClr val="bg1"/>
                          </a:solidFill>
                          <a:effectLst/>
                          <a:uLnTx/>
                          <a:uFillTx/>
                          <a:latin typeface="+mn-lt"/>
                          <a:ea typeface="+mn-ea"/>
                          <a:cs typeface="+mn-cs"/>
                        </a:rPr>
                        <a:t>Coordinate implementation of Tier I systems and supports</a:t>
                      </a:r>
                    </a:p>
                    <a:p>
                      <a:pPr marL="514350" marR="0" indent="-285750">
                        <a:spcBef>
                          <a:spcPts val="0"/>
                        </a:spcBef>
                        <a:spcAft>
                          <a:spcPts val="0"/>
                        </a:spcAft>
                        <a:buFont typeface="Arial" panose="020B0604020202020204" pitchFamily="34" charset="0"/>
                        <a:buChar char="•"/>
                      </a:pPr>
                      <a:r>
                        <a:rPr kumimoji="0" lang="en-US" sz="2800" b="0" i="0" u="none" strike="noStrike" kern="1200" cap="none" spc="0" normalizeH="0" baseline="0" noProof="0" dirty="0">
                          <a:ln>
                            <a:noFill/>
                          </a:ln>
                          <a:solidFill>
                            <a:schemeClr val="bg1"/>
                          </a:solidFill>
                          <a:effectLst/>
                          <a:uLnTx/>
                          <a:uFillTx/>
                          <a:latin typeface="+mn-lt"/>
                          <a:ea typeface="+mn-ea"/>
                          <a:cs typeface="+mn-cs"/>
                        </a:rPr>
                        <a:t>Monitor fidelity of implementation and overall status of progress towards goals</a:t>
                      </a:r>
                    </a:p>
                  </a:txBody>
                  <a:tcPr marL="62468" marR="62468"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bg1"/>
                          </a:solidFill>
                          <a:effectLst/>
                          <a:uLnTx/>
                          <a:uFillTx/>
                          <a:latin typeface="+mn-lt"/>
                          <a:ea typeface="+mn-ea"/>
                          <a:cs typeface="+mn-cs"/>
                        </a:rPr>
                        <a:t>Inform facilitator of absence/tardy before meeting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bg1"/>
                          </a:solidFill>
                          <a:effectLst/>
                          <a:uLnTx/>
                          <a:uFillTx/>
                          <a:latin typeface="+mn-lt"/>
                          <a:ea typeface="+mn-ea"/>
                          <a:cs typeface="+mn-cs"/>
                        </a:rPr>
                        <a:t>Avoid side talk</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bg1"/>
                          </a:solidFill>
                          <a:effectLst/>
                          <a:uLnTx/>
                          <a:uFillTx/>
                          <a:latin typeface="+mn-lt"/>
                          <a:ea typeface="+mn-ea"/>
                          <a:cs typeface="+mn-cs"/>
                        </a:rPr>
                        <a:t>Stay focused and active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bg1"/>
                          </a:solidFill>
                          <a:effectLst/>
                          <a:uLnTx/>
                          <a:uFillTx/>
                          <a:latin typeface="+mn-lt"/>
                          <a:ea typeface="+mn-ea"/>
                          <a:cs typeface="+mn-cs"/>
                        </a:rPr>
                        <a:t>Start and end on time</a:t>
                      </a:r>
                      <a:endParaRPr kumimoji="0" lang="en-US" sz="2800" b="0"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txBody>
                  <a:tcPr marL="62468" marR="62468"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3108516742"/>
                  </a:ext>
                </a:extLst>
              </a:tr>
            </a:tbl>
          </a:graphicData>
        </a:graphic>
      </p:graphicFrame>
    </p:spTree>
    <p:extLst>
      <p:ext uri="{BB962C8B-B14F-4D97-AF65-F5344CB8AC3E}">
        <p14:creationId xmlns:p14="http://schemas.microsoft.com/office/powerpoint/2010/main" val="3000682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17AC0A2-6D8A-457B-AAA1-0539E6438784}"/>
              </a:ext>
            </a:extLst>
          </p:cNvPr>
          <p:cNvGraphicFramePr>
            <a:graphicFrameLocks noGrp="1"/>
          </p:cNvGraphicFramePr>
          <p:nvPr>
            <p:extLst>
              <p:ext uri="{D42A27DB-BD31-4B8C-83A1-F6EECF244321}">
                <p14:modId xmlns:p14="http://schemas.microsoft.com/office/powerpoint/2010/main" val="3357738433"/>
              </p:ext>
            </p:extLst>
          </p:nvPr>
        </p:nvGraphicFramePr>
        <p:xfrm>
          <a:off x="2084417" y="1491826"/>
          <a:ext cx="9900920" cy="3874347"/>
        </p:xfrm>
        <a:graphic>
          <a:graphicData uri="http://schemas.openxmlformats.org/drawingml/2006/table">
            <a:tbl>
              <a:tblPr firstRow="1" firstCol="1" bandRow="1">
                <a:tableStyleId>{5940675A-B579-460E-94D1-54222C63F5DA}</a:tableStyleId>
              </a:tblPr>
              <a:tblGrid>
                <a:gridCol w="2703382">
                  <a:extLst>
                    <a:ext uri="{9D8B030D-6E8A-4147-A177-3AD203B41FA5}">
                      <a16:colId xmlns:a16="http://schemas.microsoft.com/office/drawing/2014/main" val="2723906165"/>
                    </a:ext>
                  </a:extLst>
                </a:gridCol>
                <a:gridCol w="2290125">
                  <a:extLst>
                    <a:ext uri="{9D8B030D-6E8A-4147-A177-3AD203B41FA5}">
                      <a16:colId xmlns:a16="http://schemas.microsoft.com/office/drawing/2014/main" val="1501084968"/>
                    </a:ext>
                  </a:extLst>
                </a:gridCol>
                <a:gridCol w="1997403">
                  <a:extLst>
                    <a:ext uri="{9D8B030D-6E8A-4147-A177-3AD203B41FA5}">
                      <a16:colId xmlns:a16="http://schemas.microsoft.com/office/drawing/2014/main" val="3904895745"/>
                    </a:ext>
                  </a:extLst>
                </a:gridCol>
                <a:gridCol w="2910010">
                  <a:extLst>
                    <a:ext uri="{9D8B030D-6E8A-4147-A177-3AD203B41FA5}">
                      <a16:colId xmlns:a16="http://schemas.microsoft.com/office/drawing/2014/main" val="3712880822"/>
                    </a:ext>
                  </a:extLst>
                </a:gridCol>
              </a:tblGrid>
              <a:tr h="1145195">
                <a:tc gridSpan="4">
                  <a:txBody>
                    <a:bodyPr/>
                    <a:lstStyle/>
                    <a:p>
                      <a:pPr marL="11430" marR="0" indent="-11430" algn="ctr">
                        <a:spcBef>
                          <a:spcPts val="0"/>
                        </a:spcBef>
                        <a:spcAft>
                          <a:spcPts val="0"/>
                        </a:spcAft>
                      </a:pPr>
                      <a:r>
                        <a:rPr lang="en-US" sz="3600" dirty="0">
                          <a:effectLst/>
                        </a:rPr>
                        <a:t> </a:t>
                      </a:r>
                      <a:r>
                        <a:rPr lang="en-US" sz="3600" b="1" dirty="0">
                          <a:effectLst/>
                        </a:rPr>
                        <a:t>Team Meeting Schedule</a:t>
                      </a:r>
                      <a:endParaRPr lang="en-US" sz="3600" b="1" dirty="0">
                        <a:effectLst/>
                        <a:latin typeface="+mn-lt"/>
                        <a:ea typeface="Times New Roman" panose="02020603050405020304" pitchFamily="18" charset="0"/>
                        <a:cs typeface="Times New Roman" panose="02020603050405020304" pitchFamily="18" charset="0"/>
                      </a:endParaRPr>
                    </a:p>
                  </a:txBody>
                  <a:tcPr marL="68580" marR="68580" marT="0" marB="0" anchor="ctr">
                    <a:lnB w="12700" cap="flat" cmpd="sng" algn="ctr">
                      <a:solidFill>
                        <a:schemeClr val="tx1"/>
                      </a:solidFill>
                      <a:prstDash val="solid"/>
                      <a:round/>
                      <a:headEnd type="none" w="med" len="med"/>
                      <a:tailEnd type="none" w="med" len="med"/>
                    </a:lnB>
                    <a:solidFill>
                      <a:schemeClr val="tx2">
                        <a:lumMod val="2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33039474"/>
                  </a:ext>
                </a:extLst>
              </a:tr>
              <a:tr h="1091661">
                <a:tc>
                  <a:txBody>
                    <a:bodyPr/>
                    <a:lstStyle/>
                    <a:p>
                      <a:pPr marL="0" marR="0" algn="ctr">
                        <a:spcBef>
                          <a:spcPts val="0"/>
                        </a:spcBef>
                        <a:spcAft>
                          <a:spcPts val="0"/>
                        </a:spcAft>
                      </a:pPr>
                      <a:r>
                        <a:rPr lang="en-US" sz="2800" dirty="0">
                          <a:solidFill>
                            <a:schemeClr val="tx1"/>
                          </a:solidFill>
                          <a:effectLst/>
                        </a:rPr>
                        <a:t>When</a:t>
                      </a:r>
                      <a:endParaRPr lang="en-US" sz="280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2800" dirty="0">
                          <a:solidFill>
                            <a:schemeClr val="tx1"/>
                          </a:solidFill>
                          <a:effectLst/>
                        </a:rPr>
                        <a:t>Where</a:t>
                      </a:r>
                      <a:endParaRPr lang="en-US" sz="280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0" marR="0" algn="ctr">
                        <a:spcBef>
                          <a:spcPts val="0"/>
                        </a:spcBef>
                        <a:spcAft>
                          <a:spcPts val="0"/>
                        </a:spcAft>
                      </a:pPr>
                      <a:r>
                        <a:rPr lang="en-US" sz="2800" dirty="0">
                          <a:solidFill>
                            <a:schemeClr val="tx1"/>
                          </a:solidFill>
                          <a:effectLst/>
                        </a:rPr>
                        <a:t>Start/End Time</a:t>
                      </a:r>
                      <a:endParaRPr lang="en-US" sz="280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tc>
                  <a:txBody>
                    <a:bodyPr/>
                    <a:lstStyle/>
                    <a:p>
                      <a:pPr marL="11430" marR="0" indent="-11430" algn="ctr">
                        <a:spcBef>
                          <a:spcPts val="0"/>
                        </a:spcBef>
                        <a:spcAft>
                          <a:spcPts val="0"/>
                        </a:spcAft>
                      </a:pPr>
                      <a:r>
                        <a:rPr lang="en-US" sz="2800" dirty="0">
                          <a:solidFill>
                            <a:schemeClr val="tx1"/>
                          </a:solidFill>
                          <a:effectLst/>
                        </a:rPr>
                        <a:t>Meeting Minute Location</a:t>
                      </a:r>
                      <a:endParaRPr lang="en-US" sz="2800" dirty="0">
                        <a:solidFill>
                          <a:schemeClr val="tx1"/>
                        </a:solidFill>
                        <a:effectLst/>
                        <a:latin typeface="+mn-lt"/>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600813154"/>
                  </a:ext>
                </a:extLst>
              </a:tr>
              <a:tr h="1637491">
                <a:tc>
                  <a:txBody>
                    <a:bodyPr/>
                    <a:lstStyle/>
                    <a:p>
                      <a:pPr marL="0" marR="0">
                        <a:spcBef>
                          <a:spcPts val="0"/>
                        </a:spcBef>
                        <a:spcAft>
                          <a:spcPts val="0"/>
                        </a:spcAft>
                      </a:pPr>
                      <a:r>
                        <a:rPr lang="en-US" sz="2800" dirty="0">
                          <a:solidFill>
                            <a:sysClr val="windowText" lastClr="000000"/>
                          </a:solidFill>
                          <a:effectLst/>
                        </a:rPr>
                        <a:t>3</a:t>
                      </a:r>
                      <a:r>
                        <a:rPr lang="en-US" sz="2800" baseline="30000" dirty="0">
                          <a:solidFill>
                            <a:sysClr val="windowText" lastClr="000000"/>
                          </a:solidFill>
                          <a:effectLst/>
                        </a:rPr>
                        <a:t>rd</a:t>
                      </a:r>
                      <a:r>
                        <a:rPr lang="en-US" sz="2800" dirty="0">
                          <a:solidFill>
                            <a:sysClr val="windowText" lastClr="000000"/>
                          </a:solidFill>
                          <a:effectLst/>
                        </a:rPr>
                        <a:t> Thursdays, monthly</a:t>
                      </a:r>
                      <a:endParaRPr lang="en-US" sz="2800" dirty="0">
                        <a:solidFill>
                          <a:sysClr val="windowText" lastClr="000000"/>
                        </a:solidFill>
                        <a:effectLst/>
                        <a:latin typeface="+mn-lt"/>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a:spcBef>
                          <a:spcPts val="0"/>
                        </a:spcBef>
                        <a:spcAft>
                          <a:spcPts val="0"/>
                        </a:spcAft>
                      </a:pPr>
                      <a:r>
                        <a:rPr lang="en-US" sz="2800" dirty="0">
                          <a:solidFill>
                            <a:sysClr val="windowText" lastClr="000000"/>
                          </a:solidFill>
                          <a:effectLst/>
                        </a:rPr>
                        <a:t>Room 103</a:t>
                      </a:r>
                      <a:endParaRPr lang="en-US" sz="2800" dirty="0">
                        <a:solidFill>
                          <a:sysClr val="windowText" lastClr="000000"/>
                        </a:solidFill>
                        <a:effectLst/>
                        <a:latin typeface="+mn-lt"/>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a:spcBef>
                          <a:spcPts val="0"/>
                        </a:spcBef>
                        <a:spcAft>
                          <a:spcPts val="0"/>
                        </a:spcAft>
                      </a:pPr>
                      <a:r>
                        <a:rPr lang="en-US" sz="2800" dirty="0">
                          <a:solidFill>
                            <a:sysClr val="windowText" lastClr="000000"/>
                          </a:solidFill>
                          <a:effectLst/>
                        </a:rPr>
                        <a:t>2:45-3:45</a:t>
                      </a:r>
                      <a:endParaRPr lang="en-US" sz="2800" dirty="0">
                        <a:solidFill>
                          <a:sysClr val="windowText" lastClr="000000"/>
                        </a:solidFill>
                        <a:effectLst/>
                        <a:latin typeface="+mn-lt"/>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a:spcBef>
                          <a:spcPts val="0"/>
                        </a:spcBef>
                        <a:spcAft>
                          <a:spcPts val="0"/>
                        </a:spcAft>
                      </a:pPr>
                      <a:r>
                        <a:rPr lang="en-US" sz="2800" dirty="0">
                          <a:solidFill>
                            <a:sysClr val="windowText" lastClr="000000"/>
                          </a:solidFill>
                          <a:effectLst/>
                        </a:rPr>
                        <a:t>Tier I Meeting Minute folder on shared drive</a:t>
                      </a:r>
                      <a:endParaRPr lang="en-US" sz="2800" dirty="0">
                        <a:solidFill>
                          <a:sysClr val="windowText" lastClr="000000"/>
                        </a:solidFill>
                        <a:effectLst/>
                        <a:latin typeface="+mn-lt"/>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18365600"/>
                  </a:ext>
                </a:extLst>
              </a:tr>
            </a:tbl>
          </a:graphicData>
        </a:graphic>
      </p:graphicFrame>
      <p:graphicFrame>
        <p:nvGraphicFramePr>
          <p:cNvPr id="2" name="Table 1">
            <a:extLst>
              <a:ext uri="{FF2B5EF4-FFF2-40B4-BE49-F238E27FC236}">
                <a16:creationId xmlns:a16="http://schemas.microsoft.com/office/drawing/2014/main" id="{37BF78C8-5FA2-4048-964F-A25EB01588CE}"/>
              </a:ext>
            </a:extLst>
          </p:cNvPr>
          <p:cNvGraphicFramePr>
            <a:graphicFrameLocks noGrp="1"/>
          </p:cNvGraphicFramePr>
          <p:nvPr/>
        </p:nvGraphicFramePr>
        <p:xfrm>
          <a:off x="5971142" y="6356733"/>
          <a:ext cx="208280" cy="365760"/>
        </p:xfrm>
        <a:graphic>
          <a:graphicData uri="http://schemas.openxmlformats.org/drawingml/2006/table">
            <a:tbl>
              <a:tblPr/>
              <a:tblGrid>
                <a:gridCol w="208280">
                  <a:extLst>
                    <a:ext uri="{9D8B030D-6E8A-4147-A177-3AD203B41FA5}">
                      <a16:colId xmlns:a16="http://schemas.microsoft.com/office/drawing/2014/main" val="794406646"/>
                    </a:ext>
                  </a:extLst>
                </a:gridCol>
              </a:tblGrid>
              <a:tr h="0">
                <a:tc>
                  <a:txBody>
                    <a:bodyPr/>
                    <a:lstStyle/>
                    <a:p>
                      <a:endParaRPr lang="en-US" dirty="0"/>
                    </a:p>
                  </a:txBody>
                  <a:tcPr>
                    <a:lnL w="12700" cmpd="sng">
                      <a:solidFill>
                        <a:schemeClr val="bg1"/>
                      </a:solidFill>
                      <a:prstDash val="solid"/>
                    </a:lnL>
                    <a:lnR w="12700" cmpd="sng">
                      <a:solidFill>
                        <a:schemeClr val="bg1"/>
                      </a:solidFill>
                      <a:prstDash val="solid"/>
                    </a:lnR>
                    <a:lnT w="12700" cmpd="sng">
                      <a:solidFill>
                        <a:schemeClr val="bg1"/>
                      </a:solidFill>
                      <a:prstDash val="solid"/>
                    </a:lnT>
                    <a:lnB w="12700" cmpd="sng">
                      <a:solidFill>
                        <a:schemeClr val="bg1"/>
                      </a:solidFill>
                      <a:prstDash val="solid"/>
                    </a:lnB>
                  </a:tcPr>
                </a:tc>
                <a:extLst>
                  <a:ext uri="{0D108BD9-81ED-4DB2-BD59-A6C34878D82A}">
                    <a16:rowId xmlns:a16="http://schemas.microsoft.com/office/drawing/2014/main" val="1431762711"/>
                  </a:ext>
                </a:extLst>
              </a:tr>
            </a:tbl>
          </a:graphicData>
        </a:graphic>
      </p:graphicFrame>
    </p:spTree>
    <p:extLst>
      <p:ext uri="{BB962C8B-B14F-4D97-AF65-F5344CB8AC3E}">
        <p14:creationId xmlns:p14="http://schemas.microsoft.com/office/powerpoint/2010/main" val="2427505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Example: </a:t>
            </a:r>
            <a:br>
              <a:rPr lang="en-US"/>
            </a:br>
            <a:r>
              <a:rPr lang="en-US"/>
              <a:t>Meeting Minutes Template</a:t>
            </a:r>
            <a:endParaRPr lang="en-US" dirty="0"/>
          </a:p>
        </p:txBody>
      </p:sp>
      <p:pic>
        <p:nvPicPr>
          <p:cNvPr id="4" name="Picture 3">
            <a:extLst>
              <a:ext uri="{FF2B5EF4-FFF2-40B4-BE49-F238E27FC236}">
                <a16:creationId xmlns:a16="http://schemas.microsoft.com/office/drawing/2014/main" id="{33E9A7D1-090E-43F5-86AC-7D06618417C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514161" y="1783106"/>
            <a:ext cx="6840077" cy="4531257"/>
          </a:xfrm>
          <a:prstGeom prst="rect">
            <a:avLst/>
          </a:prstGeom>
        </p:spPr>
      </p:pic>
      <p:sp>
        <p:nvSpPr>
          <p:cNvPr id="5" name="Content Placeholder 5">
            <a:extLst>
              <a:ext uri="{FF2B5EF4-FFF2-40B4-BE49-F238E27FC236}">
                <a16:creationId xmlns:a16="http://schemas.microsoft.com/office/drawing/2014/main" id="{41BFB516-E0D6-4B91-A4D0-ED706012E376}"/>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pPr>
            <a:r>
              <a:rPr lang="en-US" sz="1000" dirty="0">
                <a:solidFill>
                  <a:srgbClr val="000000"/>
                </a:solidFill>
                <a:hlinkClick r:id="rId4"/>
              </a:rPr>
              <a:t>https://www.pbis.org/resource/tips-meeting-minutes-template</a:t>
            </a:r>
            <a:r>
              <a:rPr lang="en-US" sz="1000" dirty="0">
                <a:solidFill>
                  <a:srgbClr val="000000"/>
                </a:solidFill>
              </a:rPr>
              <a:t> </a:t>
            </a:r>
          </a:p>
        </p:txBody>
      </p:sp>
    </p:spTree>
    <p:extLst>
      <p:ext uri="{BB962C8B-B14F-4D97-AF65-F5344CB8AC3E}">
        <p14:creationId xmlns:p14="http://schemas.microsoft.com/office/powerpoint/2010/main" val="3648296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5CB38A2-45C3-4CE2-BC37-EC93F94D558D}"/>
              </a:ext>
            </a:extLst>
          </p:cNvPr>
          <p:cNvPicPr>
            <a:picLocks noChangeAspect="1"/>
          </p:cNvPicPr>
          <p:nvPr/>
        </p:nvPicPr>
        <p:blipFill rotWithShape="1">
          <a:blip r:embed="rId3"/>
          <a:srcRect l="18072" t="14940" r="17952" b="52932"/>
          <a:stretch/>
        </p:blipFill>
        <p:spPr>
          <a:xfrm>
            <a:off x="168045" y="1754436"/>
            <a:ext cx="11855910" cy="3349127"/>
          </a:xfrm>
          <a:prstGeom prst="rect">
            <a:avLst/>
          </a:prstGeom>
        </p:spPr>
      </p:pic>
    </p:spTree>
    <p:extLst>
      <p:ext uri="{BB962C8B-B14F-4D97-AF65-F5344CB8AC3E}">
        <p14:creationId xmlns:p14="http://schemas.microsoft.com/office/powerpoint/2010/main" val="697976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DA7E78-6D2A-47A0-B728-33A5BA78649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7641" y="1805982"/>
            <a:ext cx="11996717" cy="4606335"/>
          </a:xfrm>
          <a:prstGeom prst="rect">
            <a:avLst/>
          </a:prstGeom>
        </p:spPr>
      </p:pic>
    </p:spTree>
    <p:extLst>
      <p:ext uri="{BB962C8B-B14F-4D97-AF65-F5344CB8AC3E}">
        <p14:creationId xmlns:p14="http://schemas.microsoft.com/office/powerpoint/2010/main" val="36541330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 result for problem solving">
            <a:extLst>
              <a:ext uri="{FF2B5EF4-FFF2-40B4-BE49-F238E27FC236}">
                <a16:creationId xmlns:a16="http://schemas.microsoft.com/office/drawing/2014/main" id="{86BDFE38-2A49-47A4-9F17-2088E706A28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442"/>
          <a:stretch/>
        </p:blipFill>
        <p:spPr bwMode="auto">
          <a:xfrm>
            <a:off x="3469239" y="80074"/>
            <a:ext cx="5253521" cy="2944739"/>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274E099-B350-41BA-9FBE-14E16DFD6CFA}"/>
              </a:ext>
            </a:extLst>
          </p:cNvPr>
          <p:cNvSpPr>
            <a:spLocks noGrp="1"/>
          </p:cNvSpPr>
          <p:nvPr>
            <p:ph type="title"/>
          </p:nvPr>
        </p:nvSpPr>
        <p:spPr/>
        <p:txBody>
          <a:bodyPr>
            <a:normAutofit fontScale="90000"/>
          </a:bodyPr>
          <a:lstStyle/>
          <a:p>
            <a:r>
              <a:rPr lang="en-US"/>
              <a:t>The Main Focus of the </a:t>
            </a:r>
            <a:br>
              <a:rPr lang="en-US"/>
            </a:br>
            <a:r>
              <a:rPr lang="en-US"/>
              <a:t>PBIS Team Meeting</a:t>
            </a:r>
            <a:endParaRPr lang="en-US" dirty="0"/>
          </a:p>
        </p:txBody>
      </p:sp>
    </p:spTree>
    <p:extLst>
      <p:ext uri="{BB962C8B-B14F-4D97-AF65-F5344CB8AC3E}">
        <p14:creationId xmlns:p14="http://schemas.microsoft.com/office/powerpoint/2010/main" val="1038174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DEAA5-5151-41A7-B61D-50F8F9FB9A45}"/>
              </a:ext>
            </a:extLst>
          </p:cNvPr>
          <p:cNvSpPr>
            <a:spLocks noGrp="1"/>
          </p:cNvSpPr>
          <p:nvPr>
            <p:ph type="title"/>
          </p:nvPr>
        </p:nvSpPr>
        <p:spPr/>
        <p:txBody>
          <a:bodyPr>
            <a:normAutofit fontScale="90000"/>
          </a:bodyPr>
          <a:lstStyle/>
          <a:p>
            <a:r>
              <a:rPr lang="en-US"/>
              <a:t>Examples: </a:t>
            </a:r>
            <a:br>
              <a:rPr lang="en-US"/>
            </a:br>
            <a:r>
              <a:rPr lang="en-US"/>
              <a:t>Data &amp; Reporting Schedules </a:t>
            </a:r>
            <a:endParaRPr lang="en-US" dirty="0"/>
          </a:p>
        </p:txBody>
      </p:sp>
      <p:graphicFrame>
        <p:nvGraphicFramePr>
          <p:cNvPr id="4" name="Table 3">
            <a:extLst>
              <a:ext uri="{FF2B5EF4-FFF2-40B4-BE49-F238E27FC236}">
                <a16:creationId xmlns:a16="http://schemas.microsoft.com/office/drawing/2014/main" id="{86015BD6-DC09-4B79-B780-F780705DDC4A}"/>
              </a:ext>
            </a:extLst>
          </p:cNvPr>
          <p:cNvGraphicFramePr>
            <a:graphicFrameLocks noGrp="1"/>
          </p:cNvGraphicFramePr>
          <p:nvPr>
            <p:extLst>
              <p:ext uri="{D42A27DB-BD31-4B8C-83A1-F6EECF244321}">
                <p14:modId xmlns:p14="http://schemas.microsoft.com/office/powerpoint/2010/main" val="1042509335"/>
              </p:ext>
            </p:extLst>
          </p:nvPr>
        </p:nvGraphicFramePr>
        <p:xfrm>
          <a:off x="2029988" y="2274337"/>
          <a:ext cx="9817946" cy="3740566"/>
        </p:xfrm>
        <a:graphic>
          <a:graphicData uri="http://schemas.openxmlformats.org/drawingml/2006/table">
            <a:tbl>
              <a:tblPr firstRow="1" firstCol="1" bandRow="1">
                <a:tableStyleId>{5940675A-B579-460E-94D1-54222C63F5DA}</a:tableStyleId>
              </a:tblPr>
              <a:tblGrid>
                <a:gridCol w="1938528">
                  <a:extLst>
                    <a:ext uri="{9D8B030D-6E8A-4147-A177-3AD203B41FA5}">
                      <a16:colId xmlns:a16="http://schemas.microsoft.com/office/drawing/2014/main" val="2498836174"/>
                    </a:ext>
                  </a:extLst>
                </a:gridCol>
                <a:gridCol w="3694176">
                  <a:extLst>
                    <a:ext uri="{9D8B030D-6E8A-4147-A177-3AD203B41FA5}">
                      <a16:colId xmlns:a16="http://schemas.microsoft.com/office/drawing/2014/main" val="3357424785"/>
                    </a:ext>
                  </a:extLst>
                </a:gridCol>
                <a:gridCol w="4185242">
                  <a:extLst>
                    <a:ext uri="{9D8B030D-6E8A-4147-A177-3AD203B41FA5}">
                      <a16:colId xmlns:a16="http://schemas.microsoft.com/office/drawing/2014/main" val="1466402363"/>
                    </a:ext>
                  </a:extLst>
                </a:gridCol>
              </a:tblGrid>
              <a:tr h="1007653">
                <a:tc>
                  <a:txBody>
                    <a:bodyPr/>
                    <a:lstStyle/>
                    <a:p>
                      <a:pPr marL="0" marR="0" algn="ctr">
                        <a:spcBef>
                          <a:spcPts val="0"/>
                        </a:spcBef>
                        <a:spcAft>
                          <a:spcPts val="0"/>
                        </a:spcAft>
                      </a:pPr>
                      <a:r>
                        <a:rPr lang="en-US" sz="2000" dirty="0">
                          <a:effectLst/>
                        </a:rPr>
                        <a:t> </a:t>
                      </a:r>
                    </a:p>
                    <a:p>
                      <a:pPr marL="0" marR="0" algn="ctr">
                        <a:spcBef>
                          <a:spcPts val="0"/>
                        </a:spcBef>
                        <a:spcAft>
                          <a:spcPts val="0"/>
                        </a:spcAft>
                      </a:pPr>
                      <a:r>
                        <a:rPr lang="en-US" sz="2000" dirty="0">
                          <a:effectLst/>
                        </a:rPr>
                        <a:t>Question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bg1"/>
                      </a:solidFill>
                      <a:prstDash val="solid"/>
                      <a:round/>
                      <a:headEnd type="none" w="med" len="med"/>
                      <a:tailEnd type="none" w="med" len="med"/>
                    </a:lnB>
                    <a:solidFill>
                      <a:schemeClr val="tx2">
                        <a:lumMod val="25000"/>
                      </a:schemeClr>
                    </a:solidFill>
                  </a:tcPr>
                </a:tc>
                <a:tc>
                  <a:txBody>
                    <a:bodyPr/>
                    <a:lstStyle/>
                    <a:p>
                      <a:pPr marL="0" marR="0" algn="ctr">
                        <a:spcBef>
                          <a:spcPts val="0"/>
                        </a:spcBef>
                        <a:spcAft>
                          <a:spcPts val="0"/>
                        </a:spcAft>
                      </a:pPr>
                      <a:r>
                        <a:rPr lang="en-US" sz="2000" dirty="0">
                          <a:effectLst/>
                        </a:rPr>
                        <a:t>Data Collection &amp;</a:t>
                      </a:r>
                    </a:p>
                    <a:p>
                      <a:pPr marL="0" marR="0" algn="ctr">
                        <a:spcBef>
                          <a:spcPts val="0"/>
                        </a:spcBef>
                        <a:spcAft>
                          <a:spcPts val="0"/>
                        </a:spcAft>
                      </a:pPr>
                      <a:r>
                        <a:rPr lang="en-US" sz="2000" dirty="0">
                          <a:effectLst/>
                        </a:rPr>
                        <a:t>Data Entry Schedule</a:t>
                      </a:r>
                    </a:p>
                    <a:p>
                      <a:pPr marL="0" marR="0" algn="ctr">
                        <a:spcBef>
                          <a:spcPts val="0"/>
                        </a:spcBef>
                        <a:spcAft>
                          <a:spcPts val="0"/>
                        </a:spcAft>
                      </a:pPr>
                      <a:r>
                        <a:rPr lang="en-US" sz="2000" dirty="0">
                          <a:effectLst/>
                        </a:rPr>
                        <a:t>What, Who &amp; When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bg1"/>
                      </a:solidFill>
                      <a:prstDash val="solid"/>
                      <a:round/>
                      <a:headEnd type="none" w="med" len="med"/>
                      <a:tailEnd type="none" w="med" len="med"/>
                    </a:lnB>
                    <a:solidFill>
                      <a:schemeClr val="tx2">
                        <a:lumMod val="25000"/>
                      </a:schemeClr>
                    </a:solidFill>
                  </a:tcPr>
                </a:tc>
                <a:tc>
                  <a:txBody>
                    <a:bodyPr/>
                    <a:lstStyle/>
                    <a:p>
                      <a:pPr marL="0" marR="0" algn="ctr">
                        <a:spcBef>
                          <a:spcPts val="0"/>
                        </a:spcBef>
                        <a:spcAft>
                          <a:spcPts val="0"/>
                        </a:spcAft>
                      </a:pPr>
                      <a:r>
                        <a:rPr lang="en-US" sz="2000" dirty="0">
                          <a:effectLst/>
                        </a:rPr>
                        <a:t>Report Generation</a:t>
                      </a:r>
                    </a:p>
                    <a:p>
                      <a:pPr marL="11430" marR="0" indent="-11430" algn="ctr">
                        <a:spcBef>
                          <a:spcPts val="0"/>
                        </a:spcBef>
                        <a:spcAft>
                          <a:spcPts val="0"/>
                        </a:spcAft>
                      </a:pPr>
                      <a:r>
                        <a:rPr lang="en-US" sz="2000" dirty="0">
                          <a:effectLst/>
                        </a:rPr>
                        <a:t>What, Who &amp; When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B w="12700" cap="flat" cmpd="sng" algn="ctr">
                      <a:solidFill>
                        <a:schemeClr val="bg1"/>
                      </a:solidFill>
                      <a:prstDash val="solid"/>
                      <a:round/>
                      <a:headEnd type="none" w="med" len="med"/>
                      <a:tailEnd type="none" w="med" len="med"/>
                    </a:lnB>
                    <a:solidFill>
                      <a:schemeClr val="tx2">
                        <a:lumMod val="25000"/>
                      </a:schemeClr>
                    </a:solidFill>
                  </a:tcPr>
                </a:tc>
                <a:extLst>
                  <a:ext uri="{0D108BD9-81ED-4DB2-BD59-A6C34878D82A}">
                    <a16:rowId xmlns:a16="http://schemas.microsoft.com/office/drawing/2014/main" val="776057041"/>
                  </a:ext>
                </a:extLst>
              </a:tr>
              <a:tr h="1513713">
                <a:tc>
                  <a:txBody>
                    <a:bodyPr/>
                    <a:lstStyle/>
                    <a:p>
                      <a:pPr marL="0" marR="0">
                        <a:spcBef>
                          <a:spcPts val="0"/>
                        </a:spcBef>
                        <a:spcAft>
                          <a:spcPts val="0"/>
                        </a:spcAft>
                      </a:pPr>
                      <a:r>
                        <a:rPr lang="en-US" sz="2000" dirty="0">
                          <a:solidFill>
                            <a:schemeClr val="bg1"/>
                          </a:solidFill>
                          <a:effectLst/>
                        </a:rPr>
                        <a:t> </a:t>
                      </a:r>
                    </a:p>
                    <a:p>
                      <a:pPr marL="0" marR="0">
                        <a:spcBef>
                          <a:spcPts val="0"/>
                        </a:spcBef>
                        <a:spcAft>
                          <a:spcPts val="0"/>
                        </a:spcAft>
                      </a:pPr>
                      <a:r>
                        <a:rPr lang="en-US" sz="2000" dirty="0">
                          <a:solidFill>
                            <a:schemeClr val="bg1"/>
                          </a:solidFill>
                          <a:effectLst/>
                        </a:rPr>
                        <a:t>Fidelity of Implementation </a:t>
                      </a:r>
                      <a:endParaRPr lang="en-US"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342900" marR="0" indent="-342900">
                        <a:spcBef>
                          <a:spcPts val="0"/>
                        </a:spcBef>
                        <a:spcAft>
                          <a:spcPts val="0"/>
                        </a:spcAft>
                        <a:buFont typeface="Arial" panose="020B0604020202020204" pitchFamily="34" charset="0"/>
                        <a:buChar char="•"/>
                      </a:pPr>
                      <a:r>
                        <a:rPr lang="en-US" sz="2000" dirty="0">
                          <a:solidFill>
                            <a:schemeClr val="bg1"/>
                          </a:solidFill>
                          <a:effectLst/>
                        </a:rPr>
                        <a:t>TFI Nov, Feb, April -  Tier I Team completes during meeting</a:t>
                      </a:r>
                    </a:p>
                    <a:p>
                      <a:pPr marL="342900" marR="0" indent="-342900">
                        <a:spcBef>
                          <a:spcPts val="0"/>
                        </a:spcBef>
                        <a:spcAft>
                          <a:spcPts val="0"/>
                        </a:spcAft>
                        <a:buFont typeface="Arial" panose="020B0604020202020204" pitchFamily="34" charset="0"/>
                        <a:buChar char="•"/>
                      </a:pPr>
                      <a:r>
                        <a:rPr lang="en-US" sz="2000" dirty="0">
                          <a:solidFill>
                            <a:schemeClr val="bg1"/>
                          </a:solidFill>
                          <a:effectLst/>
                        </a:rPr>
                        <a:t>Teacher surveys as needed</a:t>
                      </a:r>
                      <a:endParaRPr lang="en-US"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342900" marR="0" indent="-342900">
                        <a:spcBef>
                          <a:spcPts val="0"/>
                        </a:spcBef>
                        <a:spcAft>
                          <a:spcPts val="0"/>
                        </a:spcAft>
                        <a:buFont typeface="Arial" panose="020B0604020202020204" pitchFamily="34" charset="0"/>
                        <a:buChar char="•"/>
                      </a:pPr>
                      <a:r>
                        <a:rPr lang="en-US" sz="2000" dirty="0">
                          <a:solidFill>
                            <a:schemeClr val="bg1"/>
                          </a:solidFill>
                          <a:effectLst/>
                        </a:rPr>
                        <a:t>Use sub-scale Reports and raw data to determine implementation plan</a:t>
                      </a:r>
                    </a:p>
                    <a:p>
                      <a:pPr marL="0" marR="0">
                        <a:spcBef>
                          <a:spcPts val="0"/>
                        </a:spcBef>
                        <a:spcAft>
                          <a:spcPts val="0"/>
                        </a:spcAft>
                      </a:pPr>
                      <a:r>
                        <a:rPr lang="en-US" sz="2000" dirty="0">
                          <a:solidFill>
                            <a:schemeClr val="bg1"/>
                          </a:solidFill>
                          <a:effectLst/>
                        </a:rPr>
                        <a:t> </a:t>
                      </a:r>
                    </a:p>
                    <a:p>
                      <a:pPr marL="342900" marR="0" indent="-342900">
                        <a:spcBef>
                          <a:spcPts val="0"/>
                        </a:spcBef>
                        <a:spcAft>
                          <a:spcPts val="0"/>
                        </a:spcAft>
                        <a:buFont typeface="Arial" panose="020B0604020202020204" pitchFamily="34" charset="0"/>
                        <a:buChar char="•"/>
                      </a:pPr>
                      <a:r>
                        <a:rPr lang="en-US" sz="2000" dirty="0">
                          <a:solidFill>
                            <a:schemeClr val="bg1"/>
                          </a:solidFill>
                          <a:effectLst/>
                        </a:rPr>
                        <a:t>Tier I team reviews</a:t>
                      </a:r>
                      <a:endParaRPr lang="en-US"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02936649"/>
                  </a:ext>
                </a:extLst>
              </a:tr>
              <a:tr h="1078450">
                <a:tc>
                  <a:txBody>
                    <a:bodyPr/>
                    <a:lstStyle/>
                    <a:p>
                      <a:pPr marL="0" marR="0">
                        <a:spcBef>
                          <a:spcPts val="0"/>
                        </a:spcBef>
                        <a:spcAft>
                          <a:spcPts val="0"/>
                        </a:spcAft>
                      </a:pPr>
                      <a:r>
                        <a:rPr lang="en-US" sz="2000" dirty="0">
                          <a:solidFill>
                            <a:schemeClr val="bg1"/>
                          </a:solidFill>
                          <a:effectLst/>
                        </a:rPr>
                        <a:t> </a:t>
                      </a:r>
                    </a:p>
                    <a:p>
                      <a:pPr marL="0" marR="0">
                        <a:spcBef>
                          <a:spcPts val="0"/>
                        </a:spcBef>
                        <a:spcAft>
                          <a:spcPts val="0"/>
                        </a:spcAft>
                      </a:pPr>
                      <a:r>
                        <a:rPr lang="en-US" sz="2000" dirty="0">
                          <a:solidFill>
                            <a:schemeClr val="bg1"/>
                          </a:solidFill>
                          <a:effectLst/>
                        </a:rPr>
                        <a:t>Student Outcomes</a:t>
                      </a:r>
                      <a:endParaRPr lang="en-US"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342900" marR="0" indent="-342900">
                        <a:spcBef>
                          <a:spcPts val="0"/>
                        </a:spcBef>
                        <a:spcAft>
                          <a:spcPts val="0"/>
                        </a:spcAft>
                        <a:buFont typeface="Arial" panose="020B0604020202020204" pitchFamily="34" charset="0"/>
                        <a:buChar char="•"/>
                      </a:pPr>
                      <a:r>
                        <a:rPr lang="en-US" sz="2000" dirty="0" err="1">
                          <a:solidFill>
                            <a:schemeClr val="bg1"/>
                          </a:solidFill>
                          <a:effectLst/>
                        </a:rPr>
                        <a:t>SmartData</a:t>
                      </a:r>
                      <a:endParaRPr lang="en-US" sz="2000" dirty="0">
                        <a:solidFill>
                          <a:schemeClr val="bg1"/>
                        </a:solidFill>
                        <a:effectLst/>
                      </a:endParaRPr>
                    </a:p>
                    <a:p>
                      <a:pPr marL="342900" marR="0" indent="-342900">
                        <a:spcBef>
                          <a:spcPts val="0"/>
                        </a:spcBef>
                        <a:spcAft>
                          <a:spcPts val="0"/>
                        </a:spcAft>
                        <a:buFont typeface="Arial" panose="020B0604020202020204" pitchFamily="34" charset="0"/>
                        <a:buChar char="•"/>
                      </a:pPr>
                      <a:r>
                        <a:rPr lang="en-US" sz="2000" dirty="0">
                          <a:solidFill>
                            <a:schemeClr val="bg1"/>
                          </a:solidFill>
                          <a:effectLst/>
                        </a:rPr>
                        <a:t>Attendance Data</a:t>
                      </a:r>
                    </a:p>
                    <a:p>
                      <a:pPr marL="342900" marR="0" indent="-342900">
                        <a:spcBef>
                          <a:spcPts val="0"/>
                        </a:spcBef>
                        <a:spcAft>
                          <a:spcPts val="0"/>
                        </a:spcAft>
                        <a:buFont typeface="Arial" panose="020B0604020202020204" pitchFamily="34" charset="0"/>
                        <a:buChar char="•"/>
                      </a:pPr>
                      <a:r>
                        <a:rPr lang="en-US" sz="2000" dirty="0">
                          <a:solidFill>
                            <a:schemeClr val="bg1"/>
                          </a:solidFill>
                          <a:effectLst/>
                        </a:rPr>
                        <a:t>DIBELS</a:t>
                      </a:r>
                      <a:endParaRPr lang="en-US"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342900" marR="0" indent="-342900">
                        <a:spcBef>
                          <a:spcPts val="0"/>
                        </a:spcBef>
                        <a:spcAft>
                          <a:spcPts val="0"/>
                        </a:spcAft>
                        <a:buFont typeface="Arial" panose="020B0604020202020204" pitchFamily="34" charset="0"/>
                        <a:buChar char="•"/>
                      </a:pPr>
                      <a:r>
                        <a:rPr lang="en-US" sz="2000" dirty="0">
                          <a:solidFill>
                            <a:schemeClr val="bg1"/>
                          </a:solidFill>
                          <a:effectLst/>
                        </a:rPr>
                        <a:t>Quarterly</a:t>
                      </a:r>
                    </a:p>
                    <a:p>
                      <a:pPr marL="342900" marR="0" indent="-342900">
                        <a:spcBef>
                          <a:spcPts val="0"/>
                        </a:spcBef>
                        <a:spcAft>
                          <a:spcPts val="0"/>
                        </a:spcAft>
                        <a:buFont typeface="Arial" panose="020B0604020202020204" pitchFamily="34" charset="0"/>
                        <a:buChar char="•"/>
                      </a:pPr>
                      <a:endParaRPr lang="en-US" sz="2000" dirty="0">
                        <a:solidFill>
                          <a:schemeClr val="bg1"/>
                        </a:solidFill>
                        <a:effectLst/>
                      </a:endParaRPr>
                    </a:p>
                    <a:p>
                      <a:pPr marL="342900" marR="0" indent="-342900">
                        <a:spcBef>
                          <a:spcPts val="0"/>
                        </a:spcBef>
                        <a:spcAft>
                          <a:spcPts val="0"/>
                        </a:spcAft>
                        <a:buFont typeface="Arial" panose="020B0604020202020204" pitchFamily="34" charset="0"/>
                        <a:buChar char="•"/>
                      </a:pPr>
                      <a:r>
                        <a:rPr lang="en-US" sz="2000" dirty="0">
                          <a:solidFill>
                            <a:schemeClr val="bg1"/>
                          </a:solidFill>
                          <a:effectLst/>
                        </a:rPr>
                        <a:t>Fall Winter Spring</a:t>
                      </a:r>
                    </a:p>
                    <a:p>
                      <a:pPr marL="342900" marR="0" indent="-342900">
                        <a:spcBef>
                          <a:spcPts val="0"/>
                        </a:spcBef>
                        <a:spcAft>
                          <a:spcPts val="0"/>
                        </a:spcAft>
                        <a:buFont typeface="Arial" panose="020B0604020202020204" pitchFamily="34" charset="0"/>
                        <a:buChar char="•"/>
                      </a:pPr>
                      <a:endParaRPr lang="en-US" sz="2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724940308"/>
                  </a:ext>
                </a:extLst>
              </a:tr>
            </a:tbl>
          </a:graphicData>
        </a:graphic>
      </p:graphicFrame>
    </p:spTree>
    <p:extLst>
      <p:ext uri="{BB962C8B-B14F-4D97-AF65-F5344CB8AC3E}">
        <p14:creationId xmlns:p14="http://schemas.microsoft.com/office/powerpoint/2010/main" val="31701773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Meeting Goals</a:t>
            </a:r>
            <a:endParaRPr lang="en-US" dirty="0"/>
          </a:p>
        </p:txBody>
      </p:sp>
      <p:sp>
        <p:nvSpPr>
          <p:cNvPr id="3" name="Content Placeholder 2"/>
          <p:cNvSpPr>
            <a:spLocks noGrp="1"/>
          </p:cNvSpPr>
          <p:nvPr>
            <p:ph idx="1"/>
          </p:nvPr>
        </p:nvSpPr>
        <p:spPr/>
        <p:txBody>
          <a:bodyPr/>
          <a:lstStyle/>
          <a:p>
            <a:pPr lvl="1"/>
            <a:r>
              <a:rPr lang="en-US"/>
              <a:t>Identify, address, and resolve students' social and academic behavior problems.</a:t>
            </a:r>
          </a:p>
          <a:p>
            <a:pPr lvl="1"/>
            <a:endParaRPr lang="en-US"/>
          </a:p>
          <a:p>
            <a:pPr lvl="1"/>
            <a:r>
              <a:rPr lang="en-US"/>
              <a:t>Use data to inform decision making.</a:t>
            </a:r>
            <a:endParaRPr lang="en-US" dirty="0"/>
          </a:p>
        </p:txBody>
      </p:sp>
      <p:pic>
        <p:nvPicPr>
          <p:cNvPr id="5" name="Picture 4">
            <a:extLst>
              <a:ext uri="{FF2B5EF4-FFF2-40B4-BE49-F238E27FC236}">
                <a16:creationId xmlns:a16="http://schemas.microsoft.com/office/drawing/2014/main" id="{136D2A97-5D0A-46CD-A5DC-07A36E77302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783" b="89674" l="2182" r="97455">
                        <a14:foregroundMark x1="2545" y1="40217" x2="12727" y2="39130"/>
                        <a14:foregroundMark x1="81455" y1="38587" x2="97455" y2="38587"/>
                        <a14:foregroundMark x1="73091" y1="64130" x2="73818" y2="49457"/>
                        <a14:foregroundMark x1="61818" y1="69022" x2="63273" y2="47283"/>
                      </a14:backgroundRemoval>
                    </a14:imgEffect>
                  </a14:imgLayer>
                </a14:imgProps>
              </a:ext>
            </a:extLst>
          </a:blip>
          <a:stretch>
            <a:fillRect/>
          </a:stretch>
        </p:blipFill>
        <p:spPr>
          <a:xfrm>
            <a:off x="5092153" y="4386636"/>
            <a:ext cx="3693615" cy="2471364"/>
          </a:xfrm>
          <a:prstGeom prst="rect">
            <a:avLst/>
          </a:prstGeom>
        </p:spPr>
      </p:pic>
    </p:spTree>
    <p:extLst>
      <p:ext uri="{BB962C8B-B14F-4D97-AF65-F5344CB8AC3E}">
        <p14:creationId xmlns:p14="http://schemas.microsoft.com/office/powerpoint/2010/main" val="539315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Step 1. Identify A Precise Problem</a:t>
            </a:r>
            <a:endParaRPr lang="en-US" dirty="0"/>
          </a:p>
        </p:txBody>
      </p:sp>
      <p:sp>
        <p:nvSpPr>
          <p:cNvPr id="3" name="Content Placeholder 2"/>
          <p:cNvSpPr>
            <a:spLocks noGrp="1"/>
          </p:cNvSpPr>
          <p:nvPr>
            <p:ph idx="1"/>
          </p:nvPr>
        </p:nvSpPr>
        <p:spPr/>
        <p:txBody>
          <a:bodyPr/>
          <a:lstStyle/>
          <a:p>
            <a:r>
              <a:rPr lang="en-US"/>
              <a:t>What is the behavior?</a:t>
            </a:r>
          </a:p>
          <a:p>
            <a:r>
              <a:rPr lang="en-US"/>
              <a:t>Where is it happening?</a:t>
            </a:r>
          </a:p>
          <a:p>
            <a:r>
              <a:rPr lang="en-US"/>
              <a:t>When is it happening?</a:t>
            </a:r>
          </a:p>
          <a:p>
            <a:r>
              <a:rPr lang="en-US"/>
              <a:t>Who is involved?</a:t>
            </a:r>
          </a:p>
          <a:p>
            <a:r>
              <a:rPr lang="en-US"/>
              <a:t>Why? What is the motivation?</a:t>
            </a:r>
            <a:endParaRPr lang="en-US" dirty="0"/>
          </a:p>
        </p:txBody>
      </p:sp>
      <p:pic>
        <p:nvPicPr>
          <p:cNvPr id="12290" name="Picture 2" descr="Image result for precise">
            <a:extLst>
              <a:ext uri="{FF2B5EF4-FFF2-40B4-BE49-F238E27FC236}">
                <a16:creationId xmlns:a16="http://schemas.microsoft.com/office/drawing/2014/main" id="{DC400BAC-7D39-4893-AA30-AAD7A90FB8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825216" y="4344744"/>
            <a:ext cx="3366784" cy="2513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4943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Example Of A Precise Problem Statement</a:t>
            </a:r>
            <a:endParaRPr lang="en-US" dirty="0"/>
          </a:p>
        </p:txBody>
      </p:sp>
      <p:sp>
        <p:nvSpPr>
          <p:cNvPr id="3" name="Content Placeholder 2"/>
          <p:cNvSpPr>
            <a:spLocks noGrp="1"/>
          </p:cNvSpPr>
          <p:nvPr>
            <p:ph idx="1"/>
          </p:nvPr>
        </p:nvSpPr>
        <p:spPr/>
        <p:txBody>
          <a:bodyPr/>
          <a:lstStyle/>
          <a:p>
            <a:r>
              <a:rPr lang="en-US" dirty="0"/>
              <a:t>There are many referrals for </a:t>
            </a:r>
            <a:r>
              <a:rPr lang="en-US" b="1" u="sng" dirty="0"/>
              <a:t>fighting</a:t>
            </a:r>
            <a:r>
              <a:rPr lang="en-US" dirty="0"/>
              <a:t> on the </a:t>
            </a:r>
            <a:r>
              <a:rPr lang="en-US" b="1" u="sng" dirty="0"/>
              <a:t>playground</a:t>
            </a:r>
            <a:r>
              <a:rPr lang="en-US" dirty="0"/>
              <a:t>. Most of these referrals are happening </a:t>
            </a:r>
            <a:r>
              <a:rPr lang="en-US" b="1" u="sng" dirty="0"/>
              <a:t>between 9:15 and 10:15 am</a:t>
            </a:r>
            <a:r>
              <a:rPr lang="en-US" dirty="0"/>
              <a:t> among </a:t>
            </a:r>
            <a:r>
              <a:rPr lang="en-US" b="1" u="sng" dirty="0"/>
              <a:t>3rd and 4th graders</a:t>
            </a:r>
            <a:r>
              <a:rPr lang="en-US" dirty="0"/>
              <a:t>. The motivation appears to be wanting to </a:t>
            </a:r>
            <a:r>
              <a:rPr lang="en-US" b="1" u="sng" dirty="0"/>
              <a:t>obtain sports equipment</a:t>
            </a:r>
            <a:r>
              <a:rPr lang="en-US" dirty="0"/>
              <a:t>. </a:t>
            </a:r>
          </a:p>
        </p:txBody>
      </p:sp>
    </p:spTree>
    <p:extLst>
      <p:ext uri="{BB962C8B-B14F-4D97-AF65-F5344CB8AC3E}">
        <p14:creationId xmlns:p14="http://schemas.microsoft.com/office/powerpoint/2010/main" val="29979914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Identify A Goal For Change</a:t>
            </a:r>
            <a:endParaRPr lang="en-US" dirty="0"/>
          </a:p>
        </p:txBody>
      </p:sp>
      <p:sp>
        <p:nvSpPr>
          <p:cNvPr id="3" name="Content Placeholder 2"/>
          <p:cNvSpPr>
            <a:spLocks noGrp="1"/>
          </p:cNvSpPr>
          <p:nvPr>
            <p:ph idx="1"/>
          </p:nvPr>
        </p:nvSpPr>
        <p:spPr/>
        <p:txBody>
          <a:bodyPr/>
          <a:lstStyle/>
          <a:p>
            <a:r>
              <a:rPr lang="en-US"/>
              <a:t>Goal: definition of success</a:t>
            </a:r>
          </a:p>
          <a:p>
            <a:pPr lvl="1"/>
            <a:r>
              <a:rPr lang="en-US"/>
              <a:t>Detailed, with timeline</a:t>
            </a:r>
          </a:p>
          <a:p>
            <a:pPr lvl="2"/>
            <a:r>
              <a:rPr lang="en-US"/>
              <a:t>At what point is the identified problem no longer a concern?</a:t>
            </a:r>
          </a:p>
          <a:p>
            <a:pPr lvl="2"/>
            <a:r>
              <a:rPr lang="en-US"/>
              <a:t>At what point are the frequency and duration of the behavior at acceptable levels?</a:t>
            </a:r>
            <a:endParaRPr lang="en-US" dirty="0"/>
          </a:p>
        </p:txBody>
      </p:sp>
    </p:spTree>
    <p:extLst>
      <p:ext uri="{BB962C8B-B14F-4D97-AF65-F5344CB8AC3E}">
        <p14:creationId xmlns:p14="http://schemas.microsoft.com/office/powerpoint/2010/main" val="4470898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762C4FC-4FDB-4A4A-9925-9DADF0AFA93E}"/>
              </a:ext>
            </a:extLst>
          </p:cNvPr>
          <p:cNvPicPr>
            <a:picLocks noGrp="1" noChangeAspect="1"/>
          </p:cNvPicPr>
          <p:nvPr>
            <p:ph type="pic" sz="quarter" idx="13"/>
          </p:nvPr>
        </p:nvPicPr>
        <p:blipFill>
          <a:blip r:embed="rId3"/>
          <a:srcRect t="5031" b="5031"/>
          <a:stretch>
            <a:fillRect/>
          </a:stretch>
        </p:blipFill>
        <p:spPr/>
      </p:pic>
      <p:sp>
        <p:nvSpPr>
          <p:cNvPr id="2" name="Title 1">
            <a:extLst>
              <a:ext uri="{FF2B5EF4-FFF2-40B4-BE49-F238E27FC236}">
                <a16:creationId xmlns:a16="http://schemas.microsoft.com/office/drawing/2014/main" id="{31B61D73-6BAB-4437-A45A-76B127A81708}"/>
              </a:ext>
            </a:extLst>
          </p:cNvPr>
          <p:cNvSpPr>
            <a:spLocks noGrp="1"/>
          </p:cNvSpPr>
          <p:nvPr>
            <p:ph type="title"/>
          </p:nvPr>
        </p:nvSpPr>
        <p:spPr/>
        <p:txBody>
          <a:bodyPr>
            <a:normAutofit/>
          </a:bodyPr>
          <a:lstStyle/>
          <a:p>
            <a:r>
              <a:rPr lang="en-US" sz="5400" dirty="0">
                <a:latin typeface="+mn-lt"/>
              </a:rPr>
              <a:t>Have A SMART Goal</a:t>
            </a:r>
          </a:p>
        </p:txBody>
      </p:sp>
    </p:spTree>
    <p:extLst>
      <p:ext uri="{BB962C8B-B14F-4D97-AF65-F5344CB8AC3E}">
        <p14:creationId xmlns:p14="http://schemas.microsoft.com/office/powerpoint/2010/main" val="2945686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Of A </a:t>
            </a:r>
            <a:r>
              <a:rPr lang="en-US" u="sng" dirty="0"/>
              <a:t>Goal With Timeline</a:t>
            </a:r>
          </a:p>
        </p:txBody>
      </p:sp>
      <p:sp>
        <p:nvSpPr>
          <p:cNvPr id="3" name="Content Placeholder 2"/>
          <p:cNvSpPr>
            <a:spLocks noGrp="1"/>
          </p:cNvSpPr>
          <p:nvPr>
            <p:ph idx="1"/>
          </p:nvPr>
        </p:nvSpPr>
        <p:spPr/>
        <p:txBody>
          <a:bodyPr/>
          <a:lstStyle/>
          <a:p>
            <a:r>
              <a:rPr lang="en-US"/>
              <a:t>Using the precise problem statement from earlier:</a:t>
            </a:r>
          </a:p>
          <a:p>
            <a:endParaRPr lang="en-US"/>
          </a:p>
          <a:p>
            <a:r>
              <a:rPr lang="en-US"/>
              <a:t>Goal: 75% reduction in referrals for playground fighting within one month.</a:t>
            </a:r>
            <a:endParaRPr lang="en-US" dirty="0"/>
          </a:p>
        </p:txBody>
      </p:sp>
    </p:spTree>
    <p:extLst>
      <p:ext uri="{BB962C8B-B14F-4D97-AF65-F5344CB8AC3E}">
        <p14:creationId xmlns:p14="http://schemas.microsoft.com/office/powerpoint/2010/main" val="36065347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a:t>Step 2. Analyze The Problem &amp; Develop Hypothesis </a:t>
            </a:r>
            <a:endParaRPr lang="en-US" dirty="0"/>
          </a:p>
        </p:txBody>
      </p:sp>
      <p:sp>
        <p:nvSpPr>
          <p:cNvPr id="2" name="Content Placeholder 1"/>
          <p:cNvSpPr>
            <a:spLocks noGrp="1"/>
          </p:cNvSpPr>
          <p:nvPr>
            <p:ph idx="1"/>
          </p:nvPr>
        </p:nvSpPr>
        <p:spPr/>
        <p:txBody>
          <a:bodyPr/>
          <a:lstStyle/>
          <a:p>
            <a:r>
              <a:rPr lang="en-US"/>
              <a:t>Developing informed statements about why the desired behavior(s) is not occurring</a:t>
            </a:r>
          </a:p>
          <a:p>
            <a:r>
              <a:rPr lang="en-US"/>
              <a:t>The (desired behavior) is not occurring because…</a:t>
            </a:r>
            <a:endParaRPr lang="en-US" dirty="0"/>
          </a:p>
        </p:txBody>
      </p:sp>
      <p:sp>
        <p:nvSpPr>
          <p:cNvPr id="6" name="Content Placeholder 5">
            <a:extLst>
              <a:ext uri="{FF2B5EF4-FFF2-40B4-BE49-F238E27FC236}">
                <a16:creationId xmlns:a16="http://schemas.microsoft.com/office/drawing/2014/main" id="{185CE53E-B101-4912-AB30-F60487B927BB}"/>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Elliott, 2015</a:t>
            </a:r>
          </a:p>
        </p:txBody>
      </p:sp>
    </p:spTree>
    <p:extLst>
      <p:ext uri="{BB962C8B-B14F-4D97-AF65-F5344CB8AC3E}">
        <p14:creationId xmlns:p14="http://schemas.microsoft.com/office/powerpoint/2010/main" val="33140986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Step 3. Identify A Solution, Create A Plan</a:t>
            </a:r>
            <a:endParaRPr lang="en-US" dirty="0"/>
          </a:p>
        </p:txBody>
      </p:sp>
      <p:sp>
        <p:nvSpPr>
          <p:cNvPr id="3" name="Content Placeholder 2"/>
          <p:cNvSpPr>
            <a:spLocks noGrp="1"/>
          </p:cNvSpPr>
          <p:nvPr>
            <p:ph idx="1"/>
          </p:nvPr>
        </p:nvSpPr>
        <p:spPr/>
        <p:txBody>
          <a:bodyPr/>
          <a:lstStyle/>
          <a:p>
            <a:pPr marL="0" indent="0">
              <a:buNone/>
            </a:pPr>
            <a:r>
              <a:rPr lang="en-US" b="1" u="sng" dirty="0"/>
              <a:t>Guiding questions</a:t>
            </a:r>
            <a:r>
              <a:rPr lang="en-US" dirty="0"/>
              <a:t>:</a:t>
            </a:r>
          </a:p>
          <a:p>
            <a:endParaRPr lang="en-US" dirty="0"/>
          </a:p>
          <a:p>
            <a:r>
              <a:rPr lang="en-US" dirty="0"/>
              <a:t>What are you going to do to bring about the desired change?</a:t>
            </a:r>
          </a:p>
          <a:p>
            <a:r>
              <a:rPr lang="en-US" dirty="0"/>
              <a:t>What will remove the barriers to success?</a:t>
            </a:r>
          </a:p>
        </p:txBody>
      </p:sp>
    </p:spTree>
    <p:extLst>
      <p:ext uri="{BB962C8B-B14F-4D97-AF65-F5344CB8AC3E}">
        <p14:creationId xmlns:p14="http://schemas.microsoft.com/office/powerpoint/2010/main" val="1789691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Creating A Plan</a:t>
            </a:r>
            <a:endParaRPr lang="en-US" dirty="0"/>
          </a:p>
        </p:txBody>
      </p:sp>
      <p:sp>
        <p:nvSpPr>
          <p:cNvPr id="3" name="Content Placeholder 2"/>
          <p:cNvSpPr>
            <a:spLocks noGrp="1"/>
          </p:cNvSpPr>
          <p:nvPr>
            <p:ph idx="1"/>
          </p:nvPr>
        </p:nvSpPr>
        <p:spPr/>
        <p:txBody>
          <a:bodyPr numCol="2">
            <a:normAutofit/>
          </a:bodyPr>
          <a:lstStyle/>
          <a:p>
            <a:r>
              <a:rPr lang="en-US" dirty="0"/>
              <a:t>Solution strategies: </a:t>
            </a:r>
          </a:p>
          <a:p>
            <a:pPr lvl="1"/>
            <a:r>
              <a:rPr lang="en-US" dirty="0"/>
              <a:t>Prevention </a:t>
            </a:r>
          </a:p>
          <a:p>
            <a:pPr lvl="1"/>
            <a:r>
              <a:rPr lang="en-US" dirty="0"/>
              <a:t>Teaching </a:t>
            </a:r>
          </a:p>
          <a:p>
            <a:pPr lvl="1"/>
            <a:r>
              <a:rPr lang="en-US" dirty="0"/>
              <a:t>Recognition </a:t>
            </a:r>
          </a:p>
          <a:p>
            <a:pPr lvl="1"/>
            <a:r>
              <a:rPr lang="en-US" dirty="0"/>
              <a:t>Extinction</a:t>
            </a:r>
          </a:p>
          <a:p>
            <a:pPr lvl="1"/>
            <a:r>
              <a:rPr lang="en-US" dirty="0"/>
              <a:t>Consequences</a:t>
            </a:r>
          </a:p>
          <a:p>
            <a:pPr lvl="1"/>
            <a:endParaRPr lang="en-US" dirty="0"/>
          </a:p>
          <a:p>
            <a:r>
              <a:rPr lang="en-US" dirty="0"/>
              <a:t>Also, plan should include</a:t>
            </a:r>
          </a:p>
          <a:p>
            <a:pPr lvl="1"/>
            <a:r>
              <a:rPr lang="en-US" dirty="0"/>
              <a:t>WHO will do WHAT by WHEN </a:t>
            </a:r>
          </a:p>
          <a:p>
            <a:pPr lvl="1"/>
            <a:r>
              <a:rPr lang="en-US" dirty="0"/>
              <a:t>Evaluation plan</a:t>
            </a:r>
          </a:p>
          <a:p>
            <a:endParaRPr lang="en-US" dirty="0"/>
          </a:p>
        </p:txBody>
      </p:sp>
    </p:spTree>
    <p:extLst>
      <p:ext uri="{BB962C8B-B14F-4D97-AF65-F5344CB8AC3E}">
        <p14:creationId xmlns:p14="http://schemas.microsoft.com/office/powerpoint/2010/main" val="40335877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C961E-43D3-4708-9FE7-745109193DDD}"/>
              </a:ext>
            </a:extLst>
          </p:cNvPr>
          <p:cNvSpPr>
            <a:spLocks noGrp="1"/>
          </p:cNvSpPr>
          <p:nvPr>
            <p:ph type="title"/>
          </p:nvPr>
        </p:nvSpPr>
        <p:spPr>
          <a:xfrm>
            <a:off x="2514600" y="365125"/>
            <a:ext cx="8839200" cy="1325563"/>
          </a:xfrm>
        </p:spPr>
        <p:txBody>
          <a:bodyPr/>
          <a:lstStyle/>
          <a:p>
            <a:r>
              <a:rPr lang="en-US" dirty="0"/>
              <a:t>Problem Solving Action Plan</a:t>
            </a:r>
          </a:p>
        </p:txBody>
      </p:sp>
      <p:pic>
        <p:nvPicPr>
          <p:cNvPr id="3" name="Picture 2">
            <a:extLst>
              <a:ext uri="{FF2B5EF4-FFF2-40B4-BE49-F238E27FC236}">
                <a16:creationId xmlns:a16="http://schemas.microsoft.com/office/drawing/2014/main" id="{11F7366D-D56C-40A2-BACB-81AD122A54E0}"/>
              </a:ext>
            </a:extLst>
          </p:cNvPr>
          <p:cNvPicPr>
            <a:picLocks noChangeAspect="1"/>
          </p:cNvPicPr>
          <p:nvPr/>
        </p:nvPicPr>
        <p:blipFill>
          <a:blip r:embed="rId2"/>
          <a:stretch>
            <a:fillRect/>
          </a:stretch>
        </p:blipFill>
        <p:spPr>
          <a:xfrm>
            <a:off x="3971115" y="1690688"/>
            <a:ext cx="5926170" cy="4736474"/>
          </a:xfrm>
          <a:prstGeom prst="rect">
            <a:avLst/>
          </a:prstGeom>
        </p:spPr>
      </p:pic>
      <p:sp>
        <p:nvSpPr>
          <p:cNvPr id="4" name="Content Placeholder 5">
            <a:extLst>
              <a:ext uri="{FF2B5EF4-FFF2-40B4-BE49-F238E27FC236}">
                <a16:creationId xmlns:a16="http://schemas.microsoft.com/office/drawing/2014/main" id="{FC57A07F-6C5B-4D6C-9581-FD5C0061FD94}"/>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3"/>
              </a:rPr>
              <a:t>https://pbis.astate.edu/resources/tier-i-resources/pbis-leadership-teams/</a:t>
            </a:r>
            <a:r>
              <a:rPr lang="en-US" sz="1000" dirty="0"/>
              <a:t> </a:t>
            </a:r>
          </a:p>
        </p:txBody>
      </p:sp>
    </p:spTree>
    <p:extLst>
      <p:ext uri="{BB962C8B-B14F-4D97-AF65-F5344CB8AC3E}">
        <p14:creationId xmlns:p14="http://schemas.microsoft.com/office/powerpoint/2010/main" val="14298568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Step 4. Monitor The Impact </a:t>
            </a:r>
            <a:endParaRPr lang="en-US" dirty="0"/>
          </a:p>
        </p:txBody>
      </p:sp>
      <p:sp>
        <p:nvSpPr>
          <p:cNvPr id="3" name="Content Placeholder 2"/>
          <p:cNvSpPr>
            <a:spLocks noGrp="1"/>
          </p:cNvSpPr>
          <p:nvPr>
            <p:ph idx="1"/>
          </p:nvPr>
        </p:nvSpPr>
        <p:spPr/>
        <p:txBody>
          <a:bodyPr/>
          <a:lstStyle/>
          <a:p>
            <a:r>
              <a:rPr lang="en-US"/>
              <a:t>Evaluate your plan:</a:t>
            </a:r>
          </a:p>
          <a:p>
            <a:r>
              <a:rPr lang="en-US"/>
              <a:t>Did it work? Are we solving the problem?</a:t>
            </a:r>
          </a:p>
          <a:p>
            <a:r>
              <a:rPr lang="en-US"/>
              <a:t>Has the desired goal been achieved?</a:t>
            </a:r>
          </a:p>
          <a:p>
            <a:r>
              <a:rPr lang="en-US"/>
              <a:t>Use data to determine the impact.</a:t>
            </a:r>
            <a:endParaRPr lang="en-US" dirty="0"/>
          </a:p>
        </p:txBody>
      </p:sp>
      <p:pic>
        <p:nvPicPr>
          <p:cNvPr id="14338" name="Picture 2" descr="Image result for evaluation">
            <a:extLst>
              <a:ext uri="{FF2B5EF4-FFF2-40B4-BE49-F238E27FC236}">
                <a16:creationId xmlns:a16="http://schemas.microsoft.com/office/drawing/2014/main" id="{D8DCDF0C-CF71-42B0-B67E-5FE15BEDE9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4272" y="3558811"/>
            <a:ext cx="2618152" cy="2618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9729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Make A Decision</a:t>
            </a:r>
            <a:endParaRPr lang="en-US" dirty="0"/>
          </a:p>
        </p:txBody>
      </p:sp>
      <p:sp>
        <p:nvSpPr>
          <p:cNvPr id="3" name="Content Placeholder 2"/>
          <p:cNvSpPr>
            <a:spLocks noGrp="1"/>
          </p:cNvSpPr>
          <p:nvPr>
            <p:ph idx="1"/>
          </p:nvPr>
        </p:nvSpPr>
        <p:spPr/>
        <p:txBody>
          <a:bodyPr/>
          <a:lstStyle/>
          <a:p>
            <a:r>
              <a:rPr lang="en-US"/>
              <a:t>What next?</a:t>
            </a:r>
          </a:p>
          <a:p>
            <a:pPr lvl="1"/>
            <a:r>
              <a:rPr lang="en-US"/>
              <a:t>Modify strategy?</a:t>
            </a:r>
          </a:p>
          <a:p>
            <a:pPr lvl="1"/>
            <a:r>
              <a:rPr lang="en-US"/>
              <a:t>Maintain the goal? How?</a:t>
            </a:r>
          </a:p>
          <a:p>
            <a:pPr lvl="1"/>
            <a:r>
              <a:rPr lang="en-US"/>
              <a:t>Revise the goal?</a:t>
            </a:r>
          </a:p>
          <a:p>
            <a:pPr lvl="1"/>
            <a:r>
              <a:rPr lang="en-US"/>
              <a:t>Reconsider feasibility?</a:t>
            </a:r>
          </a:p>
          <a:p>
            <a:pPr lvl="1"/>
            <a:r>
              <a:rPr lang="en-US"/>
              <a:t>Redefine the precise problem?</a:t>
            </a:r>
          </a:p>
          <a:p>
            <a:pPr lvl="1"/>
            <a:endParaRPr lang="en-US" dirty="0"/>
          </a:p>
        </p:txBody>
      </p:sp>
    </p:spTree>
    <p:extLst>
      <p:ext uri="{BB962C8B-B14F-4D97-AF65-F5344CB8AC3E}">
        <p14:creationId xmlns:p14="http://schemas.microsoft.com/office/powerpoint/2010/main" val="1438635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Implement With Integrity</a:t>
            </a:r>
            <a:endParaRPr lang="en-US" dirty="0"/>
          </a:p>
        </p:txBody>
      </p:sp>
      <p:sp>
        <p:nvSpPr>
          <p:cNvPr id="3" name="Content Placeholder 2"/>
          <p:cNvSpPr>
            <a:spLocks noGrp="1"/>
          </p:cNvSpPr>
          <p:nvPr>
            <p:ph idx="1"/>
          </p:nvPr>
        </p:nvSpPr>
        <p:spPr/>
        <p:txBody>
          <a:bodyPr/>
          <a:lstStyle/>
          <a:p>
            <a:pPr marL="0" indent="0">
              <a:buNone/>
            </a:pPr>
            <a:r>
              <a:rPr lang="en-US" dirty="0"/>
              <a:t>Was the plan implemented correctly?</a:t>
            </a:r>
          </a:p>
          <a:p>
            <a:endParaRPr lang="en-US" dirty="0"/>
          </a:p>
          <a:p>
            <a:r>
              <a:rPr lang="en-US" dirty="0"/>
              <a:t>Use data from previously determined sources (e.g., checklist)</a:t>
            </a:r>
          </a:p>
        </p:txBody>
      </p:sp>
    </p:spTree>
    <p:extLst>
      <p:ext uri="{BB962C8B-B14F-4D97-AF65-F5344CB8AC3E}">
        <p14:creationId xmlns:p14="http://schemas.microsoft.com/office/powerpoint/2010/main" val="3374226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DCB21-AB71-4BA7-8DF5-86BA5421F741}"/>
              </a:ext>
            </a:extLst>
          </p:cNvPr>
          <p:cNvSpPr>
            <a:spLocks noGrp="1"/>
          </p:cNvSpPr>
          <p:nvPr>
            <p:ph type="title"/>
          </p:nvPr>
        </p:nvSpPr>
        <p:spPr/>
        <p:txBody>
          <a:bodyPr/>
          <a:lstStyle/>
          <a:p>
            <a:r>
              <a:rPr lang="en-US"/>
              <a:t>Communication </a:t>
            </a:r>
            <a:endParaRPr lang="en-US" dirty="0"/>
          </a:p>
        </p:txBody>
      </p:sp>
      <p:sp>
        <p:nvSpPr>
          <p:cNvPr id="3" name="Content Placeholder 2">
            <a:extLst>
              <a:ext uri="{FF2B5EF4-FFF2-40B4-BE49-F238E27FC236}">
                <a16:creationId xmlns:a16="http://schemas.microsoft.com/office/drawing/2014/main" id="{E0775AF2-2D64-4858-BDD6-69EC8EF0F004}"/>
              </a:ext>
            </a:extLst>
          </p:cNvPr>
          <p:cNvSpPr>
            <a:spLocks noGrp="1"/>
          </p:cNvSpPr>
          <p:nvPr>
            <p:ph idx="1"/>
          </p:nvPr>
        </p:nvSpPr>
        <p:spPr/>
        <p:txBody>
          <a:bodyPr/>
          <a:lstStyle/>
          <a:p>
            <a:r>
              <a:rPr lang="en-US"/>
              <a:t>Share data with staff &amp; district coach</a:t>
            </a:r>
          </a:p>
          <a:p>
            <a:r>
              <a:rPr lang="en-US"/>
              <a:t>Provide annual update to school board</a:t>
            </a:r>
          </a:p>
          <a:p>
            <a:r>
              <a:rPr lang="en-US"/>
              <a:t>Conduct surveys to gain input </a:t>
            </a:r>
          </a:p>
          <a:p>
            <a:r>
              <a:rPr lang="en-US"/>
              <a:t>Provide info on website</a:t>
            </a:r>
          </a:p>
          <a:p>
            <a:r>
              <a:rPr lang="en-US"/>
              <a:t>Involve local media </a:t>
            </a:r>
          </a:p>
          <a:p>
            <a:r>
              <a:rPr lang="en-US"/>
              <a:t>Provide newsletters to parents &amp; others</a:t>
            </a:r>
            <a:endParaRPr lang="en-US" dirty="0"/>
          </a:p>
        </p:txBody>
      </p:sp>
      <p:pic>
        <p:nvPicPr>
          <p:cNvPr id="15364" name="Picture 4" descr="Related image">
            <a:extLst>
              <a:ext uri="{FF2B5EF4-FFF2-40B4-BE49-F238E27FC236}">
                <a16:creationId xmlns:a16="http://schemas.microsoft.com/office/drawing/2014/main" id="{92A77310-9109-4903-96E9-9EEA15701D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3542" y="2814860"/>
            <a:ext cx="2881340" cy="2372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8288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TIPS Training Meeting 1">
            <a:hlinkClick r:id="" action="ppaction://media"/>
            <a:extLst>
              <a:ext uri="{FF2B5EF4-FFF2-40B4-BE49-F238E27FC236}">
                <a16:creationId xmlns:a16="http://schemas.microsoft.com/office/drawing/2014/main" id="{8ED37599-4A38-4E2C-BD11-77C10087A448}"/>
              </a:ext>
            </a:extLst>
          </p:cNvPr>
          <p:cNvPicPr>
            <a:picLocks noGrp="1" noRot="1" noChangeAspect="1"/>
          </p:cNvPicPr>
          <p:nvPr>
            <p:ph type="pic" sz="quarter" idx="13"/>
            <a:videoFile r:link="rId1"/>
          </p:nvPr>
        </p:nvPicPr>
        <p:blipFill>
          <a:blip r:embed="rId4"/>
          <a:srcRect t="20021" b="20021"/>
          <a:stretch>
            <a:fillRect/>
          </a:stretch>
        </p:blipFill>
        <p:spPr/>
      </p:pic>
      <p:sp>
        <p:nvSpPr>
          <p:cNvPr id="3" name="Title 2">
            <a:extLst>
              <a:ext uri="{FF2B5EF4-FFF2-40B4-BE49-F238E27FC236}">
                <a16:creationId xmlns:a16="http://schemas.microsoft.com/office/drawing/2014/main" id="{00B03E40-48D7-4224-8E27-57EBBA3C0C47}"/>
              </a:ext>
            </a:extLst>
          </p:cNvPr>
          <p:cNvSpPr>
            <a:spLocks noGrp="1"/>
          </p:cNvSpPr>
          <p:nvPr>
            <p:ph type="title"/>
          </p:nvPr>
        </p:nvSpPr>
        <p:spPr/>
        <p:txBody>
          <a:bodyPr>
            <a:normAutofit fontScale="90000"/>
          </a:bodyPr>
          <a:lstStyle/>
          <a:p>
            <a:r>
              <a:rPr lang="en-US"/>
              <a:t>Example Of An Effective Team Meeting</a:t>
            </a:r>
            <a:endParaRPr lang="en-US" dirty="0"/>
          </a:p>
        </p:txBody>
      </p:sp>
      <p:sp>
        <p:nvSpPr>
          <p:cNvPr id="5" name="Content Placeholder 5">
            <a:extLst>
              <a:ext uri="{FF2B5EF4-FFF2-40B4-BE49-F238E27FC236}">
                <a16:creationId xmlns:a16="http://schemas.microsoft.com/office/drawing/2014/main" id="{0B202B4B-73C7-40F1-9FCC-5D9159C344BD}"/>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5"/>
              </a:rPr>
              <a:t>https://www.pbis.org/video/tips-training-meeting-1</a:t>
            </a:r>
            <a:r>
              <a:rPr lang="en-US" sz="1000" dirty="0"/>
              <a:t> </a:t>
            </a:r>
          </a:p>
        </p:txBody>
      </p:sp>
    </p:spTree>
    <p:extLst>
      <p:ext uri="{BB962C8B-B14F-4D97-AF65-F5344CB8AC3E}">
        <p14:creationId xmlns:p14="http://schemas.microsoft.com/office/powerpoint/2010/main" val="11071725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FC40321-4DD8-429A-9979-21692EB51CB1}"/>
              </a:ext>
            </a:extLst>
          </p:cNvPr>
          <p:cNvSpPr>
            <a:spLocks noGrp="1"/>
          </p:cNvSpPr>
          <p:nvPr>
            <p:ph type="title"/>
          </p:nvPr>
        </p:nvSpPr>
        <p:spPr/>
        <p:txBody>
          <a:bodyPr/>
          <a:lstStyle/>
          <a:p>
            <a:r>
              <a:rPr lang="en-US"/>
              <a:t>Do It With Fidelity!</a:t>
            </a:r>
            <a:endParaRPr lang="en-US" dirty="0"/>
          </a:p>
        </p:txBody>
      </p:sp>
      <p:sp>
        <p:nvSpPr>
          <p:cNvPr id="4" name="Content Placeholder 3">
            <a:extLst>
              <a:ext uri="{FF2B5EF4-FFF2-40B4-BE49-F238E27FC236}">
                <a16:creationId xmlns:a16="http://schemas.microsoft.com/office/drawing/2014/main" id="{6BCAE4D3-3D87-4527-BFC6-47C033A41A4D}"/>
              </a:ext>
            </a:extLst>
          </p:cNvPr>
          <p:cNvSpPr>
            <a:spLocks noGrp="1"/>
          </p:cNvSpPr>
          <p:nvPr>
            <p:ph idx="1"/>
          </p:nvPr>
        </p:nvSpPr>
        <p:spPr/>
        <p:txBody>
          <a:bodyPr/>
          <a:lstStyle/>
          <a:p>
            <a:pPr marL="0" indent="0">
              <a:buNone/>
            </a:pPr>
            <a:r>
              <a:rPr lang="en-US" b="1" u="sng" dirty="0"/>
              <a:t>Tiered Fidelity Inventory (TFI)</a:t>
            </a:r>
          </a:p>
          <a:p>
            <a:endParaRPr lang="en-US" dirty="0"/>
          </a:p>
          <a:p>
            <a:r>
              <a:rPr lang="en-US" dirty="0"/>
              <a:t>Efficient, valid index of extent to which PBIS core features are in place</a:t>
            </a:r>
          </a:p>
          <a:p>
            <a:r>
              <a:rPr lang="en-US" dirty="0"/>
              <a:t>Section 1.2 Team Operating Procedures</a:t>
            </a:r>
          </a:p>
        </p:txBody>
      </p:sp>
    </p:spTree>
    <p:extLst>
      <p:ext uri="{BB962C8B-B14F-4D97-AF65-F5344CB8AC3E}">
        <p14:creationId xmlns:p14="http://schemas.microsoft.com/office/powerpoint/2010/main" val="20935078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a:t>1.2 Team Operating Procedures</a:t>
            </a:r>
            <a:endParaRPr lang="en-US" dirty="0"/>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1944248178"/>
              </p:ext>
            </p:extLst>
          </p:nvPr>
        </p:nvGraphicFramePr>
        <p:xfrm>
          <a:off x="2069563" y="2816225"/>
          <a:ext cx="10001986" cy="2899488"/>
        </p:xfrm>
        <a:graphic>
          <a:graphicData uri="http://schemas.openxmlformats.org/drawingml/2006/table">
            <a:tbl>
              <a:tblPr firstRow="1" firstCol="1" bandRow="1">
                <a:tableStyleId>{5940675A-B579-460E-94D1-54222C63F5DA}</a:tableStyleId>
              </a:tblPr>
              <a:tblGrid>
                <a:gridCol w="4055307">
                  <a:extLst>
                    <a:ext uri="{9D8B030D-6E8A-4147-A177-3AD203B41FA5}">
                      <a16:colId xmlns:a16="http://schemas.microsoft.com/office/drawing/2014/main" val="20000"/>
                    </a:ext>
                  </a:extLst>
                </a:gridCol>
                <a:gridCol w="2437788">
                  <a:extLst>
                    <a:ext uri="{9D8B030D-6E8A-4147-A177-3AD203B41FA5}">
                      <a16:colId xmlns:a16="http://schemas.microsoft.com/office/drawing/2014/main" val="20001"/>
                    </a:ext>
                  </a:extLst>
                </a:gridCol>
                <a:gridCol w="3508891">
                  <a:extLst>
                    <a:ext uri="{9D8B030D-6E8A-4147-A177-3AD203B41FA5}">
                      <a16:colId xmlns:a16="http://schemas.microsoft.com/office/drawing/2014/main" val="20002"/>
                    </a:ext>
                  </a:extLst>
                </a:gridCol>
              </a:tblGrid>
              <a:tr h="2899488">
                <a:tc>
                  <a:txBody>
                    <a:bodyPr/>
                    <a:lstStyle/>
                    <a:p>
                      <a:pPr marL="0" marR="0" lvl="0" indent="0" algn="l">
                        <a:lnSpc>
                          <a:spcPct val="115000"/>
                        </a:lnSpc>
                        <a:spcBef>
                          <a:spcPts val="0"/>
                        </a:spcBef>
                        <a:spcAft>
                          <a:spcPts val="0"/>
                        </a:spcAft>
                        <a:buFont typeface="+mj-lt"/>
                        <a:buNone/>
                      </a:pPr>
                      <a:r>
                        <a:rPr lang="en-US" sz="1600" dirty="0">
                          <a:effectLst/>
                        </a:rPr>
                        <a:t>1.2 Team Operating Procedures: Tier I team meets at least monthly and has (a) regular meeting format/agenda, (b) minutes, (c) defined meeting roles, and (d) a current action plan.</a:t>
                      </a:r>
                      <a:endParaRPr lang="en-US" sz="1600" dirty="0">
                        <a:effectLst/>
                        <a:latin typeface="+mn-lt"/>
                        <a:ea typeface="Calibri"/>
                        <a:cs typeface="Times New Roman"/>
                      </a:endParaRPr>
                    </a:p>
                  </a:txBody>
                  <a:tcPr marL="51269" marR="51269" marT="0" marB="0"/>
                </a:tc>
                <a:tc>
                  <a:txBody>
                    <a:bodyPr/>
                    <a:lstStyle/>
                    <a:p>
                      <a:pPr marL="342900" marR="0" lvl="0" indent="-342900" algn="l">
                        <a:spcBef>
                          <a:spcPts val="0"/>
                        </a:spcBef>
                        <a:spcAft>
                          <a:spcPts val="0"/>
                        </a:spcAft>
                        <a:buFont typeface="Symbol"/>
                        <a:buChar char=""/>
                      </a:pPr>
                      <a:r>
                        <a:rPr lang="en-US" sz="1600" dirty="0">
                          <a:effectLst/>
                        </a:rPr>
                        <a:t>Tier I team meeting agendas and minutes</a:t>
                      </a:r>
                    </a:p>
                    <a:p>
                      <a:pPr marL="342900" marR="0" lvl="0" indent="-342900" algn="l">
                        <a:spcBef>
                          <a:spcPts val="0"/>
                        </a:spcBef>
                        <a:spcAft>
                          <a:spcPts val="0"/>
                        </a:spcAft>
                        <a:buFont typeface="Symbol"/>
                        <a:buChar char=""/>
                      </a:pPr>
                      <a:r>
                        <a:rPr lang="en-US" sz="1600" dirty="0">
                          <a:effectLst/>
                        </a:rPr>
                        <a:t>Tier I meeting roles descriptions</a:t>
                      </a:r>
                    </a:p>
                    <a:p>
                      <a:pPr marL="342900" marR="0" lvl="0" indent="-342900" algn="l">
                        <a:spcBef>
                          <a:spcPts val="0"/>
                        </a:spcBef>
                        <a:spcAft>
                          <a:spcPts val="0"/>
                        </a:spcAft>
                        <a:buFont typeface="Symbol"/>
                        <a:buChar char=""/>
                      </a:pPr>
                      <a:r>
                        <a:rPr lang="en-US" sz="1600" dirty="0">
                          <a:effectLst/>
                        </a:rPr>
                        <a:t>Tier I action plan</a:t>
                      </a:r>
                      <a:endParaRPr lang="en-US" sz="1600" dirty="0">
                        <a:effectLst/>
                        <a:latin typeface="+mn-lt"/>
                      </a:endParaRPr>
                    </a:p>
                  </a:txBody>
                  <a:tcPr marL="51269" marR="51269" marT="0" marB="0"/>
                </a:tc>
                <a:tc>
                  <a:txBody>
                    <a:bodyPr/>
                    <a:lstStyle/>
                    <a:p>
                      <a:pPr marL="255270" marR="0" indent="-228600" algn="l">
                        <a:spcBef>
                          <a:spcPts val="0"/>
                        </a:spcBef>
                        <a:spcAft>
                          <a:spcPts val="1200"/>
                        </a:spcAft>
                      </a:pPr>
                      <a:r>
                        <a:rPr lang="en-US" sz="1600" dirty="0">
                          <a:effectLst/>
                        </a:rPr>
                        <a:t>0 = Tier I team does not use regular meeting format/agenda, minutes, defined roles, or a current action plan.</a:t>
                      </a:r>
                    </a:p>
                    <a:p>
                      <a:pPr marL="255270" marR="0" indent="-228600" algn="l">
                        <a:spcBef>
                          <a:spcPts val="0"/>
                        </a:spcBef>
                        <a:spcAft>
                          <a:spcPts val="1200"/>
                        </a:spcAft>
                      </a:pPr>
                      <a:r>
                        <a:rPr lang="en-US" sz="1600" dirty="0">
                          <a:effectLst/>
                        </a:rPr>
                        <a:t>1= Tier I team has at least two but not all four features.</a:t>
                      </a:r>
                    </a:p>
                    <a:p>
                      <a:pPr marL="255270" marR="0" indent="-228600" algn="l">
                        <a:spcBef>
                          <a:spcPts val="0"/>
                        </a:spcBef>
                        <a:spcAft>
                          <a:spcPts val="1200"/>
                        </a:spcAft>
                      </a:pPr>
                      <a:r>
                        <a:rPr lang="en-US" sz="1600" dirty="0">
                          <a:effectLst/>
                        </a:rPr>
                        <a:t>2 = Tier I team meets at least monthly and uses regular meeting format/agenda, minutes, defined roles, AND has a current action plan.</a:t>
                      </a:r>
                      <a:endParaRPr lang="en-US" sz="1600" dirty="0">
                        <a:effectLst/>
                        <a:latin typeface="+mn-lt"/>
                        <a:ea typeface="Calibri"/>
                        <a:cs typeface="Times New Roman"/>
                      </a:endParaRPr>
                    </a:p>
                  </a:txBody>
                  <a:tcPr marL="51269" marR="51269" marT="0" marB="0"/>
                </a:tc>
                <a:extLst>
                  <a:ext uri="{0D108BD9-81ED-4DB2-BD59-A6C34878D82A}">
                    <a16:rowId xmlns:a16="http://schemas.microsoft.com/office/drawing/2014/main" val="10000"/>
                  </a:ext>
                </a:extLst>
              </a:tr>
            </a:tbl>
          </a:graphicData>
        </a:graphic>
      </p:graphicFrame>
      <p:sp>
        <p:nvSpPr>
          <p:cNvPr id="3" name="Rectangle 2"/>
          <p:cNvSpPr/>
          <p:nvPr/>
        </p:nvSpPr>
        <p:spPr>
          <a:xfrm>
            <a:off x="3926179" y="4140729"/>
            <a:ext cx="3008021" cy="142858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t>Main Idea: </a:t>
            </a:r>
            <a:r>
              <a:rPr lang="en-US" sz="1600" dirty="0"/>
              <a:t>Specific features are necessary to ensure meetings are effective for action planning and tracking progress.</a:t>
            </a:r>
          </a:p>
        </p:txBody>
      </p:sp>
      <p:sp>
        <p:nvSpPr>
          <p:cNvPr id="7" name="TextBox 6"/>
          <p:cNvSpPr txBox="1"/>
          <p:nvPr/>
        </p:nvSpPr>
        <p:spPr>
          <a:xfrm>
            <a:off x="10361169" y="1350493"/>
            <a:ext cx="1705793"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Teams</a:t>
            </a:r>
          </a:p>
        </p:txBody>
      </p:sp>
      <p:graphicFrame>
        <p:nvGraphicFramePr>
          <p:cNvPr id="9" name="Table 8">
            <a:extLst>
              <a:ext uri="{FF2B5EF4-FFF2-40B4-BE49-F238E27FC236}">
                <a16:creationId xmlns:a16="http://schemas.microsoft.com/office/drawing/2014/main" id="{6DA0686B-BF05-49A8-85F3-FC687232562D}"/>
              </a:ext>
            </a:extLst>
          </p:cNvPr>
          <p:cNvGraphicFramePr>
            <a:graphicFrameLocks noGrp="1"/>
          </p:cNvGraphicFramePr>
          <p:nvPr>
            <p:extLst>
              <p:ext uri="{D42A27DB-BD31-4B8C-83A1-F6EECF244321}">
                <p14:modId xmlns:p14="http://schemas.microsoft.com/office/powerpoint/2010/main" val="3587952471"/>
              </p:ext>
            </p:extLst>
          </p:nvPr>
        </p:nvGraphicFramePr>
        <p:xfrm>
          <a:off x="2064976" y="1689047"/>
          <a:ext cx="10001986"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08868">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68991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A5A68BE-7719-4B2D-A399-8ABDABCA5309}"/>
              </a:ext>
            </a:extLst>
          </p:cNvPr>
          <p:cNvSpPr>
            <a:spLocks noGrp="1"/>
          </p:cNvSpPr>
          <p:nvPr>
            <p:ph type="title"/>
          </p:nvPr>
        </p:nvSpPr>
        <p:spPr/>
        <p:txBody>
          <a:bodyPr/>
          <a:lstStyle/>
          <a:p>
            <a:r>
              <a:rPr lang="en-US"/>
              <a:t>Summary</a:t>
            </a:r>
            <a:endParaRPr lang="en-US" dirty="0"/>
          </a:p>
        </p:txBody>
      </p:sp>
      <p:sp>
        <p:nvSpPr>
          <p:cNvPr id="4" name="Content Placeholder 3">
            <a:extLst>
              <a:ext uri="{FF2B5EF4-FFF2-40B4-BE49-F238E27FC236}">
                <a16:creationId xmlns:a16="http://schemas.microsoft.com/office/drawing/2014/main" id="{C7E63D73-2300-4440-9CCA-5DEDB3CE443A}"/>
              </a:ext>
            </a:extLst>
          </p:cNvPr>
          <p:cNvSpPr>
            <a:spLocks noGrp="1"/>
          </p:cNvSpPr>
          <p:nvPr>
            <p:ph idx="1"/>
          </p:nvPr>
        </p:nvSpPr>
        <p:spPr/>
        <p:txBody>
          <a:bodyPr/>
          <a:lstStyle/>
          <a:p>
            <a:r>
              <a:rPr lang="en-US"/>
              <a:t>Create a good foundation for efficient/effective meetings</a:t>
            </a:r>
          </a:p>
          <a:p>
            <a:r>
              <a:rPr lang="en-US"/>
              <a:t>Focus on data-based, precise problem solving</a:t>
            </a:r>
          </a:p>
          <a:p>
            <a:r>
              <a:rPr lang="en-US"/>
              <a:t>Develop complete action plans</a:t>
            </a:r>
          </a:p>
          <a:p>
            <a:r>
              <a:rPr lang="en-US"/>
              <a:t>Monitor and evaluate progress of action plans</a:t>
            </a:r>
            <a:endParaRPr lang="en-US" dirty="0"/>
          </a:p>
        </p:txBody>
      </p:sp>
    </p:spTree>
    <p:extLst>
      <p:ext uri="{BB962C8B-B14F-4D97-AF65-F5344CB8AC3E}">
        <p14:creationId xmlns:p14="http://schemas.microsoft.com/office/powerpoint/2010/main" val="1618779503"/>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4093</TotalTime>
  <Words>3633</Words>
  <Application>Microsoft Office PowerPoint</Application>
  <PresentationFormat>Widescreen</PresentationFormat>
  <Paragraphs>313</Paragraphs>
  <Slides>38</Slides>
  <Notes>35</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MS Gothic</vt:lpstr>
      <vt:lpstr>ＭＳ Ｐゴシック</vt:lpstr>
      <vt:lpstr>Arial</vt:lpstr>
      <vt:lpstr>Arial Black</vt:lpstr>
      <vt:lpstr>Calibri</vt:lpstr>
      <vt:lpstr>ITC Franklin Gothic Std Bk Cd</vt:lpstr>
      <vt:lpstr>Symbol</vt:lpstr>
      <vt:lpstr>Times New Roman</vt:lpstr>
      <vt:lpstr>Univers Cond</vt:lpstr>
      <vt:lpstr>Wingdings</vt:lpstr>
      <vt:lpstr>Office Theme</vt:lpstr>
      <vt:lpstr>The PBIS Team Meeting</vt:lpstr>
      <vt:lpstr>Context</vt:lpstr>
      <vt:lpstr>School Team Responsibilities</vt:lpstr>
      <vt:lpstr>The PBIS Team </vt:lpstr>
      <vt:lpstr>Parent/Community Involvement</vt:lpstr>
      <vt:lpstr>Student Voice</vt:lpstr>
      <vt:lpstr>Other Considerations</vt:lpstr>
      <vt:lpstr>Assigned Team Roles </vt:lpstr>
      <vt:lpstr>Facilitator Responsibilities</vt:lpstr>
      <vt:lpstr>Minute Taker Responsibilities</vt:lpstr>
      <vt:lpstr>Data Analyst Responsibilities</vt:lpstr>
      <vt:lpstr>Team Member Responsibilities</vt:lpstr>
      <vt:lpstr>The PBIS Team Meeting</vt:lpstr>
      <vt:lpstr>PowerPoint Presentation</vt:lpstr>
      <vt:lpstr>PowerPoint Presentation</vt:lpstr>
      <vt:lpstr>Example:  Meeting Minutes Template</vt:lpstr>
      <vt:lpstr>PowerPoint Presentation</vt:lpstr>
      <vt:lpstr>PowerPoint Presentation</vt:lpstr>
      <vt:lpstr>The Main Focus of the  PBIS Team Meeting</vt:lpstr>
      <vt:lpstr>Examples:  Data &amp; Reporting Schedules </vt:lpstr>
      <vt:lpstr>Meeting Goals</vt:lpstr>
      <vt:lpstr>Step 1. Identify A Precise Problem</vt:lpstr>
      <vt:lpstr>Example Of A Precise Problem Statement</vt:lpstr>
      <vt:lpstr>Identify A Goal For Change</vt:lpstr>
      <vt:lpstr>Have A SMART Goal</vt:lpstr>
      <vt:lpstr>Example Of A Goal With Timeline</vt:lpstr>
      <vt:lpstr>Step 2. Analyze The Problem &amp; Develop Hypothesis </vt:lpstr>
      <vt:lpstr>Step 3. Identify A Solution, Create A Plan</vt:lpstr>
      <vt:lpstr>Creating A Plan</vt:lpstr>
      <vt:lpstr>Problem Solving Action Plan</vt:lpstr>
      <vt:lpstr>Step 4. Monitor The Impact </vt:lpstr>
      <vt:lpstr>Make A Decision</vt:lpstr>
      <vt:lpstr>Implement With Integrity</vt:lpstr>
      <vt:lpstr>Communication </vt:lpstr>
      <vt:lpstr>Example Of An Effective Team Meeting</vt:lpstr>
      <vt:lpstr>Do It With Fidelity!</vt:lpstr>
      <vt:lpstr>1.2 Team Operating Procedures</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68</cp:revision>
  <dcterms:created xsi:type="dcterms:W3CDTF">2023-03-03T14:48:10Z</dcterms:created>
  <dcterms:modified xsi:type="dcterms:W3CDTF">2025-10-24T17:24:25Z</dcterms:modified>
</cp:coreProperties>
</file>