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7" r:id="rId2"/>
    <p:sldId id="259" r:id="rId3"/>
    <p:sldId id="278" r:id="rId4"/>
    <p:sldId id="261" r:id="rId5"/>
    <p:sldId id="262" r:id="rId6"/>
    <p:sldId id="263" r:id="rId7"/>
    <p:sldId id="264" r:id="rId8"/>
    <p:sldId id="265" r:id="rId9"/>
    <p:sldId id="266" r:id="rId10"/>
    <p:sldId id="267" r:id="rId11"/>
    <p:sldId id="268" r:id="rId12"/>
    <p:sldId id="279" r:id="rId13"/>
    <p:sldId id="270" r:id="rId14"/>
    <p:sldId id="271" r:id="rId15"/>
    <p:sldId id="272" r:id="rId16"/>
    <p:sldId id="281" r:id="rId17"/>
    <p:sldId id="273" r:id="rId18"/>
    <p:sldId id="274" r:id="rId19"/>
    <p:sldId id="280" r:id="rId20"/>
    <p:sldId id="276" r:id="rId21"/>
    <p:sldId id="277" r:id="rId22"/>
    <p:sldId id="28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nnah L Fielder" initials="HLF" lastIdx="2" clrIdx="0">
    <p:extLst>
      <p:ext uri="{19B8F6BF-5375-455C-9EA6-DF929625EA0E}">
        <p15:presenceInfo xmlns:p15="http://schemas.microsoft.com/office/powerpoint/2012/main" userId="S-1-5-21-1547161642-1343024091-725345543-5814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015C89"/>
    <a:srgbClr val="0093DD"/>
    <a:srgbClr val="0078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2568" autoAdjust="0"/>
  </p:normalViewPr>
  <p:slideViewPr>
    <p:cSldViewPr snapToGrid="0">
      <p:cViewPr varScale="1">
        <p:scale>
          <a:sx n="53" d="100"/>
          <a:sy n="53" d="100"/>
        </p:scale>
        <p:origin x="72" y="56"/>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0DDB2-FD79-4885-A654-062B3CABF214}" type="datetimeFigureOut">
              <a:rPr lang="en-US" smtClean="0"/>
              <a:t>10/28/2025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E5EA51-9894-4EFF-85CA-FC3F215EB3BF}" type="slidenum">
              <a:rPr lang="en-US" smtClean="0"/>
              <a:t>‹#›</a:t>
            </a:fld>
            <a:endParaRPr lang="en-US"/>
          </a:p>
        </p:txBody>
      </p:sp>
    </p:spTree>
    <p:extLst>
      <p:ext uri="{BB962C8B-B14F-4D97-AF65-F5344CB8AC3E}">
        <p14:creationId xmlns:p14="http://schemas.microsoft.com/office/powerpoint/2010/main" val="492415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1200" dirty="0">
                <a:solidFill>
                  <a:schemeClr val="bg1"/>
                </a:solidFill>
              </a:rPr>
              <a:t>Images in this module were obtained at google.com/images unless otherwise specified.</a:t>
            </a:r>
          </a:p>
          <a:p>
            <a:pPr>
              <a:spcBef>
                <a:spcPct val="0"/>
              </a:spcBef>
            </a:pPr>
            <a:endPar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endParaRPr>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In this module, we will take trainees through the roles and responsibilities of coaches, administrators, local school teams, and district teams.</a:t>
            </a:r>
            <a:endParaRPr lang="en-US" alt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890060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313" name="Shape 111"/>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13314" name="Shape 112"/>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buClr>
                <a:srgbClr val="000000"/>
              </a:buClr>
              <a:buSzPts val="1200"/>
              <a:buFont typeface="Calibri" panose="020F0502020204030204" pitchFamily="34" charset="0"/>
              <a:buNone/>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p>
          <a:p>
            <a:pPr>
              <a:spcBef>
                <a:spcPct val="0"/>
              </a:spcBef>
              <a:buClr>
                <a:srgbClr val="000000"/>
              </a:buClr>
              <a:buSzPts val="1200"/>
              <a:buFont typeface="Calibri" panose="020F0502020204030204" pitchFamily="34" charset="0"/>
              <a:buNone/>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PBIS has to fit into district plans, initiatives, systems, and structures.</a:t>
            </a:r>
            <a:r>
              <a:rPr lang="en-US" altLang="en-US" baseline="0" dirty="0">
                <a:solidFill>
                  <a:schemeClr val="tx1"/>
                </a:solidFill>
                <a:ea typeface="+mn-ea"/>
                <a:cs typeface="+mn-cs"/>
                <a:sym typeface="Calibri" panose="020F0502020204030204" pitchFamily="34" charset="0"/>
              </a:rPr>
              <a:t> </a:t>
            </a: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There has to be district oversight for how PBIS is initiated, implemented, and sustained.</a:t>
            </a:r>
            <a:r>
              <a:rPr lang="en-US" altLang="en-US" baseline="0" dirty="0">
                <a:solidFill>
                  <a:schemeClr val="tx1"/>
                </a:solidFill>
                <a:ea typeface="+mn-ea"/>
                <a:cs typeface="+mn-cs"/>
                <a:sym typeface="Calibri" panose="020F0502020204030204" pitchFamily="34" charset="0"/>
              </a:rPr>
              <a:t> </a:t>
            </a: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Needs to be team, but led by champion with some authority and backing.</a:t>
            </a:r>
          </a:p>
          <a:p>
            <a:pPr>
              <a:spcBef>
                <a:spcPct val="0"/>
              </a:spcBef>
            </a:pPr>
            <a:endPar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
        <p:nvSpPr>
          <p:cNvPr id="13315" name="Shape 113"/>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5152717D-785A-4C71-9EB1-11BEC4B9B033}" type="slidenum">
              <a:rPr lang="en-US" altLang="en-US">
                <a:solidFill>
                  <a:srgbClr val="000000"/>
                </a:solidFill>
                <a:ea typeface="Calibri" panose="020F0502020204030204" pitchFamily="34" charset="0"/>
                <a:cs typeface="Calibri" panose="020F0502020204030204" pitchFamily="34" charset="0"/>
                <a:sym typeface="Calibri" panose="020F0502020204030204" pitchFamily="34" charset="0"/>
              </a:rPr>
              <a:pPr fontAlgn="base">
                <a:spcBef>
                  <a:spcPct val="0"/>
                </a:spcBef>
                <a:spcAft>
                  <a:spcPct val="0"/>
                </a:spcAft>
              </a:pPr>
              <a:t>2</a:t>
            </a:fld>
            <a:endParaRPr lang="en-US" altLang="en-US">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40887601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6385" name="Shape 123"/>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16386" name="Shape 124"/>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buClr>
                <a:srgbClr val="000000"/>
              </a:buClr>
              <a:buSzPts val="1200"/>
              <a:buFont typeface="Calibri" panose="020F0502020204030204" pitchFamily="34" charset="0"/>
              <a:buNone/>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Having leadership and support from the district provides the best chance at implementation with fidelity and getting buy-in from stakeholders. Coordinating regular evaluation ensures that schools get necessary resources and training. Districts can make decisions about what the expectations and implementation timelines are for schools in the district. Through regular evaluation, the district can report successes they’ve had and create action plans to address areas in need. Reporting successes to stakeholders will help secure sustained funding and political support, and these, in turn, along with visibility, will help create better buy-in at school and in the community.</a:t>
            </a:r>
            <a:endParaRPr lang="en-US" altLang="en-US" dirty="0"/>
          </a:p>
        </p:txBody>
      </p:sp>
      <p:sp>
        <p:nvSpPr>
          <p:cNvPr id="16387" name="Shape 125"/>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buClr>
                <a:srgbClr val="000000"/>
              </a:buClr>
              <a:buSzPts val="1200"/>
              <a:buFont typeface="Franklin Gothic" pitchFamily="34" charset="0"/>
              <a:buNone/>
            </a:pPr>
            <a:fld id="{A3DDCA9D-9423-484D-92A2-BD7F559E0CD2}" type="slidenum">
              <a:rPr lang="en-US" altLang="en-US">
                <a:solidFill>
                  <a:srgbClr val="000000"/>
                </a:solidFill>
                <a:latin typeface="Franklin Gothic" pitchFamily="34" charset="0"/>
                <a:ea typeface="Franklin Gothic" pitchFamily="34" charset="0"/>
                <a:cs typeface="Franklin Gothic" pitchFamily="34" charset="0"/>
                <a:sym typeface="Franklin Gothic" pitchFamily="34" charset="0"/>
              </a:rPr>
              <a:pPr fontAlgn="base">
                <a:spcBef>
                  <a:spcPct val="0"/>
                </a:spcBef>
                <a:spcAft>
                  <a:spcPct val="0"/>
                </a:spcAft>
                <a:buClr>
                  <a:srgbClr val="000000"/>
                </a:buClr>
                <a:buSzPts val="1200"/>
                <a:buFont typeface="Franklin Gothic" pitchFamily="34" charset="0"/>
                <a:buNone/>
              </a:pPr>
              <a:t>4</a:t>
            </a:fld>
            <a:endParaRPr lang="en-US" altLang="en-US">
              <a:solidFill>
                <a:srgbClr val="000000"/>
              </a:solidFill>
              <a:latin typeface="Franklin Gothic" pitchFamily="34" charset="0"/>
              <a:ea typeface="Franklin Gothic" pitchFamily="34" charset="0"/>
              <a:cs typeface="Franklin Gothic" pitchFamily="34" charset="0"/>
              <a:sym typeface="Franklin Gothic" pitchFamily="34" charset="0"/>
            </a:endParaRPr>
          </a:p>
        </p:txBody>
      </p:sp>
    </p:spTree>
    <p:extLst>
      <p:ext uri="{BB962C8B-B14F-4D97-AF65-F5344CB8AC3E}">
        <p14:creationId xmlns:p14="http://schemas.microsoft.com/office/powerpoint/2010/main" val="28580570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8433" name="Shape 130"/>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18434" name="Shape 131"/>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The district team needs to have people with expertise in behavior and behavior management. It is also advantageous to have someone skilled at data management and evaluation. </a:t>
            </a:r>
          </a:p>
        </p:txBody>
      </p:sp>
      <p:sp>
        <p:nvSpPr>
          <p:cNvPr id="18435" name="Shape 132"/>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buClr>
                <a:srgbClr val="000000"/>
              </a:buClr>
              <a:buSzPts val="1200"/>
              <a:buFont typeface="Franklin Gothic" pitchFamily="34" charset="0"/>
              <a:buNone/>
            </a:pPr>
            <a:fld id="{B86996BA-49B9-4B2C-9108-FC0EFC00C285}" type="slidenum">
              <a:rPr lang="en-US" altLang="en-US">
                <a:solidFill>
                  <a:srgbClr val="000000"/>
                </a:solidFill>
                <a:latin typeface="Franklin Gothic" pitchFamily="34" charset="0"/>
                <a:ea typeface="Franklin Gothic" pitchFamily="34" charset="0"/>
                <a:cs typeface="Franklin Gothic" pitchFamily="34" charset="0"/>
                <a:sym typeface="Franklin Gothic" pitchFamily="34" charset="0"/>
              </a:rPr>
              <a:pPr fontAlgn="base">
                <a:spcBef>
                  <a:spcPct val="0"/>
                </a:spcBef>
                <a:spcAft>
                  <a:spcPct val="0"/>
                </a:spcAft>
                <a:buClr>
                  <a:srgbClr val="000000"/>
                </a:buClr>
                <a:buSzPts val="1200"/>
                <a:buFont typeface="Franklin Gothic" pitchFamily="34" charset="0"/>
                <a:buNone/>
              </a:pPr>
              <a:t>5</a:t>
            </a:fld>
            <a:endParaRPr lang="en-US" altLang="en-US">
              <a:solidFill>
                <a:srgbClr val="000000"/>
              </a:solidFill>
              <a:latin typeface="Franklin Gothic" pitchFamily="34" charset="0"/>
              <a:ea typeface="Franklin Gothic" pitchFamily="34" charset="0"/>
              <a:cs typeface="Franklin Gothic" pitchFamily="34" charset="0"/>
              <a:sym typeface="Franklin Gothic" pitchFamily="34" charset="0"/>
            </a:endParaRPr>
          </a:p>
        </p:txBody>
      </p:sp>
    </p:spTree>
    <p:extLst>
      <p:ext uri="{BB962C8B-B14F-4D97-AF65-F5344CB8AC3E}">
        <p14:creationId xmlns:p14="http://schemas.microsoft.com/office/powerpoint/2010/main" val="1456000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0481" name="Shape 137"/>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20482" name="Shape 138"/>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The team doesn’t need to include all the examples listed here, but these are the types of individuals that make the team well rounded. </a:t>
            </a:r>
          </a:p>
        </p:txBody>
      </p:sp>
      <p:sp>
        <p:nvSpPr>
          <p:cNvPr id="20483" name="Shape 139"/>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3D9084B-A3CE-4F03-A394-8E9D0ED25B4F}" type="slidenum">
              <a:rPr lang="en-US" altLang="en-US">
                <a:solidFill>
                  <a:srgbClr val="000000"/>
                </a:solidFill>
                <a:ea typeface="Calibri" panose="020F0502020204030204" pitchFamily="34" charset="0"/>
                <a:cs typeface="Calibri" panose="020F0502020204030204" pitchFamily="34" charset="0"/>
                <a:sym typeface="Calibri" panose="020F0502020204030204" pitchFamily="34" charset="0"/>
              </a:rPr>
              <a:pPr fontAlgn="base">
                <a:spcBef>
                  <a:spcPct val="0"/>
                </a:spcBef>
                <a:spcAft>
                  <a:spcPct val="0"/>
                </a:spcAft>
              </a:pPr>
              <a:t>6</a:t>
            </a:fld>
            <a:endParaRPr lang="en-US" altLang="en-US">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2968064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2529" name="Shape 145"/>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22530" name="Shape 146"/>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This is an example of a district team in Columbia Public Schools, Columbia, Missouri. Notice that this list includes people with expertise in behavior, but also people who can make things happen, and people who can provide good input for planning.</a:t>
            </a:r>
            <a:r>
              <a:rPr lang="en-US" altLang="en-US" baseline="0" dirty="0">
                <a:solidFill>
                  <a:srgbClr val="000000"/>
                </a:solidFill>
                <a:ea typeface="Calibri" panose="020F0502020204030204" pitchFamily="34" charset="0"/>
                <a:cs typeface="Calibri" panose="020F0502020204030204" pitchFamily="34" charset="0"/>
                <a:sym typeface="Calibri" panose="020F0502020204030204" pitchFamily="34" charset="0"/>
              </a:rPr>
              <a:t> (</a:t>
            </a: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From presentation - </a:t>
            </a:r>
            <a:r>
              <a:rPr lang="en-US" altLang="en-US" dirty="0">
                <a:solidFill>
                  <a:srgbClr val="000000"/>
                </a:solidFill>
                <a:latin typeface="Times New Roman" panose="02020603050405020304" pitchFamily="18" charset="0"/>
                <a:cs typeface="Times New Roman" panose="02020603050405020304" pitchFamily="18" charset="0"/>
                <a:sym typeface="Times New Roman" panose="02020603050405020304" pitchFamily="18" charset="0"/>
              </a:rPr>
              <a:t>Scaling Up: Lessons Learned in the Implementation of School-wide Positive Behavior Supports, by Tim Lewis.)</a:t>
            </a:r>
            <a:endPar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
        <p:nvSpPr>
          <p:cNvPr id="22531" name="Shape 147"/>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E5CD799-015D-4F2A-9FEA-F5C4A8CDB6EA}" type="slidenum">
              <a:rPr lang="en-US" altLang="en-US">
                <a:solidFill>
                  <a:srgbClr val="000000"/>
                </a:solidFill>
                <a:ea typeface="Calibri" panose="020F0502020204030204" pitchFamily="34" charset="0"/>
                <a:cs typeface="Calibri" panose="020F0502020204030204" pitchFamily="34" charset="0"/>
                <a:sym typeface="Calibri" panose="020F0502020204030204" pitchFamily="34" charset="0"/>
              </a:rPr>
              <a:pPr fontAlgn="base">
                <a:spcBef>
                  <a:spcPct val="0"/>
                </a:spcBef>
                <a:spcAft>
                  <a:spcPct val="0"/>
                </a:spcAft>
              </a:pPr>
              <a:t>7</a:t>
            </a:fld>
            <a:endParaRPr lang="en-US" altLang="en-US">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32023009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4577" name="Shape 153"/>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24578" name="Shape 154"/>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This graphic shows both the needs of the district leadership team (four bubbles at top) as well as its functions (three boxes below). Having a coordinator to liaise among district and building teams will better ensure that appropriate training, coaching, and evaluation are happening as needed.</a:t>
            </a:r>
            <a:r>
              <a:rPr lang="en-US" altLang="en-US" baseline="0" dirty="0">
                <a:solidFill>
                  <a:srgbClr val="000000"/>
                </a:solidFill>
                <a:ea typeface="Calibri" panose="020F0502020204030204" pitchFamily="34" charset="0"/>
                <a:cs typeface="Calibri" panose="020F0502020204030204" pitchFamily="34" charset="0"/>
                <a:sym typeface="Calibri" panose="020F0502020204030204" pitchFamily="34" charset="0"/>
              </a:rPr>
              <a:t> </a:t>
            </a: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We will talk about district COACHES later, but for now we are talking about the importance of having a coordinator. In some districts, the coordinator may also be the coach, but in larger districts, the coaching job(s) would be too overwhelming for one person to be able to do both jobs well. The basis for this figure comes from the PBIS Implementation Blueprint, which can be downloaded here: https://www.pbis.org/resource/pbis-implementation-blueprint. </a:t>
            </a:r>
            <a:r>
              <a:rPr lang="en-US" sz="1200" b="0" i="0" kern="1200" dirty="0">
                <a:solidFill>
                  <a:schemeClr val="tx1"/>
                </a:solidFill>
                <a:effectLst/>
                <a:latin typeface="+mn-lt"/>
                <a:ea typeface="+mn-ea"/>
                <a:cs typeface="+mn-cs"/>
              </a:rPr>
              <a:t>In the original blueprint figure, the “Leadership Team” could be state, region, district, or any other situation,</a:t>
            </a:r>
            <a:r>
              <a:rPr lang="en-US" sz="1200" b="0" i="0" kern="1200" baseline="0" dirty="0">
                <a:solidFill>
                  <a:schemeClr val="tx1"/>
                </a:solidFill>
                <a:effectLst/>
                <a:latin typeface="+mn-lt"/>
                <a:ea typeface="+mn-ea"/>
                <a:cs typeface="+mn-cs"/>
              </a:rPr>
              <a:t> b</a:t>
            </a:r>
            <a:r>
              <a:rPr lang="en-US" sz="1200" b="0" i="0" kern="1200" dirty="0">
                <a:solidFill>
                  <a:schemeClr val="tx1"/>
                </a:solidFill>
                <a:effectLst/>
                <a:latin typeface="+mn-lt"/>
                <a:ea typeface="+mn-ea"/>
                <a:cs typeface="+mn-cs"/>
              </a:rPr>
              <a:t>ut the process works the same.</a:t>
            </a:r>
            <a:endPar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
        <p:nvSpPr>
          <p:cNvPr id="24579" name="Shape 155"/>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buClr>
                <a:srgbClr val="000000"/>
              </a:buClr>
              <a:buSzPts val="1200"/>
              <a:buFont typeface="Franklin Gothic" pitchFamily="34" charset="0"/>
              <a:buNone/>
            </a:pPr>
            <a:fld id="{97D25CC9-1160-459D-A34E-EF5CF08E078A}" type="slidenum">
              <a:rPr lang="en-US" altLang="en-US">
                <a:solidFill>
                  <a:srgbClr val="000000"/>
                </a:solidFill>
                <a:latin typeface="Franklin Gothic" pitchFamily="34" charset="0"/>
                <a:ea typeface="Franklin Gothic" pitchFamily="34" charset="0"/>
                <a:cs typeface="Franklin Gothic" pitchFamily="34" charset="0"/>
                <a:sym typeface="Franklin Gothic" pitchFamily="34" charset="0"/>
              </a:rPr>
              <a:pPr fontAlgn="base">
                <a:spcBef>
                  <a:spcPct val="0"/>
                </a:spcBef>
                <a:spcAft>
                  <a:spcPct val="0"/>
                </a:spcAft>
                <a:buClr>
                  <a:srgbClr val="000000"/>
                </a:buClr>
                <a:buSzPts val="1200"/>
                <a:buFont typeface="Franklin Gothic" pitchFamily="34" charset="0"/>
                <a:buNone/>
              </a:pPr>
              <a:t>8</a:t>
            </a:fld>
            <a:endParaRPr lang="en-US" altLang="en-US">
              <a:solidFill>
                <a:srgbClr val="000000"/>
              </a:solidFill>
              <a:latin typeface="Franklin Gothic" pitchFamily="34" charset="0"/>
              <a:ea typeface="Franklin Gothic" pitchFamily="34" charset="0"/>
              <a:cs typeface="Franklin Gothic" pitchFamily="34" charset="0"/>
              <a:sym typeface="Franklin Gothic" pitchFamily="34" charset="0"/>
            </a:endParaRPr>
          </a:p>
        </p:txBody>
      </p:sp>
    </p:spTree>
    <p:extLst>
      <p:ext uri="{BB962C8B-B14F-4D97-AF65-F5344CB8AC3E}">
        <p14:creationId xmlns:p14="http://schemas.microsoft.com/office/powerpoint/2010/main" val="23557861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6625" name="Shape 161"/>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26626" name="Shape 162"/>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The district coordinator is the district leader and “expert” on PBIS. (The above functions are all in relation to PBIS.) Like we discussed in the last slide, there will also be a coach or multiple coaches on the district team, but these are the things that the coordinator will be doing. We will be discussing district coaches later in the presentation.</a:t>
            </a:r>
          </a:p>
        </p:txBody>
      </p:sp>
      <p:sp>
        <p:nvSpPr>
          <p:cNvPr id="26627" name="Shape 163"/>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buClr>
                <a:srgbClr val="000000"/>
              </a:buClr>
              <a:buSzPts val="1200"/>
              <a:buFont typeface="Franklin Gothic" pitchFamily="34" charset="0"/>
              <a:buNone/>
            </a:pPr>
            <a:fld id="{A78FDF31-02C9-4AE8-93D0-0DF1EB9F9CD1}" type="slidenum">
              <a:rPr lang="en-US" altLang="en-US">
                <a:solidFill>
                  <a:srgbClr val="000000"/>
                </a:solidFill>
                <a:latin typeface="Franklin Gothic" pitchFamily="34" charset="0"/>
                <a:ea typeface="Franklin Gothic" pitchFamily="34" charset="0"/>
                <a:cs typeface="Franklin Gothic" pitchFamily="34" charset="0"/>
                <a:sym typeface="Franklin Gothic" pitchFamily="34" charset="0"/>
              </a:rPr>
              <a:pPr fontAlgn="base">
                <a:spcBef>
                  <a:spcPct val="0"/>
                </a:spcBef>
                <a:spcAft>
                  <a:spcPct val="0"/>
                </a:spcAft>
                <a:buClr>
                  <a:srgbClr val="000000"/>
                </a:buClr>
                <a:buSzPts val="1200"/>
                <a:buFont typeface="Franklin Gothic" pitchFamily="34" charset="0"/>
                <a:buNone/>
              </a:pPr>
              <a:t>9</a:t>
            </a:fld>
            <a:endParaRPr lang="en-US" altLang="en-US">
              <a:solidFill>
                <a:srgbClr val="000000"/>
              </a:solidFill>
              <a:latin typeface="Franklin Gothic" pitchFamily="34" charset="0"/>
              <a:ea typeface="Franklin Gothic" pitchFamily="34" charset="0"/>
              <a:cs typeface="Franklin Gothic" pitchFamily="34" charset="0"/>
              <a:sym typeface="Franklin Gothic" pitchFamily="34" charset="0"/>
            </a:endParaRPr>
          </a:p>
        </p:txBody>
      </p:sp>
    </p:spTree>
    <p:extLst>
      <p:ext uri="{BB962C8B-B14F-4D97-AF65-F5344CB8AC3E}">
        <p14:creationId xmlns:p14="http://schemas.microsoft.com/office/powerpoint/2010/main" val="2505751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8673" name="Shape 169"/>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28674" name="Shape 170"/>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This is a summary of the district team’s responsibilities.</a:t>
            </a:r>
          </a:p>
        </p:txBody>
      </p:sp>
      <p:sp>
        <p:nvSpPr>
          <p:cNvPr id="28675" name="Shape 171"/>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buClr>
                <a:srgbClr val="000000"/>
              </a:buClr>
              <a:buSzPts val="1200"/>
              <a:buFont typeface="Franklin Gothic" pitchFamily="34" charset="0"/>
              <a:buNone/>
            </a:pPr>
            <a:fld id="{02DC7064-7681-49C6-801E-59FDE6782AF4}" type="slidenum">
              <a:rPr lang="en-US" altLang="en-US">
                <a:solidFill>
                  <a:srgbClr val="000000"/>
                </a:solidFill>
                <a:latin typeface="Franklin Gothic" pitchFamily="34" charset="0"/>
                <a:ea typeface="Franklin Gothic" pitchFamily="34" charset="0"/>
                <a:cs typeface="Franklin Gothic" pitchFamily="34" charset="0"/>
                <a:sym typeface="Franklin Gothic" pitchFamily="34" charset="0"/>
              </a:rPr>
              <a:pPr fontAlgn="base">
                <a:spcBef>
                  <a:spcPct val="0"/>
                </a:spcBef>
                <a:spcAft>
                  <a:spcPct val="0"/>
                </a:spcAft>
                <a:buClr>
                  <a:srgbClr val="000000"/>
                </a:buClr>
                <a:buSzPts val="1200"/>
                <a:buFont typeface="Franklin Gothic" pitchFamily="34" charset="0"/>
                <a:buNone/>
              </a:pPr>
              <a:t>10</a:t>
            </a:fld>
            <a:endParaRPr lang="en-US" altLang="en-US">
              <a:solidFill>
                <a:srgbClr val="000000"/>
              </a:solidFill>
              <a:latin typeface="Franklin Gothic" pitchFamily="34" charset="0"/>
              <a:ea typeface="Franklin Gothic" pitchFamily="34" charset="0"/>
              <a:cs typeface="Franklin Gothic" pitchFamily="34" charset="0"/>
              <a:sym typeface="Franklin Gothic" pitchFamily="34" charset="0"/>
            </a:endParaRPr>
          </a:p>
        </p:txBody>
      </p:sp>
    </p:spTree>
    <p:extLst>
      <p:ext uri="{BB962C8B-B14F-4D97-AF65-F5344CB8AC3E}">
        <p14:creationId xmlns:p14="http://schemas.microsoft.com/office/powerpoint/2010/main" val="29117788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721" name="Shape 177"/>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30722" name="Shape 178"/>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This is a good illustration of how a district might streamline things with PBIS and RTI. Note that the “Leadership Point Person” could be the district coordinator that we talked about, and the systems coach could be one person, or many, depending on the size of the district. For very small districts, the coordinator could serve in both roles.</a:t>
            </a:r>
            <a:endParaRPr lang="en-US" altLang="en-US" dirty="0"/>
          </a:p>
        </p:txBody>
      </p:sp>
      <p:sp>
        <p:nvSpPr>
          <p:cNvPr id="30723" name="Shape 179"/>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570A9919-4561-452E-97DC-07085297075B}" type="slidenum">
              <a:rPr lang="en-US" altLang="en-US">
                <a:solidFill>
                  <a:srgbClr val="000000"/>
                </a:solidFill>
                <a:ea typeface="Calibri" panose="020F0502020204030204" pitchFamily="34" charset="0"/>
                <a:cs typeface="Calibri" panose="020F0502020204030204" pitchFamily="34" charset="0"/>
                <a:sym typeface="Calibri" panose="020F0502020204030204" pitchFamily="34" charset="0"/>
              </a:rPr>
              <a:pPr fontAlgn="base">
                <a:spcBef>
                  <a:spcPct val="0"/>
                </a:spcBef>
                <a:spcAft>
                  <a:spcPct val="0"/>
                </a:spcAft>
              </a:pPr>
              <a:t>11</a:t>
            </a:fld>
            <a:endParaRPr lang="en-US" altLang="en-US">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3936418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0"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As we have discussed before, there will be a district coordinator role, as well as a district coaching role. In small districts, the district coordinator could serve two roles – both coordinator and district coach (e.g., </a:t>
            </a:r>
            <a:r>
              <a:rPr lang="en-US" altLang="en-US" dirty="0" err="1">
                <a:solidFill>
                  <a:srgbClr val="000000"/>
                </a:solidFill>
                <a:ea typeface="Calibri" panose="020F0502020204030204" pitchFamily="34" charset="0"/>
                <a:cs typeface="Calibri" panose="020F0502020204030204" pitchFamily="34" charset="0"/>
                <a:sym typeface="Calibri" panose="020F0502020204030204" pitchFamily="34" charset="0"/>
              </a:rPr>
              <a:t>Brookland</a:t>
            </a: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 School District), but with large districts, there will need to be coaches, and each will work with a designated number of schools in the district.</a:t>
            </a:r>
            <a:endParaRPr lang="en-US" altLang="en-US" dirty="0"/>
          </a:p>
        </p:txBody>
      </p:sp>
      <p:sp>
        <p:nvSpPr>
          <p:cNvPr id="32771"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C32BFEBC-8DA0-4752-A1C3-ED3F7CCC2498}" type="slidenum">
              <a:rPr lang="en-US" altLang="en-US"/>
              <a:pPr fontAlgn="base">
                <a:spcBef>
                  <a:spcPct val="0"/>
                </a:spcBef>
                <a:spcAft>
                  <a:spcPct val="0"/>
                </a:spcAft>
              </a:pPr>
              <a:t>12</a:t>
            </a:fld>
            <a:endParaRPr lang="en-US" altLang="en-US"/>
          </a:p>
        </p:txBody>
      </p:sp>
    </p:spTree>
    <p:extLst>
      <p:ext uri="{BB962C8B-B14F-4D97-AF65-F5344CB8AC3E}">
        <p14:creationId xmlns:p14="http://schemas.microsoft.com/office/powerpoint/2010/main" val="7375538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817" name="Shape 198"/>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34818" name="Shape 199"/>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District coaches will be helping building teams and coaches to gain fluency and expertise in all these areas.</a:t>
            </a:r>
            <a:endParaRPr lang="en-US" altLang="en-US" dirty="0"/>
          </a:p>
        </p:txBody>
      </p:sp>
      <p:sp>
        <p:nvSpPr>
          <p:cNvPr id="34819" name="Shape 200"/>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C6D1662E-95D9-4E8C-A3BE-8A1731477863}" type="slidenum">
              <a:rPr lang="en-US" altLang="en-US">
                <a:solidFill>
                  <a:srgbClr val="000000"/>
                </a:solidFill>
                <a:ea typeface="Calibri" panose="020F0502020204030204" pitchFamily="34" charset="0"/>
                <a:cs typeface="Calibri" panose="020F0502020204030204" pitchFamily="34" charset="0"/>
                <a:sym typeface="Calibri" panose="020F0502020204030204" pitchFamily="34" charset="0"/>
              </a:rPr>
              <a:pPr fontAlgn="base">
                <a:spcBef>
                  <a:spcPct val="0"/>
                </a:spcBef>
                <a:spcAft>
                  <a:spcPct val="0"/>
                </a:spcAft>
              </a:pPr>
              <a:t>13</a:t>
            </a:fld>
            <a:endParaRPr lang="en-US" altLang="en-US">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35670019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6865" name="Shape 206"/>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36866" name="Shape 207"/>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These four will be broken down in the next several slides.</a:t>
            </a:r>
            <a:endParaRPr lang="en-US" altLang="en-US" dirty="0"/>
          </a:p>
        </p:txBody>
      </p:sp>
      <p:sp>
        <p:nvSpPr>
          <p:cNvPr id="36867" name="Shape 208"/>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E19A6EC-8B27-476D-9B3D-B7DED1A6EA9C}" type="slidenum">
              <a:rPr lang="en-US" altLang="en-US">
                <a:solidFill>
                  <a:srgbClr val="000000"/>
                </a:solidFill>
                <a:ea typeface="Calibri" panose="020F0502020204030204" pitchFamily="34" charset="0"/>
                <a:cs typeface="Calibri" panose="020F0502020204030204" pitchFamily="34" charset="0"/>
                <a:sym typeface="Calibri" panose="020F0502020204030204" pitchFamily="34" charset="0"/>
              </a:rPr>
              <a:pPr fontAlgn="base">
                <a:spcBef>
                  <a:spcPct val="0"/>
                </a:spcBef>
                <a:spcAft>
                  <a:spcPct val="0"/>
                </a:spcAft>
              </a:pPr>
              <a:t>14</a:t>
            </a:fld>
            <a:endParaRPr lang="en-US" altLang="en-US">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23867142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8913" name="Shape 213"/>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38914" name="Shape 214"/>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b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b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District coaches are tasked with meeting the training needs of the schools they are coaching. They must make sure school teams and coaches are building fluency with PBIS philosophy and practices. </a:t>
            </a:r>
            <a:endParaRPr lang="en-US" altLang="en-US" dirty="0"/>
          </a:p>
        </p:txBody>
      </p:sp>
      <p:sp>
        <p:nvSpPr>
          <p:cNvPr id="38915" name="Shape 215"/>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E60276CE-4FEC-4B5B-A6DC-113507FBA0E7}" type="slidenum">
              <a:rPr lang="en-US" altLang="en-US">
                <a:solidFill>
                  <a:srgbClr val="000000"/>
                </a:solidFill>
                <a:ea typeface="Calibri" panose="020F0502020204030204" pitchFamily="34" charset="0"/>
                <a:cs typeface="Calibri" panose="020F0502020204030204" pitchFamily="34" charset="0"/>
                <a:sym typeface="Calibri" panose="020F0502020204030204" pitchFamily="34" charset="0"/>
              </a:rPr>
              <a:pPr fontAlgn="base">
                <a:spcBef>
                  <a:spcPct val="0"/>
                </a:spcBef>
                <a:spcAft>
                  <a:spcPct val="0"/>
                </a:spcAft>
              </a:pPr>
              <a:t>15</a:t>
            </a:fld>
            <a:endParaRPr lang="en-US" altLang="en-US">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24114977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This is an example of a yearly schedule for PBIS. The boxes in yellow are suggestions for some items. This matrix will help district teams plan dates for schools in the district to give assessments and will help coaches plan to attend meetings and other important events. It will also serve as a prompt for district teams to follow up with schools after kick-offs and other trainings and review assessments so that they can plan to provide the appropriate support to schools in the district.</a:t>
            </a:r>
          </a:p>
        </p:txBody>
      </p:sp>
      <p:sp>
        <p:nvSpPr>
          <p:cNvPr id="4" name="Slide Number Placeholder 3"/>
          <p:cNvSpPr>
            <a:spLocks noGrp="1"/>
          </p:cNvSpPr>
          <p:nvPr>
            <p:ph type="sldNum" sz="quarter" idx="10"/>
          </p:nvPr>
        </p:nvSpPr>
        <p:spPr/>
        <p:txBody>
          <a:bodyPr/>
          <a:lstStyle/>
          <a:p>
            <a:pPr>
              <a:defRPr/>
            </a:pPr>
            <a:fld id="{BA5F56B0-20AC-4E2B-9486-C1934F859A51}" type="slidenum">
              <a:rPr lang="en-US" smtClean="0"/>
              <a:pPr>
                <a:defRPr/>
              </a:pPr>
              <a:t>16</a:t>
            </a:fld>
            <a:endParaRPr lang="en-US"/>
          </a:p>
        </p:txBody>
      </p:sp>
    </p:spTree>
    <p:extLst>
      <p:ext uri="{BB962C8B-B14F-4D97-AF65-F5344CB8AC3E}">
        <p14:creationId xmlns:p14="http://schemas.microsoft.com/office/powerpoint/2010/main" val="12981981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61" name="Shape 220"/>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0962" name="Shape 221"/>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In order to provide the appropriate support and training, district coaches depend on regular assessments to understand schools’ needs. District coaches will also be responsible for conducting fidelity assessments throughout the year such as the Self-Assessment Survey (SAS) annually and the Tiered Fidelity Inventory (TFI).  The TFI has become the most complete tool for assessing how fully and well schools are implementing PBIS, so it is important that coaches ensure that schools know how to use, and are using, this tool.</a:t>
            </a:r>
            <a:endParaRPr lang="en-US" altLang="en-US" dirty="0"/>
          </a:p>
        </p:txBody>
      </p:sp>
      <p:sp>
        <p:nvSpPr>
          <p:cNvPr id="40963" name="Shape 222"/>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C55A8E0-CD65-425E-8B1B-F56411ADDF31}" type="slidenum">
              <a:rPr lang="en-US" altLang="en-US">
                <a:solidFill>
                  <a:srgbClr val="000000"/>
                </a:solidFill>
                <a:ea typeface="Calibri" panose="020F0502020204030204" pitchFamily="34" charset="0"/>
                <a:cs typeface="Calibri" panose="020F0502020204030204" pitchFamily="34" charset="0"/>
                <a:sym typeface="Calibri" panose="020F0502020204030204" pitchFamily="34" charset="0"/>
              </a:rPr>
              <a:pPr fontAlgn="base">
                <a:spcBef>
                  <a:spcPct val="0"/>
                </a:spcBef>
                <a:spcAft>
                  <a:spcPct val="0"/>
                </a:spcAft>
              </a:pPr>
              <a:t>17</a:t>
            </a:fld>
            <a:endParaRPr lang="en-US" altLang="en-US">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8027996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3009" name="Shape 227"/>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3010" name="Shape 228"/>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The district coach coordinates meetings within the district (e.g. meetings with building coaches, meetings of the district team), and attends building team meetings. It is also the district coach’s responsibility to ensure that information about PBIS is communicated across the district and in the community.</a:t>
            </a:r>
            <a:endParaRPr lang="en-US" altLang="en-US" dirty="0"/>
          </a:p>
        </p:txBody>
      </p:sp>
      <p:sp>
        <p:nvSpPr>
          <p:cNvPr id="43011" name="Shape 229"/>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E05D464-7B51-4DF7-8CAB-AAFD0D573486}" type="slidenum">
              <a:rPr lang="en-US" altLang="en-US">
                <a:solidFill>
                  <a:srgbClr val="000000"/>
                </a:solidFill>
                <a:ea typeface="Calibri" panose="020F0502020204030204" pitchFamily="34" charset="0"/>
                <a:cs typeface="Calibri" panose="020F0502020204030204" pitchFamily="34" charset="0"/>
                <a:sym typeface="Calibri" panose="020F0502020204030204" pitchFamily="34" charset="0"/>
              </a:rPr>
              <a:pPr fontAlgn="base">
                <a:spcBef>
                  <a:spcPct val="0"/>
                </a:spcBef>
                <a:spcAft>
                  <a:spcPct val="0"/>
                </a:spcAft>
              </a:pPr>
              <a:t>18</a:t>
            </a:fld>
            <a:endParaRPr lang="en-US" altLang="en-US">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41139149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7" name="Shape 234"/>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5058" name="Shape 235"/>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This is a snapshot of a Year-at-a-Glance example for district coordinators and coaches. Point out a few items that coaches and coordinators may want to do before the school year begins. A full example of an entire year’s worth of plans is in the accompanying handbook.</a:t>
            </a:r>
            <a:endParaRPr lang="en-US" altLang="en-US" dirty="0"/>
          </a:p>
        </p:txBody>
      </p:sp>
      <p:sp>
        <p:nvSpPr>
          <p:cNvPr id="45059" name="Shape 236"/>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12668C3-1F9C-4444-8669-227B8611B270}" type="slidenum">
              <a:rPr lang="en-US" altLang="en-US">
                <a:solidFill>
                  <a:srgbClr val="000000"/>
                </a:solidFill>
                <a:ea typeface="Calibri" panose="020F0502020204030204" pitchFamily="34" charset="0"/>
                <a:cs typeface="Calibri" panose="020F0502020204030204" pitchFamily="34" charset="0"/>
                <a:sym typeface="Calibri" panose="020F0502020204030204" pitchFamily="34" charset="0"/>
              </a:rPr>
              <a:pPr fontAlgn="base">
                <a:spcBef>
                  <a:spcPct val="0"/>
                </a:spcBef>
                <a:spcAft>
                  <a:spcPct val="0"/>
                </a:spcAft>
              </a:pPr>
              <a:t>19</a:t>
            </a:fld>
            <a:endParaRPr lang="en-US" altLang="en-US">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1202470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5" name="Shape 241"/>
          <p:cNvSpPr>
            <a:spLocks noGrp="1" noRot="1" noChangeAspect="1" noTextEdit="1"/>
          </p:cNvSpPr>
          <p:nvPr>
            <p:ph type="sldImg" idx="2"/>
          </p:nvPr>
        </p:nvSpPr>
        <p:spPr bwMode="auto">
          <a:xfrm>
            <a:off x="685800" y="1143000"/>
            <a:ext cx="5486400" cy="30861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 name="T10" fmla="*/ 0 w 120000"/>
              <a:gd name="T11" fmla="*/ 0 h 120000"/>
              <a:gd name="T12" fmla="*/ 120000 w 120000"/>
              <a:gd name="T13" fmla="*/ 120000 h 120000"/>
            </a:gdLst>
            <a:ahLst/>
            <a:cxnLst>
              <a:cxn ang="0">
                <a:pos x="T0" y="T1"/>
              </a:cxn>
              <a:cxn ang="0">
                <a:pos x="T2" y="T3"/>
              </a:cxn>
              <a:cxn ang="0">
                <a:pos x="T4" y="T5"/>
              </a:cxn>
              <a:cxn ang="0">
                <a:pos x="T6" y="T7"/>
              </a:cxn>
              <a:cxn ang="0">
                <a:pos x="T8" y="T9"/>
              </a:cxn>
            </a:cxnLst>
            <a:rect l="T10" t="T11" r="T12" b="T13"/>
            <a:pathLst>
              <a:path w="120000" h="120000" extrusionOk="0">
                <a:moveTo>
                  <a:pt x="0" y="0"/>
                </a:moveTo>
                <a:lnTo>
                  <a:pt x="120000" y="0"/>
                </a:lnTo>
                <a:lnTo>
                  <a:pt x="120000" y="120000"/>
                </a:lnTo>
                <a:lnTo>
                  <a:pt x="0" y="120000"/>
                </a:lnTo>
                <a:lnTo>
                  <a:pt x="0" y="0"/>
                </a:lnTo>
                <a:close/>
              </a:path>
            </a:pathLst>
          </a:custGeom>
          <a:noFill/>
          <a:ln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7106" name="Shape 242"/>
          <p:cNvSpPr txBox="1">
            <a:spLocks noGrp="1" noChangeArrowheads="1"/>
          </p:cNvSpPr>
          <p:nvPr>
            <p:ph type="body" idx="1"/>
          </p:nvPr>
        </p:nvSpPr>
        <p:spPr bwMode="auto">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t" anchorCtr="0" compatLnSpc="1">
            <a:prstTxWarp prst="textNoShape">
              <a:avLst/>
            </a:prstTxWarp>
          </a:bodyPr>
          <a:lstStyle/>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Trainer Notes:</a:t>
            </a:r>
            <a:endParaRPr lang="en-US" altLang="en-US" dirty="0"/>
          </a:p>
          <a:p>
            <a:pPr>
              <a:spcBef>
                <a:spcPct val="0"/>
              </a:spcBef>
            </a:pPr>
            <a:r>
              <a:rPr lang="en-US" altLang="en-US" dirty="0">
                <a:solidFill>
                  <a:srgbClr val="000000"/>
                </a:solidFill>
                <a:ea typeface="Calibri" panose="020F0502020204030204" pitchFamily="34" charset="0"/>
                <a:cs typeface="Calibri" panose="020F0502020204030204" pitchFamily="34" charset="0"/>
                <a:sym typeface="Calibri" panose="020F0502020204030204" pitchFamily="34" charset="0"/>
              </a:rPr>
              <a:t>We will talk in more depth about coaching in a module dedicated to coaching, but the main points here are that coaches assist teams in learning and honing their skills at conducting team meetings and using data for decision making and progress monitoring. Coaches won’t be conducting the meetings, but rather are there to guide the team in the right direction and help them build fluency with skills.</a:t>
            </a:r>
            <a:endParaRPr lang="en-US" altLang="en-US" dirty="0"/>
          </a:p>
        </p:txBody>
      </p:sp>
      <p:sp>
        <p:nvSpPr>
          <p:cNvPr id="47107" name="Shape 243"/>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B4541B27-ECC9-4354-ABA7-5BA7369B27FC}" type="slidenum">
              <a:rPr lang="en-US" altLang="en-US">
                <a:solidFill>
                  <a:srgbClr val="000000"/>
                </a:solidFill>
                <a:ea typeface="Calibri" panose="020F0502020204030204" pitchFamily="34" charset="0"/>
                <a:cs typeface="Calibri" panose="020F0502020204030204" pitchFamily="34" charset="0"/>
                <a:sym typeface="Calibri" panose="020F0502020204030204" pitchFamily="34" charset="0"/>
              </a:rPr>
              <a:pPr fontAlgn="base">
                <a:spcBef>
                  <a:spcPct val="0"/>
                </a:spcBef>
                <a:spcAft>
                  <a:spcPct val="0"/>
                </a:spcAft>
              </a:pPr>
              <a:t>20</a:t>
            </a:fld>
            <a:endParaRPr lang="en-US" altLang="en-US">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32446677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4"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49155"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950D246-B93B-4024-96EA-A5D81C985CD3}" type="slidenum">
              <a:rPr lang="en-US" altLang="en-US">
                <a:solidFill>
                  <a:srgbClr val="000000"/>
                </a:solidFill>
                <a:ea typeface="Calibri" panose="020F0502020204030204" pitchFamily="34" charset="0"/>
                <a:cs typeface="Calibri" panose="020F0502020204030204" pitchFamily="34" charset="0"/>
                <a:sym typeface="Calibri" panose="020F0502020204030204" pitchFamily="34" charset="0"/>
              </a:rPr>
              <a:pPr fontAlgn="base">
                <a:spcBef>
                  <a:spcPct val="0"/>
                </a:spcBef>
                <a:spcAft>
                  <a:spcPct val="0"/>
                </a:spcAft>
              </a:pPr>
              <a:t>21</a:t>
            </a:fld>
            <a:endParaRPr lang="en-US" altLang="en-US">
              <a:solidFill>
                <a:srgbClr val="000000"/>
              </a:solidFill>
              <a:ea typeface="Calibri" panose="020F0502020204030204" pitchFamily="34" charset="0"/>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19691538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EE5EA51-9894-4EFF-85CA-FC3F215EB3BF}" type="slidenum">
              <a:rPr lang="en-US" smtClean="0"/>
              <a:t>22</a:t>
            </a:fld>
            <a:endParaRPr lang="en-US"/>
          </a:p>
        </p:txBody>
      </p:sp>
    </p:spTree>
    <p:extLst>
      <p:ext uri="{BB962C8B-B14F-4D97-AF65-F5344CB8AC3E}">
        <p14:creationId xmlns:p14="http://schemas.microsoft.com/office/powerpoint/2010/main" val="496999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lack Presentation Tit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DDCD5EB-F22E-4418-97DF-34727D281D11}"/>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1E9C924A-0F52-4B64-BC4F-349C9DA92C5F}"/>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C29B0EFD-A005-440C-87D7-1E5AA0C53920}"/>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
        <p:nvSpPr>
          <p:cNvPr id="11" name="Title 1">
            <a:extLst>
              <a:ext uri="{FF2B5EF4-FFF2-40B4-BE49-F238E27FC236}">
                <a16:creationId xmlns:a16="http://schemas.microsoft.com/office/drawing/2014/main" id="{925E52D8-BB13-4ACC-B23F-8AD7B9190948}"/>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12" name="Subtitle 2">
            <a:extLst>
              <a:ext uri="{FF2B5EF4-FFF2-40B4-BE49-F238E27FC236}">
                <a16:creationId xmlns:a16="http://schemas.microsoft.com/office/drawing/2014/main" id="{2035245F-53E1-4BC8-B854-E408B3FB3114}"/>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Tree>
    <p:extLst>
      <p:ext uri="{BB962C8B-B14F-4D97-AF65-F5344CB8AC3E}">
        <p14:creationId xmlns:p14="http://schemas.microsoft.com/office/powerpoint/2010/main" val="935062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12002307"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2839134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CK T&amp;C">
    <p:spTree>
      <p:nvGrpSpPr>
        <p:cNvPr id="1" name=""/>
        <p:cNvGrpSpPr/>
        <p:nvPr/>
      </p:nvGrpSpPr>
      <p:grpSpPr>
        <a:xfrm>
          <a:off x="0" y="0"/>
          <a:ext cx="0" cy="0"/>
          <a:chOff x="0" y="0"/>
          <a:chExt cx="0" cy="0"/>
        </a:xfrm>
      </p:grpSpPr>
      <p:sp>
        <p:nvSpPr>
          <p:cNvPr id="13" name="Shape 262">
            <a:extLst>
              <a:ext uri="{FF2B5EF4-FFF2-40B4-BE49-F238E27FC236}">
                <a16:creationId xmlns:a16="http://schemas.microsoft.com/office/drawing/2014/main" id="{843BE9E4-FF99-4765-9807-235B84B3C32B}"/>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4" name="Shape 262">
            <a:extLst>
              <a:ext uri="{FF2B5EF4-FFF2-40B4-BE49-F238E27FC236}">
                <a16:creationId xmlns:a16="http://schemas.microsoft.com/office/drawing/2014/main" id="{3E726AFB-4C58-48CD-98B4-7915CFF7863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5" name="Group 14">
            <a:extLst>
              <a:ext uri="{FF2B5EF4-FFF2-40B4-BE49-F238E27FC236}">
                <a16:creationId xmlns:a16="http://schemas.microsoft.com/office/drawing/2014/main" id="{4447AD80-2F81-4145-B277-2ABA81D52203}"/>
              </a:ext>
            </a:extLst>
          </p:cNvPr>
          <p:cNvGrpSpPr/>
          <p:nvPr userDrawn="1"/>
        </p:nvGrpSpPr>
        <p:grpSpPr>
          <a:xfrm>
            <a:off x="636187" y="5809870"/>
            <a:ext cx="634537" cy="296212"/>
            <a:chOff x="293972" y="5858435"/>
            <a:chExt cx="634537" cy="296212"/>
          </a:xfrm>
        </p:grpSpPr>
        <p:pic>
          <p:nvPicPr>
            <p:cNvPr id="18" name="Picture 17">
              <a:extLst>
                <a:ext uri="{FF2B5EF4-FFF2-40B4-BE49-F238E27FC236}">
                  <a16:creationId xmlns:a16="http://schemas.microsoft.com/office/drawing/2014/main" id="{57BC8002-DA6F-4904-9446-D059CA4B366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9D5132C3-4C9C-443B-B7C3-D9F5672E016E}"/>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0" name="TextBox 19">
            <a:extLst>
              <a:ext uri="{FF2B5EF4-FFF2-40B4-BE49-F238E27FC236}">
                <a16:creationId xmlns:a16="http://schemas.microsoft.com/office/drawing/2014/main" id="{FF163698-54C2-4E4A-B7F9-CEA2B7813274}"/>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1" name="Picture 20">
            <a:extLst>
              <a:ext uri="{FF2B5EF4-FFF2-40B4-BE49-F238E27FC236}">
                <a16:creationId xmlns:a16="http://schemas.microsoft.com/office/drawing/2014/main" id="{0D1BF8EC-ECA0-49E0-B194-CBD23936F95E}"/>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2" name="Title 1">
            <a:extLst>
              <a:ext uri="{FF2B5EF4-FFF2-40B4-BE49-F238E27FC236}">
                <a16:creationId xmlns:a16="http://schemas.microsoft.com/office/drawing/2014/main" id="{7B03A8E3-EA13-4A8E-95C3-1B9199FA720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23" name="Content Placeholder 2">
            <a:extLst>
              <a:ext uri="{FF2B5EF4-FFF2-40B4-BE49-F238E27FC236}">
                <a16:creationId xmlns:a16="http://schemas.microsoft.com/office/drawing/2014/main" id="{892C9EDD-709F-4FEF-B423-598BCDDFD97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03276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2" name="Shape 262">
            <a:extLst>
              <a:ext uri="{FF2B5EF4-FFF2-40B4-BE49-F238E27FC236}">
                <a16:creationId xmlns:a16="http://schemas.microsoft.com/office/drawing/2014/main" id="{6F4BDAE7-AA0E-4E8C-AA35-5A16CD15DF8E}"/>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AC06A7D5-CA29-4164-9A2A-D871A0E7D6A4}"/>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D943F814-9D15-4DE3-8A0A-58F5589591C0}"/>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CB996498-11AC-43B6-A2CF-CD9754B82C6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5F418A99-FD92-47AA-BEF9-FD93581991E2}"/>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444C24FA-9333-4749-BBEA-4B946F15D77A}"/>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1B5D0544-145F-43B1-9BE0-EA1572943EAD}"/>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7" name="Picture Placeholder 5">
            <a:extLst>
              <a:ext uri="{FF2B5EF4-FFF2-40B4-BE49-F238E27FC236}">
                <a16:creationId xmlns:a16="http://schemas.microsoft.com/office/drawing/2014/main" id="{5EE29060-3EE3-4C2E-BFFA-4451CD77BC56}"/>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28" name="Text Placeholder 16">
            <a:extLst>
              <a:ext uri="{FF2B5EF4-FFF2-40B4-BE49-F238E27FC236}">
                <a16:creationId xmlns:a16="http://schemas.microsoft.com/office/drawing/2014/main" id="{68CD4B85-FC25-4916-A95B-7F0C5B211658}"/>
              </a:ext>
            </a:extLst>
          </p:cNvPr>
          <p:cNvSpPr>
            <a:spLocks noGrp="1"/>
          </p:cNvSpPr>
          <p:nvPr>
            <p:ph type="body" sz="quarter" idx="19"/>
          </p:nvPr>
        </p:nvSpPr>
        <p:spPr>
          <a:xfrm>
            <a:off x="7338352" y="1837920"/>
            <a:ext cx="4272255" cy="444182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9" name="Title 1">
            <a:extLst>
              <a:ext uri="{FF2B5EF4-FFF2-40B4-BE49-F238E27FC236}">
                <a16:creationId xmlns:a16="http://schemas.microsoft.com/office/drawing/2014/main" id="{EE24AE30-E58A-4196-B3D8-7D39023E4C16}"/>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464249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15" name="Shape 262">
            <a:extLst>
              <a:ext uri="{FF2B5EF4-FFF2-40B4-BE49-F238E27FC236}">
                <a16:creationId xmlns:a16="http://schemas.microsoft.com/office/drawing/2014/main" id="{F6699F8B-A223-476D-BCA1-851C578D7C46}"/>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6D8BFF05-1826-4CAD-AABD-6A94F06B386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A8561651-5690-4002-A902-C65189193480}"/>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76FDB07-C86B-47AD-8D51-2C07D4B55C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51F7C0B-B6D6-4981-AAAB-1F49E7EF43C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AB18DDA5-8728-4191-A339-F0FA05DBF3D3}"/>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178D94C0-9DEE-48FE-87A6-25E460FCE245}"/>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0BA3B671-2700-4A38-BC79-1A6CF757BC45}"/>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Title 1">
            <a:extLst>
              <a:ext uri="{FF2B5EF4-FFF2-40B4-BE49-F238E27FC236}">
                <a16:creationId xmlns:a16="http://schemas.microsoft.com/office/drawing/2014/main" id="{56F1479A-B640-4B87-87A2-ED7C4556DC33}"/>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4" name="Text Placeholder 16">
            <a:extLst>
              <a:ext uri="{FF2B5EF4-FFF2-40B4-BE49-F238E27FC236}">
                <a16:creationId xmlns:a16="http://schemas.microsoft.com/office/drawing/2014/main" id="{C485F915-F38E-4901-B533-84BD39993628}"/>
              </a:ext>
            </a:extLst>
          </p:cNvPr>
          <p:cNvSpPr>
            <a:spLocks noGrp="1"/>
          </p:cNvSpPr>
          <p:nvPr>
            <p:ph type="body" sz="quarter" idx="19"/>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86806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16" name="Shape 262">
            <a:extLst>
              <a:ext uri="{FF2B5EF4-FFF2-40B4-BE49-F238E27FC236}">
                <a16:creationId xmlns:a16="http://schemas.microsoft.com/office/drawing/2014/main" id="{BA7B391F-17E2-431B-8B5E-5FAE3C9919BA}"/>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E34963F2-18E0-436F-94E8-E570179EF31F}"/>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2937FBE-DADE-4E56-A5F7-20EEF6A2DC2F}"/>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31DEB8FD-8028-47EB-BAB4-2832039C2B2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48BF34F8-6C7B-4E7E-AFAA-8DA88CB57E31}"/>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0F3194C9-C0A3-45BF-AA67-E1955D27FFA7}"/>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50106E0E-3BD7-4DEE-B3AA-06C2FC68EC37}"/>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4293516B-601A-4FBC-BBCE-52E1016A48B7}"/>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Picture Placeholder 7">
            <a:extLst>
              <a:ext uri="{FF2B5EF4-FFF2-40B4-BE49-F238E27FC236}">
                <a16:creationId xmlns:a16="http://schemas.microsoft.com/office/drawing/2014/main" id="{07AC297E-FD20-48CC-ABFF-D9218D297A0D}"/>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4" name="Title 1">
            <a:extLst>
              <a:ext uri="{FF2B5EF4-FFF2-40B4-BE49-F238E27FC236}">
                <a16:creationId xmlns:a16="http://schemas.microsoft.com/office/drawing/2014/main" id="{BAE70AC8-5E11-4E5C-8092-9BC84205F255}"/>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5" name="Text Placeholder 16">
            <a:extLst>
              <a:ext uri="{FF2B5EF4-FFF2-40B4-BE49-F238E27FC236}">
                <a16:creationId xmlns:a16="http://schemas.microsoft.com/office/drawing/2014/main" id="{993DA27F-4D0F-4A6E-9BD2-D7F2F2EEE9FB}"/>
              </a:ext>
            </a:extLst>
          </p:cNvPr>
          <p:cNvSpPr>
            <a:spLocks noGrp="1"/>
          </p:cNvSpPr>
          <p:nvPr>
            <p:ph type="body" sz="quarter" idx="20"/>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09487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CK L Image">
    <p:spTree>
      <p:nvGrpSpPr>
        <p:cNvPr id="1" name=""/>
        <p:cNvGrpSpPr/>
        <p:nvPr/>
      </p:nvGrpSpPr>
      <p:grpSpPr>
        <a:xfrm>
          <a:off x="0" y="0"/>
          <a:ext cx="0" cy="0"/>
          <a:chOff x="0" y="0"/>
          <a:chExt cx="0" cy="0"/>
        </a:xfrm>
      </p:grpSpPr>
      <p:sp>
        <p:nvSpPr>
          <p:cNvPr id="15" name="Shape 262">
            <a:extLst>
              <a:ext uri="{FF2B5EF4-FFF2-40B4-BE49-F238E27FC236}">
                <a16:creationId xmlns:a16="http://schemas.microsoft.com/office/drawing/2014/main" id="{6B5AABBF-A995-4142-8C76-CB3F4010A624}"/>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E329E420-662C-4AD2-A3CC-AF6A465A9622}"/>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259C49D5-BFC2-419A-80B4-0ED303B49F6D}"/>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9B14BF7-861B-437C-B781-C38FFF908D3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2B6FEB0D-7806-41D0-BBFB-FBF48869D7C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1E8183B8-1EB1-4A4E-9D1A-C9445FDFA0C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F5A4555F-5428-44E2-B221-08F58A2328A8}"/>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F8CCEDB0-E4EA-4FDC-8144-86D877FABD11}"/>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Title 1">
            <a:extLst>
              <a:ext uri="{FF2B5EF4-FFF2-40B4-BE49-F238E27FC236}">
                <a16:creationId xmlns:a16="http://schemas.microsoft.com/office/drawing/2014/main" id="{A3285DD1-0E5F-4B55-B935-1000F449D5C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4" name="Text Placeholder 16">
            <a:extLst>
              <a:ext uri="{FF2B5EF4-FFF2-40B4-BE49-F238E27FC236}">
                <a16:creationId xmlns:a16="http://schemas.microsoft.com/office/drawing/2014/main" id="{FB663E24-CDF6-4CB3-9BFF-303D6C420225}"/>
              </a:ext>
            </a:extLst>
          </p:cNvPr>
          <p:cNvSpPr>
            <a:spLocks noGrp="1"/>
          </p:cNvSpPr>
          <p:nvPr>
            <p:ph type="body" sz="quarter" idx="20"/>
          </p:nvPr>
        </p:nvSpPr>
        <p:spPr>
          <a:xfrm>
            <a:off x="6613543" y="1924051"/>
            <a:ext cx="516888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10339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Main Image">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2CA82113-68D8-48B0-845F-36F2947AA6E2}"/>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09F5CF81-808D-4331-B232-5CE61A14DFE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B581E081-9893-4A59-8201-94251BAEB523}"/>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9BF01924-47F1-43DE-B0DA-39F8B380371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651CF79C-4E0A-4AF7-9BA3-95A469DD18F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80C52A74-D940-44AD-BE7C-8740433C0E49}"/>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BB5B4769-7473-4544-8F3C-C75EDBB70816}"/>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Picture Placeholder 7">
            <a:extLst>
              <a:ext uri="{FF2B5EF4-FFF2-40B4-BE49-F238E27FC236}">
                <a16:creationId xmlns:a16="http://schemas.microsoft.com/office/drawing/2014/main" id="{68B785E5-A0A3-4496-AA79-82B2E47D243F}"/>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25" name="Title 1">
            <a:extLst>
              <a:ext uri="{FF2B5EF4-FFF2-40B4-BE49-F238E27FC236}">
                <a16:creationId xmlns:a16="http://schemas.microsoft.com/office/drawing/2014/main" id="{E028886E-155A-43EB-AB69-9251855E8F3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383674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B09D1207-ED2F-45CD-A8BE-A70824EDE61B}"/>
              </a:ext>
            </a:extLst>
          </p:cNvPr>
          <p:cNvGrpSpPr/>
          <p:nvPr userDrawn="1"/>
        </p:nvGrpSpPr>
        <p:grpSpPr>
          <a:xfrm>
            <a:off x="0" y="1414699"/>
            <a:ext cx="634537" cy="296212"/>
            <a:chOff x="293972" y="5858435"/>
            <a:chExt cx="634537" cy="296212"/>
          </a:xfrm>
        </p:grpSpPr>
        <p:pic>
          <p:nvPicPr>
            <p:cNvPr id="18" name="Picture 17">
              <a:extLst>
                <a:ext uri="{FF2B5EF4-FFF2-40B4-BE49-F238E27FC236}">
                  <a16:creationId xmlns:a16="http://schemas.microsoft.com/office/drawing/2014/main" id="{790EA25A-4BDC-43CD-AEEF-1D5F88D714D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352E887C-93F2-4559-ACBC-7C1693F40FE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3" name="Shape 262">
            <a:extLst>
              <a:ext uri="{FF2B5EF4-FFF2-40B4-BE49-F238E27FC236}">
                <a16:creationId xmlns:a16="http://schemas.microsoft.com/office/drawing/2014/main" id="{03024957-B84F-4B43-AA6C-BF6705218BE2}"/>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0" name="TextBox 19">
            <a:extLst>
              <a:ext uri="{FF2B5EF4-FFF2-40B4-BE49-F238E27FC236}">
                <a16:creationId xmlns:a16="http://schemas.microsoft.com/office/drawing/2014/main" id="{59935D95-3B25-4F24-8BD4-F8445FCCF844}"/>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21" name="Picture 20">
            <a:extLst>
              <a:ext uri="{FF2B5EF4-FFF2-40B4-BE49-F238E27FC236}">
                <a16:creationId xmlns:a16="http://schemas.microsoft.com/office/drawing/2014/main" id="{416D204C-1CBC-45D4-90DA-1E90A408543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2" name="Title 1">
            <a:extLst>
              <a:ext uri="{FF2B5EF4-FFF2-40B4-BE49-F238E27FC236}">
                <a16:creationId xmlns:a16="http://schemas.microsoft.com/office/drawing/2014/main" id="{1F5A39D8-1EC6-4E47-9935-FFAC0CFE8E48}"/>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731991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089D8C5-3F72-4E39-A7A7-D707CB59B1A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9B63DA33-E5D7-4D1E-8203-0443E0398198}"/>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DFC85D79-376D-4D35-ADA8-46B8419A3AB1}"/>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B22E22E-B9D7-4754-9307-B1DDDC941BB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C2ED13D2-9646-4928-BF8D-C35892979206}"/>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C41C097C-AEAA-4CE5-9D67-0B7EAD22C15A}"/>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6B58E665-62A6-4C80-B529-596BAFB6A2B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2CEF2B70-1A3C-4A4B-8CFD-BD2AD8A374EF}"/>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528499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38527795"/>
      </p:ext>
    </p:extLst>
  </p:cSld>
  <p:clrMap bg1="dk1" tx1="lt1" bg2="dk2" tx2="lt2" accent1="accent1" accent2="accent2" accent3="accent3" accent4="accent4" accent5="accent5" accent6="accent6" hlink="hlink" folHlink="folHlink"/>
  <p:sldLayoutIdLst>
    <p:sldLayoutId id="2147483668" r:id="rId1"/>
    <p:sldLayoutId id="2147483675" r:id="rId2"/>
    <p:sldLayoutId id="2147483650" r:id="rId3"/>
    <p:sldLayoutId id="2147483664" r:id="rId4"/>
    <p:sldLayoutId id="2147483666" r:id="rId5"/>
    <p:sldLayoutId id="2147483665" r:id="rId6"/>
    <p:sldLayoutId id="2147483662" r:id="rId7"/>
    <p:sldLayoutId id="2147483660" r:id="rId8"/>
    <p:sldLayoutId id="2147483661" r:id="rId9"/>
    <p:sldLayoutId id="2147483674"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hyperlink" Target="https://pbis.astate.edu/resources/tier-i-resources/pbis-leadership-teams/"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https://www.pbis.org/resource/scaling-pbis-districtwide-to-support-all-students-including-students-with-disabilities"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District Leadership in PBIS</a:t>
            </a:r>
            <a:endParaRPr lang="en-US" dirty="0"/>
          </a:p>
        </p:txBody>
      </p:sp>
      <p:sp>
        <p:nvSpPr>
          <p:cNvPr id="3" name="Subtitle 2">
            <a:extLst>
              <a:ext uri="{FF2B5EF4-FFF2-40B4-BE49-F238E27FC236}">
                <a16:creationId xmlns:a16="http://schemas.microsoft.com/office/drawing/2014/main" id="{E7E2B4B9-918C-47EE-A9D9-0769F6054776}"/>
              </a:ext>
            </a:extLst>
          </p:cNvPr>
          <p:cNvSpPr>
            <a:spLocks noGrp="1"/>
          </p:cNvSpPr>
          <p:nvPr>
            <p:ph type="subTitle" idx="1"/>
          </p:nvPr>
        </p:nvSpPr>
        <p:spPr/>
        <p:txBody>
          <a:bodyPr/>
          <a:lstStyle/>
          <a:p>
            <a:r>
              <a:rPr lang="en-US"/>
              <a:t>Module 2</a:t>
            </a:r>
            <a:endParaRPr lang="en-US" dirty="0"/>
          </a:p>
        </p:txBody>
      </p:sp>
    </p:spTree>
    <p:extLst>
      <p:ext uri="{BB962C8B-B14F-4D97-AF65-F5344CB8AC3E}">
        <p14:creationId xmlns:p14="http://schemas.microsoft.com/office/powerpoint/2010/main" val="1886968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Shape 115"/>
          <p:cNvSpPr txBox="1">
            <a:spLocks noGrp="1" noChangeArrowheads="1"/>
          </p:cNvSpPr>
          <p:nvPr>
            <p:ph type="title"/>
          </p:nvPr>
        </p:nvSpPr>
        <p:spPr/>
        <p:txBody>
          <a:bodyPr/>
          <a:lstStyle/>
          <a:p>
            <a:r>
              <a:rPr lang="en-US" altLang="en-US">
                <a:sym typeface="Calibri" panose="020F0502020204030204" pitchFamily="34" charset="0"/>
              </a:rPr>
              <a:t>Context</a:t>
            </a:r>
            <a:endParaRPr lang="en-US" altLang="en-US" dirty="0">
              <a:sym typeface="Calibri" panose="020F0502020204030204" pitchFamily="34" charset="0"/>
            </a:endParaRPr>
          </a:p>
        </p:txBody>
      </p:sp>
      <p:sp>
        <p:nvSpPr>
          <p:cNvPr id="12290" name="Shape 116"/>
          <p:cNvSpPr txBox="1">
            <a:spLocks noGrp="1" noChangeArrowheads="1"/>
          </p:cNvSpPr>
          <p:nvPr>
            <p:ph idx="1"/>
          </p:nvPr>
        </p:nvSpPr>
        <p:spPr/>
        <p:txBody>
          <a:bodyPr/>
          <a:lstStyle/>
          <a:p>
            <a:r>
              <a:rPr lang="en-US" altLang="en-US">
                <a:sym typeface="Calibri" panose="020F0502020204030204" pitchFamily="34" charset="0"/>
              </a:rPr>
              <a:t>District plans &amp; systems</a:t>
            </a:r>
          </a:p>
          <a:p>
            <a:r>
              <a:rPr lang="en-US" altLang="en-US">
                <a:sym typeface="Calibri" panose="020F0502020204030204" pitchFamily="34" charset="0"/>
              </a:rPr>
              <a:t>Oversight of implementation</a:t>
            </a:r>
          </a:p>
          <a:p>
            <a:r>
              <a:rPr lang="en-US" altLang="en-US">
                <a:sym typeface="Calibri" panose="020F0502020204030204" pitchFamily="34" charset="0"/>
              </a:rPr>
              <a:t>Shared responsibility</a:t>
            </a:r>
          </a:p>
          <a:p>
            <a:pPr lvl="1"/>
            <a:r>
              <a:rPr lang="en-US" altLang="en-US">
                <a:sym typeface="Calibri" panose="020F0502020204030204" pitchFamily="34" charset="0"/>
              </a:rPr>
              <a:t>Not a single person effort</a:t>
            </a:r>
          </a:p>
          <a:p>
            <a:pPr lvl="1"/>
            <a:r>
              <a:rPr lang="en-US" altLang="en-US">
                <a:sym typeface="Calibri" panose="020F0502020204030204" pitchFamily="34" charset="0"/>
              </a:rPr>
              <a:t>Leader</a:t>
            </a:r>
            <a:endParaRPr lang="en-US" altLang="en-US" dirty="0">
              <a:sym typeface="Calibri" panose="020F0502020204030204" pitchFamily="34" charset="0"/>
            </a:endParaRPr>
          </a:p>
        </p:txBody>
      </p:sp>
    </p:spTree>
    <p:extLst>
      <p:ext uri="{BB962C8B-B14F-4D97-AF65-F5344CB8AC3E}">
        <p14:creationId xmlns:p14="http://schemas.microsoft.com/office/powerpoint/2010/main" val="1299472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hape 121"/>
          <p:cNvSpPr>
            <a:spLocks noGrp="1" noChangeArrowheads="1"/>
          </p:cNvSpPr>
          <p:nvPr>
            <p:ph type="title"/>
          </p:nvPr>
        </p:nvSpPr>
        <p:spPr/>
        <p:txBody>
          <a:bodyPr/>
          <a:lstStyle/>
          <a:p>
            <a:r>
              <a:rPr lang="en-US" altLang="en-US">
                <a:sym typeface="Calibri" panose="020F0502020204030204" pitchFamily="34" charset="0"/>
              </a:rPr>
              <a:t>The PBIS District Team</a:t>
            </a:r>
            <a:endParaRPr lang="en-US" altLang="en-US" dirty="0"/>
          </a:p>
        </p:txBody>
      </p:sp>
    </p:spTree>
    <p:extLst>
      <p:ext uri="{BB962C8B-B14F-4D97-AF65-F5344CB8AC3E}">
        <p14:creationId xmlns:p14="http://schemas.microsoft.com/office/powerpoint/2010/main" val="3702259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hape 127"/>
          <p:cNvSpPr txBox="1">
            <a:spLocks noGrp="1" noChangeArrowheads="1"/>
          </p:cNvSpPr>
          <p:nvPr>
            <p:ph type="title"/>
          </p:nvPr>
        </p:nvSpPr>
        <p:spPr/>
        <p:txBody>
          <a:bodyPr/>
          <a:lstStyle/>
          <a:p>
            <a:r>
              <a:rPr lang="en-US" altLang="en-US">
                <a:sym typeface="Calibri" panose="020F0502020204030204" pitchFamily="34" charset="0"/>
              </a:rPr>
              <a:t>District Leadership Team Focus</a:t>
            </a:r>
            <a:endParaRPr lang="en-US" altLang="en-US" dirty="0">
              <a:sym typeface="Calibri" panose="020F0502020204030204" pitchFamily="34" charset="0"/>
            </a:endParaRPr>
          </a:p>
        </p:txBody>
      </p:sp>
      <p:sp>
        <p:nvSpPr>
          <p:cNvPr id="15362" name="Shape 128"/>
          <p:cNvSpPr txBox="1">
            <a:spLocks noGrp="1" noChangeArrowheads="1"/>
          </p:cNvSpPr>
          <p:nvPr>
            <p:ph idx="1"/>
          </p:nvPr>
        </p:nvSpPr>
        <p:spPr/>
        <p:txBody>
          <a:bodyPr>
            <a:normAutofit fontScale="92500" lnSpcReduction="10000"/>
          </a:bodyPr>
          <a:lstStyle/>
          <a:p>
            <a:r>
              <a:rPr lang="en-US" altLang="en-US">
                <a:sym typeface="Calibri" panose="020F0502020204030204" pitchFamily="34" charset="0"/>
              </a:rPr>
              <a:t>Drive district assessment &amp; action planning process</a:t>
            </a:r>
          </a:p>
          <a:p>
            <a:pPr lvl="1"/>
            <a:r>
              <a:rPr lang="en-US" altLang="en-US">
                <a:sym typeface="Calibri" panose="020F0502020204030204" pitchFamily="34" charset="0"/>
              </a:rPr>
              <a:t>Decide on differentiation of expectations</a:t>
            </a:r>
          </a:p>
          <a:p>
            <a:pPr lvl="1"/>
            <a:r>
              <a:rPr lang="en-US" altLang="en-US">
                <a:sym typeface="Calibri" panose="020F0502020204030204" pitchFamily="34" charset="0"/>
              </a:rPr>
              <a:t>Decide on differentiation of implementation timeline </a:t>
            </a:r>
          </a:p>
          <a:p>
            <a:r>
              <a:rPr lang="en-US" altLang="en-US">
                <a:sym typeface="Calibri" panose="020F0502020204030204" pitchFamily="34" charset="0"/>
              </a:rPr>
              <a:t>Increase capacity in four areas:</a:t>
            </a:r>
          </a:p>
          <a:p>
            <a:pPr lvl="2"/>
            <a:r>
              <a:rPr lang="en-US" altLang="en-US">
                <a:sym typeface="Calibri" panose="020F0502020204030204" pitchFamily="34" charset="0"/>
              </a:rPr>
              <a:t>Training </a:t>
            </a:r>
          </a:p>
          <a:p>
            <a:pPr lvl="2"/>
            <a:r>
              <a:rPr lang="en-US" altLang="en-US">
                <a:sym typeface="Calibri" panose="020F0502020204030204" pitchFamily="34" charset="0"/>
              </a:rPr>
              <a:t>Evaluation</a:t>
            </a:r>
          </a:p>
          <a:p>
            <a:pPr lvl="2"/>
            <a:r>
              <a:rPr lang="en-US" altLang="en-US">
                <a:sym typeface="Calibri" panose="020F0502020204030204" pitchFamily="34" charset="0"/>
              </a:rPr>
              <a:t>Coordination</a:t>
            </a:r>
          </a:p>
          <a:p>
            <a:pPr lvl="2"/>
            <a:r>
              <a:rPr lang="en-US" altLang="en-US">
                <a:sym typeface="Calibri" panose="020F0502020204030204" pitchFamily="34" charset="0"/>
              </a:rPr>
              <a:t>Coaching</a:t>
            </a:r>
            <a:endParaRPr lang="en-US" altLang="en-US" dirty="0">
              <a:sym typeface="Calibri" panose="020F0502020204030204" pitchFamily="34" charset="0"/>
            </a:endParaRPr>
          </a:p>
        </p:txBody>
      </p:sp>
    </p:spTree>
    <p:extLst>
      <p:ext uri="{BB962C8B-B14F-4D97-AF65-F5344CB8AC3E}">
        <p14:creationId xmlns:p14="http://schemas.microsoft.com/office/powerpoint/2010/main" val="39463845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hape 134"/>
          <p:cNvSpPr txBox="1">
            <a:spLocks noGrp="1" noChangeArrowheads="1"/>
          </p:cNvSpPr>
          <p:nvPr>
            <p:ph type="title"/>
          </p:nvPr>
        </p:nvSpPr>
        <p:spPr/>
        <p:txBody>
          <a:bodyPr>
            <a:normAutofit fontScale="90000"/>
          </a:bodyPr>
          <a:lstStyle/>
          <a:p>
            <a:r>
              <a:rPr lang="en-US" altLang="en-US">
                <a:sym typeface="Calibri" panose="020F0502020204030204" pitchFamily="34" charset="0"/>
              </a:rPr>
              <a:t>Who Should Be On The District Team?</a:t>
            </a:r>
            <a:endParaRPr lang="en-US" altLang="en-US" dirty="0">
              <a:sym typeface="Calibri" panose="020F0502020204030204" pitchFamily="34" charset="0"/>
            </a:endParaRPr>
          </a:p>
        </p:txBody>
      </p:sp>
      <p:sp>
        <p:nvSpPr>
          <p:cNvPr id="135" name="Shape 135"/>
          <p:cNvSpPr txBox="1">
            <a:spLocks noGrp="1" noChangeArrowheads="1"/>
          </p:cNvSpPr>
          <p:nvPr>
            <p:ph idx="1"/>
          </p:nvPr>
        </p:nvSpPr>
        <p:spPr/>
        <p:txBody>
          <a:bodyPr/>
          <a:lstStyle/>
          <a:p>
            <a:pPr marL="0" indent="0">
              <a:buNone/>
            </a:pPr>
            <a:r>
              <a:rPr lang="en-US" altLang="en-US" b="1" dirty="0">
                <a:sym typeface="Calibri" panose="020F0502020204030204" pitchFamily="34" charset="0"/>
              </a:rPr>
              <a:t>Personnel whose responsibilities are:</a:t>
            </a:r>
          </a:p>
          <a:p>
            <a:endParaRPr lang="en-US" altLang="en-US" dirty="0">
              <a:sym typeface="Calibri" panose="020F0502020204030204" pitchFamily="34" charset="0"/>
            </a:endParaRPr>
          </a:p>
          <a:p>
            <a:pPr lvl="1"/>
            <a:r>
              <a:rPr lang="en-US" altLang="en-US" dirty="0">
                <a:sym typeface="Calibri" panose="020F0502020204030204" pitchFamily="34" charset="0"/>
              </a:rPr>
              <a:t>Prevention of problem behavior</a:t>
            </a:r>
          </a:p>
          <a:p>
            <a:pPr lvl="1"/>
            <a:r>
              <a:rPr lang="en-US" altLang="en-US" dirty="0">
                <a:sym typeface="Calibri" panose="020F0502020204030204" pitchFamily="34" charset="0"/>
              </a:rPr>
              <a:t>Development and maintenance of positive behavior</a:t>
            </a:r>
          </a:p>
          <a:p>
            <a:pPr lvl="1"/>
            <a:r>
              <a:rPr lang="en-US" altLang="en-US" dirty="0">
                <a:sym typeface="Calibri" panose="020F0502020204030204" pitchFamily="34" charset="0"/>
              </a:rPr>
              <a:t>Management and evaluation of resources</a:t>
            </a:r>
          </a:p>
        </p:txBody>
      </p:sp>
    </p:spTree>
    <p:extLst>
      <p:ext uri="{BB962C8B-B14F-4D97-AF65-F5344CB8AC3E}">
        <p14:creationId xmlns:p14="http://schemas.microsoft.com/office/powerpoint/2010/main" val="21552047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35">
                                            <p:txEl>
                                              <p:pRg st="0" end="0"/>
                                            </p:txEl>
                                          </p:spTgt>
                                        </p:tgtEl>
                                        <p:attrNameLst>
                                          <p:attrName>style.visibility</p:attrName>
                                        </p:attrNameLst>
                                      </p:cBhvr>
                                      <p:to>
                                        <p:strVal val="visible"/>
                                      </p:to>
                                    </p:set>
                                    <p:animEffect transition="in" filter="fade">
                                      <p:cBhvr>
                                        <p:cTn id="7" dur="1000"/>
                                        <p:tgtEl>
                                          <p:spTgt spid="1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35">
                                            <p:txEl>
                                              <p:pRg st="2" end="2"/>
                                            </p:txEl>
                                          </p:spTgt>
                                        </p:tgtEl>
                                        <p:attrNameLst>
                                          <p:attrName>style.visibility</p:attrName>
                                        </p:attrNameLst>
                                      </p:cBhvr>
                                      <p:to>
                                        <p:strVal val="visible"/>
                                      </p:to>
                                    </p:set>
                                    <p:animEffect transition="in" filter="fade">
                                      <p:cBhvr>
                                        <p:cTn id="12" dur="1000"/>
                                        <p:tgtEl>
                                          <p:spTgt spid="13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35">
                                            <p:txEl>
                                              <p:pRg st="3" end="3"/>
                                            </p:txEl>
                                          </p:spTgt>
                                        </p:tgtEl>
                                        <p:attrNameLst>
                                          <p:attrName>style.visibility</p:attrName>
                                        </p:attrNameLst>
                                      </p:cBhvr>
                                      <p:to>
                                        <p:strVal val="visible"/>
                                      </p:to>
                                    </p:set>
                                    <p:animEffect transition="in" filter="fade">
                                      <p:cBhvr>
                                        <p:cTn id="17" dur="1000"/>
                                        <p:tgtEl>
                                          <p:spTgt spid="135">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35">
                                            <p:txEl>
                                              <p:pRg st="4" end="4"/>
                                            </p:txEl>
                                          </p:spTgt>
                                        </p:tgtEl>
                                        <p:attrNameLst>
                                          <p:attrName>style.visibility</p:attrName>
                                        </p:attrNameLst>
                                      </p:cBhvr>
                                      <p:to>
                                        <p:strVal val="visible"/>
                                      </p:to>
                                    </p:set>
                                    <p:animEffect transition="in" filter="fade">
                                      <p:cBhvr>
                                        <p:cTn id="22" dur="1000"/>
                                        <p:tgtEl>
                                          <p:spTgt spid="13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hape 141"/>
          <p:cNvSpPr txBox="1">
            <a:spLocks noGrp="1" noChangeArrowheads="1"/>
          </p:cNvSpPr>
          <p:nvPr>
            <p:ph type="title"/>
          </p:nvPr>
        </p:nvSpPr>
        <p:spPr/>
        <p:txBody>
          <a:bodyPr/>
          <a:lstStyle/>
          <a:p>
            <a:r>
              <a:rPr lang="en-US" altLang="en-US">
                <a:sym typeface="Calibri" panose="020F0502020204030204" pitchFamily="34" charset="0"/>
              </a:rPr>
              <a:t>Examples Of Team Members</a:t>
            </a:r>
            <a:endParaRPr lang="en-US" altLang="en-US" dirty="0">
              <a:sym typeface="Calibri" panose="020F0502020204030204" pitchFamily="34" charset="0"/>
            </a:endParaRPr>
          </a:p>
        </p:txBody>
      </p:sp>
      <p:sp>
        <p:nvSpPr>
          <p:cNvPr id="19458" name="Shape 142"/>
          <p:cNvSpPr txBox="1">
            <a:spLocks noGrp="1" noChangeArrowheads="1"/>
          </p:cNvSpPr>
          <p:nvPr>
            <p:ph idx="1"/>
          </p:nvPr>
        </p:nvSpPr>
        <p:spPr>
          <a:xfrm>
            <a:off x="2095500" y="1825624"/>
            <a:ext cx="9686924" cy="4540451"/>
          </a:xfrm>
        </p:spPr>
        <p:txBody>
          <a:bodyPr numCol="2">
            <a:normAutofit/>
          </a:bodyPr>
          <a:lstStyle/>
          <a:p>
            <a:r>
              <a:rPr lang="en-US" altLang="en-US" dirty="0">
                <a:sym typeface="Calibri" panose="020F0502020204030204" pitchFamily="34" charset="0"/>
              </a:rPr>
              <a:t>District/school administration</a:t>
            </a:r>
          </a:p>
          <a:p>
            <a:r>
              <a:rPr lang="en-US" altLang="en-US" dirty="0">
                <a:sym typeface="Calibri" panose="020F0502020204030204" pitchFamily="34" charset="0"/>
              </a:rPr>
              <a:t>District PBIS trainers</a:t>
            </a:r>
          </a:p>
          <a:p>
            <a:r>
              <a:rPr lang="en-US" altLang="en-US" dirty="0">
                <a:sym typeface="Calibri" panose="020F0502020204030204" pitchFamily="34" charset="0"/>
              </a:rPr>
              <a:t>Instruction/curriculum</a:t>
            </a:r>
          </a:p>
          <a:p>
            <a:r>
              <a:rPr lang="en-US" altLang="en-US" dirty="0">
                <a:sym typeface="Calibri" panose="020F0502020204030204" pitchFamily="34" charset="0"/>
              </a:rPr>
              <a:t>Special education</a:t>
            </a:r>
          </a:p>
          <a:p>
            <a:r>
              <a:rPr lang="en-US" altLang="en-US" dirty="0">
                <a:sym typeface="Calibri" panose="020F0502020204030204" pitchFamily="34" charset="0"/>
              </a:rPr>
              <a:t>School psychology/school counseling</a:t>
            </a:r>
          </a:p>
          <a:p>
            <a:r>
              <a:rPr lang="en-US" altLang="en-US" dirty="0">
                <a:sym typeface="Calibri" panose="020F0502020204030204" pitchFamily="34" charset="0"/>
              </a:rPr>
              <a:t>Title/other related initiatives</a:t>
            </a:r>
          </a:p>
          <a:p>
            <a:r>
              <a:rPr lang="en-US" altLang="en-US" dirty="0">
                <a:sym typeface="Calibri" panose="020F0502020204030204" pitchFamily="34" charset="0"/>
              </a:rPr>
              <a:t>Character education</a:t>
            </a:r>
          </a:p>
          <a:p>
            <a:r>
              <a:rPr lang="en-US" altLang="en-US" dirty="0">
                <a:sym typeface="Calibri" panose="020F0502020204030204" pitchFamily="34" charset="0"/>
              </a:rPr>
              <a:t>Data management</a:t>
            </a:r>
          </a:p>
          <a:p>
            <a:r>
              <a:rPr lang="en-US" altLang="en-US" dirty="0">
                <a:sym typeface="Calibri" panose="020F0502020204030204" pitchFamily="34" charset="0"/>
              </a:rPr>
              <a:t>Cultural competency</a:t>
            </a:r>
          </a:p>
        </p:txBody>
      </p:sp>
    </p:spTree>
    <p:extLst>
      <p:ext uri="{BB962C8B-B14F-4D97-AF65-F5344CB8AC3E}">
        <p14:creationId xmlns:p14="http://schemas.microsoft.com/office/powerpoint/2010/main" val="26180692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hape 149"/>
          <p:cNvSpPr txBox="1">
            <a:spLocks noGrp="1" noChangeArrowheads="1"/>
          </p:cNvSpPr>
          <p:nvPr>
            <p:ph type="title"/>
          </p:nvPr>
        </p:nvSpPr>
        <p:spPr/>
        <p:txBody>
          <a:bodyPr>
            <a:normAutofit fontScale="90000"/>
          </a:bodyPr>
          <a:lstStyle/>
          <a:p>
            <a:r>
              <a:rPr lang="en-US" altLang="en-US">
                <a:sym typeface="Calibri" panose="020F0502020204030204" pitchFamily="34" charset="0"/>
              </a:rPr>
              <a:t>Example Of District Leadership Team </a:t>
            </a:r>
            <a:endParaRPr lang="en-US" altLang="en-US" dirty="0">
              <a:sym typeface="Calibri" panose="020F0502020204030204" pitchFamily="34" charset="0"/>
            </a:endParaRPr>
          </a:p>
        </p:txBody>
      </p:sp>
      <p:sp>
        <p:nvSpPr>
          <p:cNvPr id="150" name="Shape 150"/>
          <p:cNvSpPr txBox="1">
            <a:spLocks noGrp="1"/>
          </p:cNvSpPr>
          <p:nvPr>
            <p:ph idx="1"/>
          </p:nvPr>
        </p:nvSpPr>
        <p:spPr>
          <a:xfrm>
            <a:off x="2095500" y="1825624"/>
            <a:ext cx="9686924" cy="4771946"/>
          </a:xfrm>
        </p:spPr>
        <p:txBody>
          <a:bodyPr numCol="2">
            <a:normAutofit fontScale="85000" lnSpcReduction="20000"/>
          </a:bodyPr>
          <a:lstStyle/>
          <a:p>
            <a:r>
              <a:rPr lang="en-US" dirty="0"/>
              <a:t>Director of student services</a:t>
            </a:r>
          </a:p>
          <a:p>
            <a:r>
              <a:rPr lang="en-US" dirty="0"/>
              <a:t>Director of special education</a:t>
            </a:r>
          </a:p>
          <a:p>
            <a:r>
              <a:rPr lang="en-US" dirty="0"/>
              <a:t>Assistant superintendent for curriculum</a:t>
            </a:r>
          </a:p>
          <a:p>
            <a:r>
              <a:rPr lang="en-US" dirty="0"/>
              <a:t>Director of secondary education</a:t>
            </a:r>
          </a:p>
          <a:p>
            <a:r>
              <a:rPr lang="en-US" dirty="0"/>
              <a:t>Director of elementary education</a:t>
            </a:r>
          </a:p>
          <a:p>
            <a:r>
              <a:rPr lang="en-US" dirty="0"/>
              <a:t>Professional development coordinator</a:t>
            </a:r>
          </a:p>
          <a:p>
            <a:r>
              <a:rPr lang="en-US" altLang="en-US" dirty="0">
                <a:sym typeface="Calibri" panose="020F0502020204030204" pitchFamily="34" charset="0"/>
              </a:rPr>
              <a:t>Building principals from elementary and secondary schools </a:t>
            </a:r>
          </a:p>
          <a:p>
            <a:r>
              <a:rPr lang="en-US" altLang="en-US" dirty="0">
                <a:sym typeface="Calibri" panose="020F0502020204030204" pitchFamily="34" charset="0"/>
              </a:rPr>
              <a:t>Classroom teacher</a:t>
            </a:r>
          </a:p>
          <a:p>
            <a:r>
              <a:rPr lang="en-US" altLang="en-US" dirty="0">
                <a:sym typeface="Calibri" panose="020F0502020204030204" pitchFamily="34" charset="0"/>
              </a:rPr>
              <a:t>School psychologist coordinator</a:t>
            </a:r>
          </a:p>
          <a:p>
            <a:r>
              <a:rPr lang="en-US" altLang="en-US" dirty="0">
                <a:sym typeface="Calibri" panose="020F0502020204030204" pitchFamily="34" charset="0"/>
              </a:rPr>
              <a:t>School counselor</a:t>
            </a:r>
          </a:p>
          <a:p>
            <a:r>
              <a:rPr lang="en-US" altLang="en-US" dirty="0">
                <a:sym typeface="Calibri" panose="020F0502020204030204" pitchFamily="34" charset="0"/>
              </a:rPr>
              <a:t>University researcher</a:t>
            </a:r>
          </a:p>
        </p:txBody>
      </p:sp>
    </p:spTree>
    <p:extLst>
      <p:ext uri="{BB962C8B-B14F-4D97-AF65-F5344CB8AC3E}">
        <p14:creationId xmlns:p14="http://schemas.microsoft.com/office/powerpoint/2010/main" val="172036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165">
            <a:extLst>
              <a:ext uri="{FF2B5EF4-FFF2-40B4-BE49-F238E27FC236}">
                <a16:creationId xmlns:a16="http://schemas.microsoft.com/office/drawing/2014/main" id="{CAE33047-3877-41C6-BE52-434D7F674E48}"/>
              </a:ext>
            </a:extLst>
          </p:cNvPr>
          <p:cNvSpPr txBox="1">
            <a:spLocks noGrp="1" noChangeArrowheads="1"/>
          </p:cNvSpPr>
          <p:nvPr>
            <p:ph type="title"/>
          </p:nvPr>
        </p:nvSpPr>
        <p:spPr>
          <a:xfrm>
            <a:off x="2514600" y="365125"/>
            <a:ext cx="8839200" cy="1325563"/>
          </a:xfrm>
        </p:spPr>
        <p:txBody>
          <a:bodyPr>
            <a:noAutofit/>
          </a:bodyPr>
          <a:lstStyle/>
          <a:p>
            <a:r>
              <a:rPr lang="en-US" altLang="en-US">
                <a:sym typeface="Calibri" panose="020F0502020204030204" pitchFamily="34" charset="0"/>
              </a:rPr>
              <a:t>District Leadership Needs A Coordinator!</a:t>
            </a:r>
            <a:endParaRPr lang="en-US" altLang="en-US" dirty="0">
              <a:sym typeface="Calibri" panose="020F0502020204030204" pitchFamily="34" charset="0"/>
            </a:endParaRPr>
          </a:p>
        </p:txBody>
      </p:sp>
      <p:grpSp>
        <p:nvGrpSpPr>
          <p:cNvPr id="23571" name="Group 23570">
            <a:extLst>
              <a:ext uri="{FF2B5EF4-FFF2-40B4-BE49-F238E27FC236}">
                <a16:creationId xmlns:a16="http://schemas.microsoft.com/office/drawing/2014/main" id="{ED7D6927-18B3-4054-A32D-C9C655EE913C}"/>
              </a:ext>
            </a:extLst>
          </p:cNvPr>
          <p:cNvGrpSpPr/>
          <p:nvPr/>
        </p:nvGrpSpPr>
        <p:grpSpPr>
          <a:xfrm>
            <a:off x="2658227" y="2041080"/>
            <a:ext cx="8541571" cy="4451795"/>
            <a:chOff x="1820027" y="1500857"/>
            <a:chExt cx="8541571" cy="4451795"/>
          </a:xfrm>
        </p:grpSpPr>
        <p:grpSp>
          <p:nvGrpSpPr>
            <p:cNvPr id="5" name="Group 4">
              <a:extLst>
                <a:ext uri="{FF2B5EF4-FFF2-40B4-BE49-F238E27FC236}">
                  <a16:creationId xmlns:a16="http://schemas.microsoft.com/office/drawing/2014/main" id="{0460E036-3BD4-4681-8786-5E9CB7529E96}"/>
                </a:ext>
              </a:extLst>
            </p:cNvPr>
            <p:cNvGrpSpPr/>
            <p:nvPr/>
          </p:nvGrpSpPr>
          <p:grpSpPr>
            <a:xfrm>
              <a:off x="1820027" y="1500857"/>
              <a:ext cx="8541571" cy="4451795"/>
              <a:chOff x="1826293" y="1864889"/>
              <a:chExt cx="8541571" cy="4451795"/>
            </a:xfrm>
          </p:grpSpPr>
          <p:sp>
            <p:nvSpPr>
              <p:cNvPr id="6" name="Oval 5">
                <a:extLst>
                  <a:ext uri="{FF2B5EF4-FFF2-40B4-BE49-F238E27FC236}">
                    <a16:creationId xmlns:a16="http://schemas.microsoft.com/office/drawing/2014/main" id="{0FC138A2-DFC7-4DC9-914C-7FCFE89A77C1}"/>
                  </a:ext>
                </a:extLst>
              </p:cNvPr>
              <p:cNvSpPr/>
              <p:nvPr/>
            </p:nvSpPr>
            <p:spPr>
              <a:xfrm>
                <a:off x="3573379" y="3093866"/>
                <a:ext cx="5071312" cy="974558"/>
              </a:xfrm>
              <a:prstGeom prst="ellipse">
                <a:avLst/>
              </a:prstGeom>
              <a:solidFill>
                <a:schemeClr val="tx1"/>
              </a:solidFill>
              <a:ln w="38100">
                <a:solidFill>
                  <a:schemeClr val="accent4"/>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dirty="0">
                    <a:solidFill>
                      <a:srgbClr val="0078B4"/>
                    </a:solidFill>
                  </a:rPr>
                  <a:t>Executive Functions</a:t>
                </a:r>
              </a:p>
              <a:p>
                <a:pPr algn="ctr"/>
                <a:r>
                  <a:rPr lang="en-US" sz="2400" dirty="0">
                    <a:solidFill>
                      <a:sysClr val="windowText" lastClr="000000"/>
                    </a:solidFill>
                  </a:rPr>
                  <a:t>LEADERSHIP TEAMING</a:t>
                </a:r>
              </a:p>
              <a:p>
                <a:pPr algn="ctr"/>
                <a:r>
                  <a:rPr lang="en-US" dirty="0">
                    <a:solidFill>
                      <a:srgbClr val="00B050"/>
                    </a:solidFill>
                  </a:rPr>
                  <a:t>Implementation Functions</a:t>
                </a:r>
              </a:p>
            </p:txBody>
          </p:sp>
          <p:sp>
            <p:nvSpPr>
              <p:cNvPr id="11" name="Rectangle: Rounded Corners 10">
                <a:extLst>
                  <a:ext uri="{FF2B5EF4-FFF2-40B4-BE49-F238E27FC236}">
                    <a16:creationId xmlns:a16="http://schemas.microsoft.com/office/drawing/2014/main" id="{73DD006D-CF5D-4C29-A7D8-33FEB68B4599}"/>
                  </a:ext>
                </a:extLst>
              </p:cNvPr>
              <p:cNvSpPr/>
              <p:nvPr/>
            </p:nvSpPr>
            <p:spPr>
              <a:xfrm>
                <a:off x="3574384" y="5745961"/>
                <a:ext cx="5057273" cy="570723"/>
              </a:xfrm>
              <a:prstGeom prst="roundRect">
                <a:avLst/>
              </a:prstGeom>
              <a:solidFill>
                <a:schemeClr val="accent2">
                  <a:lumMod val="40000"/>
                  <a:lumOff val="60000"/>
                </a:schemeClr>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dirty="0">
                    <a:solidFill>
                      <a:sysClr val="windowText" lastClr="000000"/>
                    </a:solidFill>
                  </a:rPr>
                  <a:t>Local Implementation Demonstrations</a:t>
                </a:r>
              </a:p>
            </p:txBody>
          </p:sp>
          <p:grpSp>
            <p:nvGrpSpPr>
              <p:cNvPr id="4" name="Group 3">
                <a:extLst>
                  <a:ext uri="{FF2B5EF4-FFF2-40B4-BE49-F238E27FC236}">
                    <a16:creationId xmlns:a16="http://schemas.microsoft.com/office/drawing/2014/main" id="{40D1D360-8EBF-4430-830C-0B6EBB5037FE}"/>
                  </a:ext>
                </a:extLst>
              </p:cNvPr>
              <p:cNvGrpSpPr/>
              <p:nvPr/>
            </p:nvGrpSpPr>
            <p:grpSpPr>
              <a:xfrm>
                <a:off x="1826293" y="1864889"/>
                <a:ext cx="8541571" cy="846357"/>
                <a:chOff x="1826293" y="1840826"/>
                <a:chExt cx="8541571" cy="846357"/>
              </a:xfrm>
            </p:grpSpPr>
            <p:sp>
              <p:nvSpPr>
                <p:cNvPr id="12" name="Rectangle: Rounded Corners 11">
                  <a:extLst>
                    <a:ext uri="{FF2B5EF4-FFF2-40B4-BE49-F238E27FC236}">
                      <a16:creationId xmlns:a16="http://schemas.microsoft.com/office/drawing/2014/main" id="{194153D7-7AF7-49EE-95A6-F64D1E423147}"/>
                    </a:ext>
                  </a:extLst>
                </p:cNvPr>
                <p:cNvSpPr/>
                <p:nvPr/>
              </p:nvSpPr>
              <p:spPr>
                <a:xfrm>
                  <a:off x="6488104" y="1840826"/>
                  <a:ext cx="1564105" cy="833544"/>
                </a:xfrm>
                <a:prstGeom prst="roundRect">
                  <a:avLst/>
                </a:prstGeom>
                <a:solidFill>
                  <a:schemeClr val="tx1"/>
                </a:solidFill>
                <a:ln w="38100">
                  <a:solidFill>
                    <a:srgbClr val="00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rgbClr val="015C89"/>
                      </a:solidFill>
                    </a:rPr>
                    <a:t>Policy</a:t>
                  </a:r>
                </a:p>
              </p:txBody>
            </p:sp>
            <p:sp>
              <p:nvSpPr>
                <p:cNvPr id="13" name="Rectangle: Rounded Corners 12">
                  <a:extLst>
                    <a:ext uri="{FF2B5EF4-FFF2-40B4-BE49-F238E27FC236}">
                      <a16:creationId xmlns:a16="http://schemas.microsoft.com/office/drawing/2014/main" id="{DA26C1E3-F835-4AE2-8EC8-472BD632F962}"/>
                    </a:ext>
                  </a:extLst>
                </p:cNvPr>
                <p:cNvSpPr/>
                <p:nvPr/>
              </p:nvSpPr>
              <p:spPr>
                <a:xfrm>
                  <a:off x="8803759" y="1840826"/>
                  <a:ext cx="1564105" cy="833545"/>
                </a:xfrm>
                <a:prstGeom prst="roundRect">
                  <a:avLst/>
                </a:prstGeom>
                <a:solidFill>
                  <a:schemeClr val="tx1"/>
                </a:solidFill>
                <a:ln w="38100">
                  <a:solidFill>
                    <a:srgbClr val="00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rgbClr val="015C89"/>
                      </a:solidFill>
                    </a:rPr>
                    <a:t>Workforce Capacity</a:t>
                  </a:r>
                </a:p>
              </p:txBody>
            </p:sp>
            <p:sp>
              <p:nvSpPr>
                <p:cNvPr id="8" name="Rectangle: Rounded Corners 7">
                  <a:extLst>
                    <a:ext uri="{FF2B5EF4-FFF2-40B4-BE49-F238E27FC236}">
                      <a16:creationId xmlns:a16="http://schemas.microsoft.com/office/drawing/2014/main" id="{BD3B66C6-1439-4B2E-B895-DE4C01072702}"/>
                    </a:ext>
                  </a:extLst>
                </p:cNvPr>
                <p:cNvSpPr/>
                <p:nvPr/>
              </p:nvSpPr>
              <p:spPr>
                <a:xfrm>
                  <a:off x="4172450" y="1853639"/>
                  <a:ext cx="1564105" cy="833544"/>
                </a:xfrm>
                <a:prstGeom prst="roundRect">
                  <a:avLst/>
                </a:prstGeom>
                <a:solidFill>
                  <a:schemeClr val="tx1"/>
                </a:solidFill>
                <a:ln w="38100">
                  <a:solidFill>
                    <a:srgbClr val="00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rgbClr val="015C89"/>
                      </a:solidFill>
                    </a:rPr>
                    <a:t>Funding and Alignment</a:t>
                  </a:r>
                </a:p>
              </p:txBody>
            </p:sp>
            <p:sp>
              <p:nvSpPr>
                <p:cNvPr id="21" name="Rectangle: Rounded Corners 20">
                  <a:extLst>
                    <a:ext uri="{FF2B5EF4-FFF2-40B4-BE49-F238E27FC236}">
                      <a16:creationId xmlns:a16="http://schemas.microsoft.com/office/drawing/2014/main" id="{C603D2FD-5CF6-4868-B0CE-0D54BA7B5A7E}"/>
                    </a:ext>
                  </a:extLst>
                </p:cNvPr>
                <p:cNvSpPr/>
                <p:nvPr/>
              </p:nvSpPr>
              <p:spPr>
                <a:xfrm>
                  <a:off x="1826293" y="1840826"/>
                  <a:ext cx="1564105" cy="833545"/>
                </a:xfrm>
                <a:prstGeom prst="roundRect">
                  <a:avLst/>
                </a:prstGeom>
                <a:solidFill>
                  <a:schemeClr val="tx1"/>
                </a:solidFill>
                <a:ln w="38100">
                  <a:solidFill>
                    <a:srgbClr val="0093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rgbClr val="015C89"/>
                      </a:solidFill>
                    </a:rPr>
                    <a:t>Partner Engagement</a:t>
                  </a:r>
                </a:p>
              </p:txBody>
            </p:sp>
          </p:grpSp>
          <p:grpSp>
            <p:nvGrpSpPr>
              <p:cNvPr id="3" name="Group 2">
                <a:extLst>
                  <a:ext uri="{FF2B5EF4-FFF2-40B4-BE49-F238E27FC236}">
                    <a16:creationId xmlns:a16="http://schemas.microsoft.com/office/drawing/2014/main" id="{8224FD22-7E21-4441-A6F5-45E2380ABB9C}"/>
                  </a:ext>
                </a:extLst>
              </p:cNvPr>
              <p:cNvGrpSpPr/>
              <p:nvPr/>
            </p:nvGrpSpPr>
            <p:grpSpPr>
              <a:xfrm>
                <a:off x="2118067" y="4490421"/>
                <a:ext cx="7952424" cy="838168"/>
                <a:chOff x="2118067" y="4239838"/>
                <a:chExt cx="7952424" cy="838168"/>
              </a:xfrm>
            </p:grpSpPr>
            <p:sp>
              <p:nvSpPr>
                <p:cNvPr id="10" name="Rectangle: Rounded Corners 9">
                  <a:extLst>
                    <a:ext uri="{FF2B5EF4-FFF2-40B4-BE49-F238E27FC236}">
                      <a16:creationId xmlns:a16="http://schemas.microsoft.com/office/drawing/2014/main" id="{3CE7A337-9F8A-4534-B4F9-CDAF3664E998}"/>
                    </a:ext>
                  </a:extLst>
                </p:cNvPr>
                <p:cNvSpPr/>
                <p:nvPr/>
              </p:nvSpPr>
              <p:spPr>
                <a:xfrm>
                  <a:off x="5279585" y="4242342"/>
                  <a:ext cx="1570122" cy="833543"/>
                </a:xfrm>
                <a:prstGeom prst="roundRect">
                  <a:avLst/>
                </a:prstGeom>
                <a:solidFill>
                  <a:schemeClr val="tx1"/>
                </a:solidFill>
                <a:ln w="38100">
                  <a:solidFill>
                    <a:srgbClr val="00B05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600" dirty="0">
                      <a:solidFill>
                        <a:srgbClr val="00B050"/>
                      </a:solidFill>
                    </a:rPr>
                    <a:t>Coaching</a:t>
                  </a:r>
                </a:p>
              </p:txBody>
            </p:sp>
            <p:sp>
              <p:nvSpPr>
                <p:cNvPr id="23" name="Rectangle: Rounded Corners 22">
                  <a:extLst>
                    <a:ext uri="{FF2B5EF4-FFF2-40B4-BE49-F238E27FC236}">
                      <a16:creationId xmlns:a16="http://schemas.microsoft.com/office/drawing/2014/main" id="{9ACA9F9D-DC6D-4E88-A8CA-FA1F53C4B87A}"/>
                    </a:ext>
                  </a:extLst>
                </p:cNvPr>
                <p:cNvSpPr/>
                <p:nvPr/>
              </p:nvSpPr>
              <p:spPr>
                <a:xfrm>
                  <a:off x="2118067" y="4239838"/>
                  <a:ext cx="1570122" cy="833543"/>
                </a:xfrm>
                <a:prstGeom prst="roundRect">
                  <a:avLst/>
                </a:prstGeom>
                <a:solidFill>
                  <a:schemeClr val="tx1"/>
                </a:solidFill>
                <a:ln w="38100">
                  <a:solidFill>
                    <a:srgbClr val="00B05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600" dirty="0">
                      <a:solidFill>
                        <a:srgbClr val="00B050"/>
                      </a:solidFill>
                    </a:rPr>
                    <a:t>Training</a:t>
                  </a:r>
                </a:p>
              </p:txBody>
            </p:sp>
            <p:sp>
              <p:nvSpPr>
                <p:cNvPr id="25" name="Rectangle: Rounded Corners 24">
                  <a:extLst>
                    <a:ext uri="{FF2B5EF4-FFF2-40B4-BE49-F238E27FC236}">
                      <a16:creationId xmlns:a16="http://schemas.microsoft.com/office/drawing/2014/main" id="{C6892BEF-C739-40EA-B16E-01B22EC3F2B9}"/>
                    </a:ext>
                  </a:extLst>
                </p:cNvPr>
                <p:cNvSpPr/>
                <p:nvPr/>
              </p:nvSpPr>
              <p:spPr>
                <a:xfrm>
                  <a:off x="8500369" y="4244463"/>
                  <a:ext cx="1570122" cy="833543"/>
                </a:xfrm>
                <a:prstGeom prst="roundRect">
                  <a:avLst/>
                </a:prstGeom>
                <a:solidFill>
                  <a:schemeClr val="tx1"/>
                </a:solidFill>
                <a:ln w="38100">
                  <a:solidFill>
                    <a:srgbClr val="00B05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600" dirty="0">
                      <a:solidFill>
                        <a:srgbClr val="00B050"/>
                      </a:solidFill>
                    </a:rPr>
                    <a:t>Evaluation</a:t>
                  </a:r>
                </a:p>
              </p:txBody>
            </p:sp>
          </p:grpSp>
        </p:grpSp>
        <p:grpSp>
          <p:nvGrpSpPr>
            <p:cNvPr id="23569" name="Group 23568">
              <a:extLst>
                <a:ext uri="{FF2B5EF4-FFF2-40B4-BE49-F238E27FC236}">
                  <a16:creationId xmlns:a16="http://schemas.microsoft.com/office/drawing/2014/main" id="{7AEAE198-3446-459A-91E0-E06E14EB0304}"/>
                </a:ext>
              </a:extLst>
            </p:cNvPr>
            <p:cNvGrpSpPr/>
            <p:nvPr/>
          </p:nvGrpSpPr>
          <p:grpSpPr>
            <a:xfrm>
              <a:off x="2602079" y="2334402"/>
              <a:ext cx="6987841" cy="240077"/>
              <a:chOff x="2602079" y="2334402"/>
              <a:chExt cx="6987841" cy="240077"/>
            </a:xfrm>
          </p:grpSpPr>
          <p:cxnSp>
            <p:nvCxnSpPr>
              <p:cNvPr id="29" name="Straight Connector 28">
                <a:extLst>
                  <a:ext uri="{FF2B5EF4-FFF2-40B4-BE49-F238E27FC236}">
                    <a16:creationId xmlns:a16="http://schemas.microsoft.com/office/drawing/2014/main" id="{3947DA1A-0055-44B5-9A36-C83E4A1943E6}"/>
                  </a:ext>
                </a:extLst>
              </p:cNvPr>
              <p:cNvCxnSpPr>
                <a:cxnSpLocks/>
              </p:cNvCxnSpPr>
              <p:nvPr/>
            </p:nvCxnSpPr>
            <p:spPr>
              <a:xfrm>
                <a:off x="2602079" y="2561668"/>
                <a:ext cx="6987841" cy="0"/>
              </a:xfrm>
              <a:prstGeom prst="line">
                <a:avLst/>
              </a:prstGeom>
            </p:spPr>
            <p:style>
              <a:lnRef idx="1">
                <a:schemeClr val="accent3"/>
              </a:lnRef>
              <a:fillRef idx="0">
                <a:schemeClr val="accent3"/>
              </a:fillRef>
              <a:effectRef idx="0">
                <a:schemeClr val="accent3"/>
              </a:effectRef>
              <a:fontRef idx="minor">
                <a:schemeClr val="tx1"/>
              </a:fontRef>
            </p:style>
          </p:cxnSp>
          <p:cxnSp>
            <p:nvCxnSpPr>
              <p:cNvPr id="42" name="Straight Connector 41">
                <a:extLst>
                  <a:ext uri="{FF2B5EF4-FFF2-40B4-BE49-F238E27FC236}">
                    <a16:creationId xmlns:a16="http://schemas.microsoft.com/office/drawing/2014/main" id="{140BCA89-3BC3-4ADA-8588-53A5B0807563}"/>
                  </a:ext>
                </a:extLst>
              </p:cNvPr>
              <p:cNvCxnSpPr>
                <a:endCxn id="21" idx="2"/>
              </p:cNvCxnSpPr>
              <p:nvPr/>
            </p:nvCxnSpPr>
            <p:spPr>
              <a:xfrm flipV="1">
                <a:off x="2602079" y="2334402"/>
                <a:ext cx="1" cy="227266"/>
              </a:xfrm>
              <a:prstGeom prst="line">
                <a:avLst/>
              </a:prstGeom>
            </p:spPr>
            <p:style>
              <a:lnRef idx="1">
                <a:schemeClr val="accent3"/>
              </a:lnRef>
              <a:fillRef idx="0">
                <a:schemeClr val="accent3"/>
              </a:fillRef>
              <a:effectRef idx="0">
                <a:schemeClr val="accent3"/>
              </a:effectRef>
              <a:fontRef idx="minor">
                <a:schemeClr val="tx1"/>
              </a:fontRef>
            </p:style>
          </p:cxnSp>
          <p:cxnSp>
            <p:nvCxnSpPr>
              <p:cNvPr id="49" name="Straight Connector 48">
                <a:extLst>
                  <a:ext uri="{FF2B5EF4-FFF2-40B4-BE49-F238E27FC236}">
                    <a16:creationId xmlns:a16="http://schemas.microsoft.com/office/drawing/2014/main" id="{5AEB8810-1658-447D-90A6-F7B49AE9185C}"/>
                  </a:ext>
                </a:extLst>
              </p:cNvPr>
              <p:cNvCxnSpPr>
                <a:cxnSpLocks/>
                <a:stCxn id="8" idx="2"/>
              </p:cNvCxnSpPr>
              <p:nvPr/>
            </p:nvCxnSpPr>
            <p:spPr>
              <a:xfrm>
                <a:off x="4948237" y="2347214"/>
                <a:ext cx="0" cy="227265"/>
              </a:xfrm>
              <a:prstGeom prst="line">
                <a:avLst/>
              </a:prstGeom>
            </p:spPr>
            <p:style>
              <a:lnRef idx="1">
                <a:schemeClr val="accent3"/>
              </a:lnRef>
              <a:fillRef idx="0">
                <a:schemeClr val="accent3"/>
              </a:fillRef>
              <a:effectRef idx="0">
                <a:schemeClr val="accent3"/>
              </a:effectRef>
              <a:fontRef idx="minor">
                <a:schemeClr val="tx1"/>
              </a:fontRef>
            </p:style>
          </p:cxnSp>
          <p:cxnSp>
            <p:nvCxnSpPr>
              <p:cNvPr id="51" name="Straight Connector 50">
                <a:extLst>
                  <a:ext uri="{FF2B5EF4-FFF2-40B4-BE49-F238E27FC236}">
                    <a16:creationId xmlns:a16="http://schemas.microsoft.com/office/drawing/2014/main" id="{58947D4F-DA53-46C0-8563-0CF8E124C79F}"/>
                  </a:ext>
                </a:extLst>
              </p:cNvPr>
              <p:cNvCxnSpPr>
                <a:cxnSpLocks/>
              </p:cNvCxnSpPr>
              <p:nvPr/>
            </p:nvCxnSpPr>
            <p:spPr>
              <a:xfrm>
                <a:off x="9584626" y="2334402"/>
                <a:ext cx="0" cy="227264"/>
              </a:xfrm>
              <a:prstGeom prst="line">
                <a:avLst/>
              </a:prstGeom>
            </p:spPr>
            <p:style>
              <a:lnRef idx="1">
                <a:schemeClr val="accent3"/>
              </a:lnRef>
              <a:fillRef idx="0">
                <a:schemeClr val="accent3"/>
              </a:fillRef>
              <a:effectRef idx="0">
                <a:schemeClr val="accent3"/>
              </a:effectRef>
              <a:fontRef idx="minor">
                <a:schemeClr val="tx1"/>
              </a:fontRef>
            </p:style>
          </p:cxnSp>
        </p:grpSp>
        <p:grpSp>
          <p:nvGrpSpPr>
            <p:cNvPr id="23570" name="Group 23569">
              <a:extLst>
                <a:ext uri="{FF2B5EF4-FFF2-40B4-BE49-F238E27FC236}">
                  <a16:creationId xmlns:a16="http://schemas.microsoft.com/office/drawing/2014/main" id="{F3F1A903-588D-4232-B604-75568BECC34F}"/>
                </a:ext>
              </a:extLst>
            </p:cNvPr>
            <p:cNvGrpSpPr/>
            <p:nvPr/>
          </p:nvGrpSpPr>
          <p:grpSpPr>
            <a:xfrm>
              <a:off x="2896862" y="3898230"/>
              <a:ext cx="6385744" cy="232784"/>
              <a:chOff x="2896862" y="3898230"/>
              <a:chExt cx="6385744" cy="232784"/>
            </a:xfrm>
          </p:grpSpPr>
          <p:cxnSp>
            <p:nvCxnSpPr>
              <p:cNvPr id="54" name="Straight Connector 53">
                <a:extLst>
                  <a:ext uri="{FF2B5EF4-FFF2-40B4-BE49-F238E27FC236}">
                    <a16:creationId xmlns:a16="http://schemas.microsoft.com/office/drawing/2014/main" id="{9E808219-50F7-406F-A597-417D65532632}"/>
                  </a:ext>
                </a:extLst>
              </p:cNvPr>
              <p:cNvCxnSpPr>
                <a:cxnSpLocks/>
              </p:cNvCxnSpPr>
              <p:nvPr/>
            </p:nvCxnSpPr>
            <p:spPr>
              <a:xfrm>
                <a:off x="2896862" y="3898230"/>
                <a:ext cx="6385744" cy="0"/>
              </a:xfrm>
              <a:prstGeom prst="line">
                <a:avLst/>
              </a:prstGeom>
            </p:spPr>
            <p:style>
              <a:lnRef idx="1">
                <a:schemeClr val="accent3"/>
              </a:lnRef>
              <a:fillRef idx="0">
                <a:schemeClr val="accent3"/>
              </a:fillRef>
              <a:effectRef idx="0">
                <a:schemeClr val="accent3"/>
              </a:effectRef>
              <a:fontRef idx="minor">
                <a:schemeClr val="tx1"/>
              </a:fontRef>
            </p:style>
          </p:cxnSp>
          <p:cxnSp>
            <p:nvCxnSpPr>
              <p:cNvPr id="23556" name="Straight Connector 23555">
                <a:extLst>
                  <a:ext uri="{FF2B5EF4-FFF2-40B4-BE49-F238E27FC236}">
                    <a16:creationId xmlns:a16="http://schemas.microsoft.com/office/drawing/2014/main" id="{C516578B-39F9-45D2-9C02-0EDAEFE6D8D0}"/>
                  </a:ext>
                </a:extLst>
              </p:cNvPr>
              <p:cNvCxnSpPr>
                <a:cxnSpLocks/>
                <a:stCxn id="23" idx="0"/>
              </p:cNvCxnSpPr>
              <p:nvPr/>
            </p:nvCxnSpPr>
            <p:spPr>
              <a:xfrm flipV="1">
                <a:off x="2896862" y="3898230"/>
                <a:ext cx="0" cy="228159"/>
              </a:xfrm>
              <a:prstGeom prst="line">
                <a:avLst/>
              </a:prstGeom>
            </p:spPr>
            <p:style>
              <a:lnRef idx="1">
                <a:schemeClr val="accent3"/>
              </a:lnRef>
              <a:fillRef idx="0">
                <a:schemeClr val="accent3"/>
              </a:fillRef>
              <a:effectRef idx="0">
                <a:schemeClr val="accent3"/>
              </a:effectRef>
              <a:fontRef idx="minor">
                <a:schemeClr val="tx1"/>
              </a:fontRef>
            </p:style>
          </p:cxnSp>
          <p:cxnSp>
            <p:nvCxnSpPr>
              <p:cNvPr id="23563" name="Straight Connector 23562">
                <a:extLst>
                  <a:ext uri="{FF2B5EF4-FFF2-40B4-BE49-F238E27FC236}">
                    <a16:creationId xmlns:a16="http://schemas.microsoft.com/office/drawing/2014/main" id="{9C6A55E9-A3B2-44C0-B783-6BA16FDF8763}"/>
                  </a:ext>
                </a:extLst>
              </p:cNvPr>
              <p:cNvCxnSpPr>
                <a:stCxn id="10" idx="0"/>
              </p:cNvCxnSpPr>
              <p:nvPr/>
            </p:nvCxnSpPr>
            <p:spPr>
              <a:xfrm flipV="1">
                <a:off x="6058380" y="3898230"/>
                <a:ext cx="0" cy="230663"/>
              </a:xfrm>
              <a:prstGeom prst="line">
                <a:avLst/>
              </a:prstGeom>
            </p:spPr>
            <p:style>
              <a:lnRef idx="1">
                <a:schemeClr val="accent3"/>
              </a:lnRef>
              <a:fillRef idx="0">
                <a:schemeClr val="accent3"/>
              </a:fillRef>
              <a:effectRef idx="0">
                <a:schemeClr val="accent3"/>
              </a:effectRef>
              <a:fontRef idx="minor">
                <a:schemeClr val="tx1"/>
              </a:fontRef>
            </p:style>
          </p:cxnSp>
          <p:cxnSp>
            <p:nvCxnSpPr>
              <p:cNvPr id="23565" name="Straight Connector 23564">
                <a:extLst>
                  <a:ext uri="{FF2B5EF4-FFF2-40B4-BE49-F238E27FC236}">
                    <a16:creationId xmlns:a16="http://schemas.microsoft.com/office/drawing/2014/main" id="{E367D4CA-785D-4610-90B2-0A33D02669A7}"/>
                  </a:ext>
                </a:extLst>
              </p:cNvPr>
              <p:cNvCxnSpPr>
                <a:stCxn id="25" idx="0"/>
              </p:cNvCxnSpPr>
              <p:nvPr/>
            </p:nvCxnSpPr>
            <p:spPr>
              <a:xfrm flipV="1">
                <a:off x="9279164" y="3900351"/>
                <a:ext cx="0" cy="230663"/>
              </a:xfrm>
              <a:prstGeom prst="line">
                <a:avLst/>
              </a:prstGeom>
            </p:spPr>
            <p:style>
              <a:lnRef idx="1">
                <a:schemeClr val="accent3"/>
              </a:lnRef>
              <a:fillRef idx="0">
                <a:schemeClr val="accent3"/>
              </a:fillRef>
              <a:effectRef idx="0">
                <a:schemeClr val="accent3"/>
              </a:effectRef>
              <a:fontRef idx="minor">
                <a:schemeClr val="tx1"/>
              </a:fontRef>
            </p:style>
          </p:cxnSp>
        </p:grpSp>
        <p:grpSp>
          <p:nvGrpSpPr>
            <p:cNvPr id="83" name="Group 82">
              <a:extLst>
                <a:ext uri="{FF2B5EF4-FFF2-40B4-BE49-F238E27FC236}">
                  <a16:creationId xmlns:a16="http://schemas.microsoft.com/office/drawing/2014/main" id="{EFCA128B-A72E-4695-A848-1A1F6CEE85CB}"/>
                </a:ext>
              </a:extLst>
            </p:cNvPr>
            <p:cNvGrpSpPr/>
            <p:nvPr/>
          </p:nvGrpSpPr>
          <p:grpSpPr>
            <a:xfrm rot="10800000">
              <a:off x="2874815" y="4953147"/>
              <a:ext cx="6390768" cy="424501"/>
              <a:chOff x="2891838" y="3704392"/>
              <a:chExt cx="6390768" cy="424501"/>
            </a:xfrm>
          </p:grpSpPr>
          <p:cxnSp>
            <p:nvCxnSpPr>
              <p:cNvPr id="84" name="Straight Connector 83">
                <a:extLst>
                  <a:ext uri="{FF2B5EF4-FFF2-40B4-BE49-F238E27FC236}">
                    <a16:creationId xmlns:a16="http://schemas.microsoft.com/office/drawing/2014/main" id="{5C80B0C6-D672-4197-B304-FF5AC863EB61}"/>
                  </a:ext>
                </a:extLst>
              </p:cNvPr>
              <p:cNvCxnSpPr>
                <a:cxnSpLocks/>
              </p:cNvCxnSpPr>
              <p:nvPr/>
            </p:nvCxnSpPr>
            <p:spPr>
              <a:xfrm>
                <a:off x="2896862" y="3898230"/>
                <a:ext cx="6385744" cy="0"/>
              </a:xfrm>
              <a:prstGeom prst="line">
                <a:avLst/>
              </a:prstGeom>
            </p:spPr>
            <p:style>
              <a:lnRef idx="1">
                <a:schemeClr val="accent3"/>
              </a:lnRef>
              <a:fillRef idx="0">
                <a:schemeClr val="accent3"/>
              </a:fillRef>
              <a:effectRef idx="0">
                <a:schemeClr val="accent3"/>
              </a:effectRef>
              <a:fontRef idx="minor">
                <a:schemeClr val="tx1"/>
              </a:fontRef>
            </p:style>
          </p:cxnSp>
          <p:cxnSp>
            <p:nvCxnSpPr>
              <p:cNvPr id="86" name="Straight Connector 85">
                <a:extLst>
                  <a:ext uri="{FF2B5EF4-FFF2-40B4-BE49-F238E27FC236}">
                    <a16:creationId xmlns:a16="http://schemas.microsoft.com/office/drawing/2014/main" id="{7B1CBC65-0401-45B0-A53C-2037CBAD7563}"/>
                  </a:ext>
                </a:extLst>
              </p:cNvPr>
              <p:cNvCxnSpPr/>
              <p:nvPr/>
            </p:nvCxnSpPr>
            <p:spPr>
              <a:xfrm flipV="1">
                <a:off x="9282606" y="3898230"/>
                <a:ext cx="0" cy="230662"/>
              </a:xfrm>
              <a:prstGeom prst="line">
                <a:avLst/>
              </a:prstGeom>
            </p:spPr>
            <p:style>
              <a:lnRef idx="1">
                <a:schemeClr val="accent3"/>
              </a:lnRef>
              <a:fillRef idx="0">
                <a:schemeClr val="accent3"/>
              </a:fillRef>
              <a:effectRef idx="0">
                <a:schemeClr val="accent3"/>
              </a:effectRef>
              <a:fontRef idx="minor">
                <a:schemeClr val="tx1"/>
              </a:fontRef>
            </p:style>
          </p:cxnSp>
          <p:cxnSp>
            <p:nvCxnSpPr>
              <p:cNvPr id="87" name="Straight Connector 86">
                <a:extLst>
                  <a:ext uri="{FF2B5EF4-FFF2-40B4-BE49-F238E27FC236}">
                    <a16:creationId xmlns:a16="http://schemas.microsoft.com/office/drawing/2014/main" id="{A4503F00-47F8-410B-95FE-ADA7B73E2042}"/>
                  </a:ext>
                </a:extLst>
              </p:cNvPr>
              <p:cNvCxnSpPr/>
              <p:nvPr/>
            </p:nvCxnSpPr>
            <p:spPr>
              <a:xfrm flipV="1">
                <a:off x="2891838" y="3898230"/>
                <a:ext cx="0" cy="230663"/>
              </a:xfrm>
              <a:prstGeom prst="line">
                <a:avLst/>
              </a:prstGeom>
            </p:spPr>
            <p:style>
              <a:lnRef idx="1">
                <a:schemeClr val="accent3"/>
              </a:lnRef>
              <a:fillRef idx="0">
                <a:schemeClr val="accent3"/>
              </a:fillRef>
              <a:effectRef idx="0">
                <a:schemeClr val="accent3"/>
              </a:effectRef>
              <a:fontRef idx="minor">
                <a:schemeClr val="tx1"/>
              </a:fontRef>
            </p:style>
          </p:cxnSp>
          <p:cxnSp>
            <p:nvCxnSpPr>
              <p:cNvPr id="88" name="Straight Connector 87">
                <a:extLst>
                  <a:ext uri="{FF2B5EF4-FFF2-40B4-BE49-F238E27FC236}">
                    <a16:creationId xmlns:a16="http://schemas.microsoft.com/office/drawing/2014/main" id="{93FEAC59-F9AD-41A1-A878-FC61A3F2BA2E}"/>
                  </a:ext>
                </a:extLst>
              </p:cNvPr>
              <p:cNvCxnSpPr/>
              <p:nvPr/>
            </p:nvCxnSpPr>
            <p:spPr>
              <a:xfrm flipV="1">
                <a:off x="6104156" y="3898230"/>
                <a:ext cx="0" cy="230663"/>
              </a:xfrm>
              <a:prstGeom prst="line">
                <a:avLst/>
              </a:prstGeom>
            </p:spPr>
            <p:style>
              <a:lnRef idx="1">
                <a:schemeClr val="accent3"/>
              </a:lnRef>
              <a:fillRef idx="0">
                <a:schemeClr val="accent3"/>
              </a:fillRef>
              <a:effectRef idx="0">
                <a:schemeClr val="accent3"/>
              </a:effectRef>
              <a:fontRef idx="minor">
                <a:schemeClr val="tx1"/>
              </a:fontRef>
            </p:style>
          </p:cxnSp>
          <p:cxnSp>
            <p:nvCxnSpPr>
              <p:cNvPr id="89" name="Straight Connector 88">
                <a:extLst>
                  <a:ext uri="{FF2B5EF4-FFF2-40B4-BE49-F238E27FC236}">
                    <a16:creationId xmlns:a16="http://schemas.microsoft.com/office/drawing/2014/main" id="{CDE9012A-9FF4-40A6-A95E-28E5E85ECAA0}"/>
                  </a:ext>
                </a:extLst>
              </p:cNvPr>
              <p:cNvCxnSpPr>
                <a:cxnSpLocks/>
              </p:cNvCxnSpPr>
              <p:nvPr/>
            </p:nvCxnSpPr>
            <p:spPr>
              <a:xfrm>
                <a:off x="6102769" y="3704392"/>
                <a:ext cx="0" cy="193838"/>
              </a:xfrm>
              <a:prstGeom prst="line">
                <a:avLst/>
              </a:prstGeom>
            </p:spPr>
            <p:style>
              <a:lnRef idx="1">
                <a:schemeClr val="accent3"/>
              </a:lnRef>
              <a:fillRef idx="0">
                <a:schemeClr val="accent3"/>
              </a:fillRef>
              <a:effectRef idx="0">
                <a:schemeClr val="accent3"/>
              </a:effectRef>
              <a:fontRef idx="minor">
                <a:schemeClr val="tx1"/>
              </a:fontRef>
            </p:style>
          </p:cxnSp>
        </p:grpSp>
      </p:grpSp>
      <p:cxnSp>
        <p:nvCxnSpPr>
          <p:cNvPr id="35" name="Straight Connector 34">
            <a:extLst>
              <a:ext uri="{FF2B5EF4-FFF2-40B4-BE49-F238E27FC236}">
                <a16:creationId xmlns:a16="http://schemas.microsoft.com/office/drawing/2014/main" id="{7DD0538C-BE7A-41FB-A40F-43BDF540BF71}"/>
              </a:ext>
            </a:extLst>
          </p:cNvPr>
          <p:cNvCxnSpPr>
            <a:cxnSpLocks/>
          </p:cNvCxnSpPr>
          <p:nvPr/>
        </p:nvCxnSpPr>
        <p:spPr>
          <a:xfrm>
            <a:off x="8102090" y="2874624"/>
            <a:ext cx="0" cy="227265"/>
          </a:xfrm>
          <a:prstGeom prst="line">
            <a:avLst/>
          </a:prstGeom>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33799731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hape 165"/>
          <p:cNvSpPr txBox="1">
            <a:spLocks noGrp="1" noChangeArrowheads="1"/>
          </p:cNvSpPr>
          <p:nvPr>
            <p:ph type="title"/>
          </p:nvPr>
        </p:nvSpPr>
        <p:spPr/>
        <p:txBody>
          <a:bodyPr>
            <a:normAutofit fontScale="90000"/>
          </a:bodyPr>
          <a:lstStyle/>
          <a:p>
            <a:r>
              <a:rPr lang="en-US" altLang="en-US">
                <a:sym typeface="Calibri" panose="020F0502020204030204" pitchFamily="34" charset="0"/>
              </a:rPr>
              <a:t>Functions Of The PBIS District Coordinator</a:t>
            </a:r>
            <a:endParaRPr lang="en-US" altLang="en-US" dirty="0">
              <a:sym typeface="Calibri" panose="020F0502020204030204" pitchFamily="34" charset="0"/>
            </a:endParaRPr>
          </a:p>
        </p:txBody>
      </p:sp>
      <p:sp>
        <p:nvSpPr>
          <p:cNvPr id="166" name="Shape 166"/>
          <p:cNvSpPr txBox="1">
            <a:spLocks noGrp="1" noChangeArrowheads="1"/>
          </p:cNvSpPr>
          <p:nvPr>
            <p:ph idx="1"/>
          </p:nvPr>
        </p:nvSpPr>
        <p:spPr>
          <a:xfrm>
            <a:off x="2095500" y="1825625"/>
            <a:ext cx="9686924" cy="4667250"/>
          </a:xfrm>
        </p:spPr>
        <p:txBody>
          <a:bodyPr numCol="2">
            <a:normAutofit fontScale="77500" lnSpcReduction="20000"/>
          </a:bodyPr>
          <a:lstStyle/>
          <a:p>
            <a:r>
              <a:rPr lang="en-US" altLang="en-US" dirty="0">
                <a:sym typeface="Calibri" panose="020F0502020204030204" pitchFamily="34" charset="0"/>
              </a:rPr>
              <a:t>Chair district PBIS team</a:t>
            </a:r>
          </a:p>
          <a:p>
            <a:pPr lvl="1"/>
            <a:r>
              <a:rPr lang="en-US" altLang="en-US" dirty="0">
                <a:sym typeface="Calibri" panose="020F0502020204030204" pitchFamily="34" charset="0"/>
              </a:rPr>
              <a:t>Utilize effective teaming meeting process </a:t>
            </a:r>
          </a:p>
          <a:p>
            <a:r>
              <a:rPr lang="en-US" altLang="en-US" dirty="0">
                <a:sym typeface="Calibri" panose="020F0502020204030204" pitchFamily="34" charset="0"/>
              </a:rPr>
              <a:t>Coordinate </a:t>
            </a:r>
          </a:p>
          <a:p>
            <a:pPr lvl="1"/>
            <a:r>
              <a:rPr lang="en-US" altLang="en-US" dirty="0">
                <a:sym typeface="Calibri" panose="020F0502020204030204" pitchFamily="34" charset="0"/>
              </a:rPr>
              <a:t>Funding, political support, &amp; visibility </a:t>
            </a:r>
          </a:p>
          <a:p>
            <a:pPr lvl="1"/>
            <a:r>
              <a:rPr lang="en-US" altLang="en-US" dirty="0">
                <a:sym typeface="Calibri" panose="020F0502020204030204" pitchFamily="34" charset="0"/>
              </a:rPr>
              <a:t>Data &amp; evaluation</a:t>
            </a:r>
          </a:p>
          <a:p>
            <a:pPr lvl="1"/>
            <a:r>
              <a:rPr lang="en-US" altLang="en-US" dirty="0">
                <a:sym typeface="Calibri" panose="020F0502020204030204" pitchFamily="34" charset="0"/>
              </a:rPr>
              <a:t>District training &amp; professional development</a:t>
            </a:r>
          </a:p>
          <a:p>
            <a:pPr lvl="1"/>
            <a:r>
              <a:rPr lang="en-US" altLang="en-US" dirty="0">
                <a:sym typeface="Calibri" panose="020F0502020204030204" pitchFamily="34" charset="0"/>
              </a:rPr>
              <a:t>With other initiatives</a:t>
            </a:r>
          </a:p>
          <a:p>
            <a:r>
              <a:rPr lang="en-US" altLang="en-US" dirty="0">
                <a:sym typeface="Calibri" panose="020F0502020204030204" pitchFamily="34" charset="0"/>
              </a:rPr>
              <a:t>Communicate current research</a:t>
            </a:r>
          </a:p>
          <a:p>
            <a:r>
              <a:rPr lang="en-US" altLang="en-US" dirty="0">
                <a:sym typeface="Calibri" panose="020F0502020204030204" pitchFamily="34" charset="0"/>
              </a:rPr>
              <a:t>Manage </a:t>
            </a:r>
          </a:p>
          <a:p>
            <a:pPr lvl="1"/>
            <a:r>
              <a:rPr lang="en-US" altLang="en-US" dirty="0">
                <a:sym typeface="Calibri" panose="020F0502020204030204" pitchFamily="34" charset="0"/>
              </a:rPr>
              <a:t>District implementation plan </a:t>
            </a:r>
          </a:p>
          <a:p>
            <a:pPr lvl="1"/>
            <a:r>
              <a:rPr lang="en-US" altLang="en-US" dirty="0">
                <a:sym typeface="Calibri" panose="020F0502020204030204" pitchFamily="34" charset="0"/>
              </a:rPr>
              <a:t>Budget </a:t>
            </a:r>
          </a:p>
          <a:p>
            <a:r>
              <a:rPr lang="en-US" altLang="en-US" dirty="0">
                <a:sym typeface="Calibri" panose="020F0502020204030204" pitchFamily="34" charset="0"/>
              </a:rPr>
              <a:t>Provide TA   </a:t>
            </a:r>
          </a:p>
          <a:p>
            <a:pPr lvl="1"/>
            <a:r>
              <a:rPr lang="en-US" altLang="en-US" dirty="0">
                <a:sym typeface="Calibri" panose="020F0502020204030204" pitchFamily="34" charset="0"/>
              </a:rPr>
              <a:t>Host district-wide meetings </a:t>
            </a:r>
          </a:p>
          <a:p>
            <a:pPr lvl="1"/>
            <a:r>
              <a:rPr lang="en-US" altLang="en-US" dirty="0">
                <a:sym typeface="Calibri" panose="020F0502020204030204" pitchFamily="34" charset="0"/>
              </a:rPr>
              <a:t>Visit implementing schools  </a:t>
            </a:r>
          </a:p>
          <a:p>
            <a:pPr lvl="1"/>
            <a:r>
              <a:rPr lang="en-US" altLang="en-US" dirty="0">
                <a:sym typeface="Calibri" panose="020F0502020204030204" pitchFamily="34" charset="0"/>
              </a:rPr>
              <a:t>Work with coaches, trainers, teams  </a:t>
            </a:r>
          </a:p>
          <a:p>
            <a:pPr lvl="1"/>
            <a:r>
              <a:rPr lang="en-US" altLang="en-US" dirty="0">
                <a:sym typeface="Calibri" panose="020F0502020204030204" pitchFamily="34" charset="0"/>
              </a:rPr>
              <a:t>Assist coaches/teams with data analysis</a:t>
            </a:r>
          </a:p>
        </p:txBody>
      </p:sp>
    </p:spTree>
    <p:extLst>
      <p:ext uri="{BB962C8B-B14F-4D97-AF65-F5344CB8AC3E}">
        <p14:creationId xmlns:p14="http://schemas.microsoft.com/office/powerpoint/2010/main" val="1433759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6">
                                            <p:txEl>
                                              <p:pRg st="0" end="0"/>
                                            </p:txEl>
                                          </p:spTgt>
                                        </p:tgtEl>
                                        <p:attrNameLst>
                                          <p:attrName>style.visibility</p:attrName>
                                        </p:attrNameLst>
                                      </p:cBhvr>
                                      <p:to>
                                        <p:strVal val="visible"/>
                                      </p:to>
                                    </p:set>
                                    <p:anim calcmode="lin" valueType="num">
                                      <p:cBhvr additive="base">
                                        <p:cTn id="7" dur="500" fill="hold"/>
                                        <p:tgtEl>
                                          <p:spTgt spid="16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6">
                                            <p:txEl>
                                              <p:pRg st="1" end="1"/>
                                            </p:txEl>
                                          </p:spTgt>
                                        </p:tgtEl>
                                        <p:attrNameLst>
                                          <p:attrName>style.visibility</p:attrName>
                                        </p:attrNameLst>
                                      </p:cBhvr>
                                      <p:to>
                                        <p:strVal val="visible"/>
                                      </p:to>
                                    </p:set>
                                    <p:anim calcmode="lin" valueType="num">
                                      <p:cBhvr additive="base">
                                        <p:cTn id="11" dur="500" fill="hold"/>
                                        <p:tgtEl>
                                          <p:spTgt spid="166">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6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66">
                                            <p:txEl>
                                              <p:pRg st="2" end="2"/>
                                            </p:txEl>
                                          </p:spTgt>
                                        </p:tgtEl>
                                        <p:attrNameLst>
                                          <p:attrName>style.visibility</p:attrName>
                                        </p:attrNameLst>
                                      </p:cBhvr>
                                      <p:to>
                                        <p:strVal val="visible"/>
                                      </p:to>
                                    </p:set>
                                    <p:anim calcmode="lin" valueType="num">
                                      <p:cBhvr additive="base">
                                        <p:cTn id="17" dur="500" fill="hold"/>
                                        <p:tgtEl>
                                          <p:spTgt spid="166">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66">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66">
                                            <p:txEl>
                                              <p:pRg st="3" end="3"/>
                                            </p:txEl>
                                          </p:spTgt>
                                        </p:tgtEl>
                                        <p:attrNameLst>
                                          <p:attrName>style.visibility</p:attrName>
                                        </p:attrNameLst>
                                      </p:cBhvr>
                                      <p:to>
                                        <p:strVal val="visible"/>
                                      </p:to>
                                    </p:set>
                                    <p:anim calcmode="lin" valueType="num">
                                      <p:cBhvr additive="base">
                                        <p:cTn id="21" dur="500" fill="hold"/>
                                        <p:tgtEl>
                                          <p:spTgt spid="166">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66">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66">
                                            <p:txEl>
                                              <p:pRg st="4" end="4"/>
                                            </p:txEl>
                                          </p:spTgt>
                                        </p:tgtEl>
                                        <p:attrNameLst>
                                          <p:attrName>style.visibility</p:attrName>
                                        </p:attrNameLst>
                                      </p:cBhvr>
                                      <p:to>
                                        <p:strVal val="visible"/>
                                      </p:to>
                                    </p:set>
                                    <p:anim calcmode="lin" valueType="num">
                                      <p:cBhvr additive="base">
                                        <p:cTn id="25" dur="500" fill="hold"/>
                                        <p:tgtEl>
                                          <p:spTgt spid="166">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6">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66">
                                            <p:txEl>
                                              <p:pRg st="5" end="5"/>
                                            </p:txEl>
                                          </p:spTgt>
                                        </p:tgtEl>
                                        <p:attrNameLst>
                                          <p:attrName>style.visibility</p:attrName>
                                        </p:attrNameLst>
                                      </p:cBhvr>
                                      <p:to>
                                        <p:strVal val="visible"/>
                                      </p:to>
                                    </p:set>
                                    <p:anim calcmode="lin" valueType="num">
                                      <p:cBhvr additive="base">
                                        <p:cTn id="29" dur="500" fill="hold"/>
                                        <p:tgtEl>
                                          <p:spTgt spid="166">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66">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6">
                                            <p:txEl>
                                              <p:pRg st="6" end="6"/>
                                            </p:txEl>
                                          </p:spTgt>
                                        </p:tgtEl>
                                        <p:attrNameLst>
                                          <p:attrName>style.visibility</p:attrName>
                                        </p:attrNameLst>
                                      </p:cBhvr>
                                      <p:to>
                                        <p:strVal val="visible"/>
                                      </p:to>
                                    </p:set>
                                    <p:anim calcmode="lin" valueType="num">
                                      <p:cBhvr additive="base">
                                        <p:cTn id="33" dur="500" fill="hold"/>
                                        <p:tgtEl>
                                          <p:spTgt spid="166">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6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66">
                                            <p:txEl>
                                              <p:pRg st="7" end="7"/>
                                            </p:txEl>
                                          </p:spTgt>
                                        </p:tgtEl>
                                        <p:attrNameLst>
                                          <p:attrName>style.visibility</p:attrName>
                                        </p:attrNameLst>
                                      </p:cBhvr>
                                      <p:to>
                                        <p:strVal val="visible"/>
                                      </p:to>
                                    </p:set>
                                    <p:anim calcmode="lin" valueType="num">
                                      <p:cBhvr additive="base">
                                        <p:cTn id="39" dur="500" fill="hold"/>
                                        <p:tgtEl>
                                          <p:spTgt spid="166">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6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66">
                                            <p:txEl>
                                              <p:pRg st="8" end="8"/>
                                            </p:txEl>
                                          </p:spTgt>
                                        </p:tgtEl>
                                        <p:attrNameLst>
                                          <p:attrName>style.visibility</p:attrName>
                                        </p:attrNameLst>
                                      </p:cBhvr>
                                      <p:to>
                                        <p:strVal val="visible"/>
                                      </p:to>
                                    </p:set>
                                    <p:anim calcmode="lin" valueType="num">
                                      <p:cBhvr additive="base">
                                        <p:cTn id="45" dur="500" fill="hold"/>
                                        <p:tgtEl>
                                          <p:spTgt spid="166">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6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66">
                                            <p:txEl>
                                              <p:pRg st="9" end="9"/>
                                            </p:txEl>
                                          </p:spTgt>
                                        </p:tgtEl>
                                        <p:attrNameLst>
                                          <p:attrName>style.visibility</p:attrName>
                                        </p:attrNameLst>
                                      </p:cBhvr>
                                      <p:to>
                                        <p:strVal val="visible"/>
                                      </p:to>
                                    </p:set>
                                    <p:anim calcmode="lin" valueType="num">
                                      <p:cBhvr additive="base">
                                        <p:cTn id="51" dur="500" fill="hold"/>
                                        <p:tgtEl>
                                          <p:spTgt spid="166">
                                            <p:txEl>
                                              <p:pRg st="9" end="9"/>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66">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66">
                                            <p:txEl>
                                              <p:pRg st="10" end="10"/>
                                            </p:txEl>
                                          </p:spTgt>
                                        </p:tgtEl>
                                        <p:attrNameLst>
                                          <p:attrName>style.visibility</p:attrName>
                                        </p:attrNameLst>
                                      </p:cBhvr>
                                      <p:to>
                                        <p:strVal val="visible"/>
                                      </p:to>
                                    </p:set>
                                    <p:anim calcmode="lin" valueType="num">
                                      <p:cBhvr additive="base">
                                        <p:cTn id="57" dur="500" fill="hold"/>
                                        <p:tgtEl>
                                          <p:spTgt spid="166">
                                            <p:txEl>
                                              <p:pRg st="10" end="1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166">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166">
                                            <p:txEl>
                                              <p:pRg st="11" end="11"/>
                                            </p:txEl>
                                          </p:spTgt>
                                        </p:tgtEl>
                                        <p:attrNameLst>
                                          <p:attrName>style.visibility</p:attrName>
                                        </p:attrNameLst>
                                      </p:cBhvr>
                                      <p:to>
                                        <p:strVal val="visible"/>
                                      </p:to>
                                    </p:set>
                                    <p:anim calcmode="lin" valueType="num">
                                      <p:cBhvr additive="base">
                                        <p:cTn id="63" dur="500" fill="hold"/>
                                        <p:tgtEl>
                                          <p:spTgt spid="166">
                                            <p:txEl>
                                              <p:pRg st="11" end="11"/>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166">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166">
                                            <p:txEl>
                                              <p:pRg st="12" end="12"/>
                                            </p:txEl>
                                          </p:spTgt>
                                        </p:tgtEl>
                                        <p:attrNameLst>
                                          <p:attrName>style.visibility</p:attrName>
                                        </p:attrNameLst>
                                      </p:cBhvr>
                                      <p:to>
                                        <p:strVal val="visible"/>
                                      </p:to>
                                    </p:set>
                                    <p:anim calcmode="lin" valueType="num">
                                      <p:cBhvr additive="base">
                                        <p:cTn id="69" dur="500" fill="hold"/>
                                        <p:tgtEl>
                                          <p:spTgt spid="166">
                                            <p:txEl>
                                              <p:pRg st="12" end="12"/>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166">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nodeType="clickEffect">
                                  <p:stCondLst>
                                    <p:cond delay="0"/>
                                  </p:stCondLst>
                                  <p:childTnLst>
                                    <p:set>
                                      <p:cBhvr>
                                        <p:cTn id="74" dur="1" fill="hold">
                                          <p:stCondLst>
                                            <p:cond delay="0"/>
                                          </p:stCondLst>
                                        </p:cTn>
                                        <p:tgtEl>
                                          <p:spTgt spid="166">
                                            <p:txEl>
                                              <p:pRg st="13" end="13"/>
                                            </p:txEl>
                                          </p:spTgt>
                                        </p:tgtEl>
                                        <p:attrNameLst>
                                          <p:attrName>style.visibility</p:attrName>
                                        </p:attrNameLst>
                                      </p:cBhvr>
                                      <p:to>
                                        <p:strVal val="visible"/>
                                      </p:to>
                                    </p:set>
                                    <p:anim calcmode="lin" valueType="num">
                                      <p:cBhvr additive="base">
                                        <p:cTn id="75" dur="500" fill="hold"/>
                                        <p:tgtEl>
                                          <p:spTgt spid="166">
                                            <p:txEl>
                                              <p:pRg st="13" end="13"/>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166">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nodeType="clickEffect">
                                  <p:stCondLst>
                                    <p:cond delay="0"/>
                                  </p:stCondLst>
                                  <p:childTnLst>
                                    <p:set>
                                      <p:cBhvr>
                                        <p:cTn id="80" dur="1" fill="hold">
                                          <p:stCondLst>
                                            <p:cond delay="0"/>
                                          </p:stCondLst>
                                        </p:cTn>
                                        <p:tgtEl>
                                          <p:spTgt spid="166">
                                            <p:txEl>
                                              <p:pRg st="14" end="14"/>
                                            </p:txEl>
                                          </p:spTgt>
                                        </p:tgtEl>
                                        <p:attrNameLst>
                                          <p:attrName>style.visibility</p:attrName>
                                        </p:attrNameLst>
                                      </p:cBhvr>
                                      <p:to>
                                        <p:strVal val="visible"/>
                                      </p:to>
                                    </p:set>
                                    <p:anim calcmode="lin" valueType="num">
                                      <p:cBhvr additive="base">
                                        <p:cTn id="81" dur="500" fill="hold"/>
                                        <p:tgtEl>
                                          <p:spTgt spid="166">
                                            <p:txEl>
                                              <p:pRg st="14" end="14"/>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166">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nodeType="clickEffect">
                                  <p:stCondLst>
                                    <p:cond delay="0"/>
                                  </p:stCondLst>
                                  <p:childTnLst>
                                    <p:set>
                                      <p:cBhvr>
                                        <p:cTn id="86" dur="1" fill="hold">
                                          <p:stCondLst>
                                            <p:cond delay="0"/>
                                          </p:stCondLst>
                                        </p:cTn>
                                        <p:tgtEl>
                                          <p:spTgt spid="166">
                                            <p:txEl>
                                              <p:pRg st="15" end="15"/>
                                            </p:txEl>
                                          </p:spTgt>
                                        </p:tgtEl>
                                        <p:attrNameLst>
                                          <p:attrName>style.visibility</p:attrName>
                                        </p:attrNameLst>
                                      </p:cBhvr>
                                      <p:to>
                                        <p:strVal val="visible"/>
                                      </p:to>
                                    </p:set>
                                    <p:anim calcmode="lin" valueType="num">
                                      <p:cBhvr additive="base">
                                        <p:cTn id="87" dur="500" fill="hold"/>
                                        <p:tgtEl>
                                          <p:spTgt spid="166">
                                            <p:txEl>
                                              <p:pRg st="15" end="15"/>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166">
                                            <p:txEl>
                                              <p:pRg st="15" end="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hape 173"/>
          <p:cNvSpPr txBox="1">
            <a:spLocks noGrp="1" noChangeArrowheads="1"/>
          </p:cNvSpPr>
          <p:nvPr>
            <p:ph type="title"/>
          </p:nvPr>
        </p:nvSpPr>
        <p:spPr/>
        <p:txBody>
          <a:bodyPr/>
          <a:lstStyle/>
          <a:p>
            <a:r>
              <a:rPr lang="en-US" altLang="en-US">
                <a:sym typeface="Calibri" panose="020F0502020204030204" pitchFamily="34" charset="0"/>
              </a:rPr>
              <a:t>District Team Responsibilities</a:t>
            </a:r>
            <a:endParaRPr lang="en-US" altLang="en-US" dirty="0">
              <a:sym typeface="Calibri" panose="020F0502020204030204" pitchFamily="34" charset="0"/>
            </a:endParaRPr>
          </a:p>
        </p:txBody>
      </p:sp>
      <p:sp>
        <p:nvSpPr>
          <p:cNvPr id="174" name="Shape 174"/>
          <p:cNvSpPr txBox="1">
            <a:spLocks noGrp="1"/>
          </p:cNvSpPr>
          <p:nvPr>
            <p:ph idx="1"/>
          </p:nvPr>
        </p:nvSpPr>
        <p:spPr>
          <a:xfrm>
            <a:off x="2095500" y="1825625"/>
            <a:ext cx="9686924" cy="4667250"/>
          </a:xfrm>
        </p:spPr>
        <p:txBody>
          <a:bodyPr numCol="2">
            <a:normAutofit/>
          </a:bodyPr>
          <a:lstStyle/>
          <a:p>
            <a:r>
              <a:rPr lang="en-US" sz="2600" dirty="0"/>
              <a:t>Make student behavior top priority </a:t>
            </a:r>
          </a:p>
          <a:p>
            <a:r>
              <a:rPr lang="en-US" sz="2600" dirty="0"/>
              <a:t>Conduct self-assessments</a:t>
            </a:r>
          </a:p>
          <a:p>
            <a:r>
              <a:rPr lang="en-US" sz="2600" dirty="0"/>
              <a:t>Develop three to five year action plan</a:t>
            </a:r>
          </a:p>
          <a:p>
            <a:r>
              <a:rPr lang="en-US" sz="2600" dirty="0"/>
              <a:t>Plan regular meetings</a:t>
            </a:r>
          </a:p>
          <a:p>
            <a:r>
              <a:rPr lang="en-US" sz="2600" dirty="0"/>
              <a:t>Lead data-based decision making</a:t>
            </a:r>
          </a:p>
          <a:p>
            <a:r>
              <a:rPr lang="en-US" altLang="en-US" sz="2600" dirty="0">
                <a:sym typeface="Calibri" panose="020F0502020204030204" pitchFamily="34" charset="0"/>
              </a:rPr>
              <a:t>Secure stable funding </a:t>
            </a:r>
            <a:endParaRPr lang="en-US" altLang="en-US" sz="2600" dirty="0"/>
          </a:p>
          <a:p>
            <a:r>
              <a:rPr lang="en-US" altLang="en-US" sz="2600" dirty="0">
                <a:sym typeface="Calibri" panose="020F0502020204030204" pitchFamily="34" charset="0"/>
              </a:rPr>
              <a:t>Establish visibility</a:t>
            </a:r>
            <a:endParaRPr lang="en-US" altLang="en-US" sz="2600" dirty="0"/>
          </a:p>
          <a:p>
            <a:r>
              <a:rPr lang="en-US" altLang="en-US" sz="2600" dirty="0">
                <a:sym typeface="Calibri" panose="020F0502020204030204" pitchFamily="34" charset="0"/>
              </a:rPr>
              <a:t>Build training capacity</a:t>
            </a:r>
            <a:endParaRPr lang="en-US" altLang="en-US" sz="2600" dirty="0"/>
          </a:p>
          <a:p>
            <a:r>
              <a:rPr lang="en-US" altLang="en-US" sz="2600" dirty="0">
                <a:sym typeface="Calibri" panose="020F0502020204030204" pitchFamily="34" charset="0"/>
              </a:rPr>
              <a:t>Develop coaching network </a:t>
            </a:r>
            <a:endParaRPr lang="en-US" altLang="en-US" sz="2600" dirty="0"/>
          </a:p>
          <a:p>
            <a:r>
              <a:rPr lang="en-US" altLang="en-US" sz="2600" dirty="0">
                <a:sym typeface="Calibri" panose="020F0502020204030204" pitchFamily="34" charset="0"/>
              </a:rPr>
              <a:t>Evaluate PBIS efforts</a:t>
            </a:r>
            <a:endParaRPr lang="en-US" sz="2600" dirty="0"/>
          </a:p>
        </p:txBody>
      </p:sp>
    </p:spTree>
    <p:extLst>
      <p:ext uri="{BB962C8B-B14F-4D97-AF65-F5344CB8AC3E}">
        <p14:creationId xmlns:p14="http://schemas.microsoft.com/office/powerpoint/2010/main" val="21124929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
                                            <p:txEl>
                                              <p:pRg st="0" end="0"/>
                                            </p:txEl>
                                          </p:spTgt>
                                        </p:tgtEl>
                                        <p:attrNameLst>
                                          <p:attrName>style.visibility</p:attrName>
                                        </p:attrNameLst>
                                      </p:cBhvr>
                                      <p:to>
                                        <p:strVal val="visible"/>
                                      </p:to>
                                    </p:set>
                                    <p:animEffect transition="in" filter="fade">
                                      <p:cBhvr>
                                        <p:cTn id="7" dur="1000"/>
                                        <p:tgtEl>
                                          <p:spTgt spid="17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74">
                                            <p:txEl>
                                              <p:pRg st="1" end="1"/>
                                            </p:txEl>
                                          </p:spTgt>
                                        </p:tgtEl>
                                        <p:attrNameLst>
                                          <p:attrName>style.visibility</p:attrName>
                                        </p:attrNameLst>
                                      </p:cBhvr>
                                      <p:to>
                                        <p:strVal val="visible"/>
                                      </p:to>
                                    </p:set>
                                    <p:animEffect transition="in" filter="fade">
                                      <p:cBhvr>
                                        <p:cTn id="12" dur="1000"/>
                                        <p:tgtEl>
                                          <p:spTgt spid="17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74">
                                            <p:txEl>
                                              <p:pRg st="2" end="2"/>
                                            </p:txEl>
                                          </p:spTgt>
                                        </p:tgtEl>
                                        <p:attrNameLst>
                                          <p:attrName>style.visibility</p:attrName>
                                        </p:attrNameLst>
                                      </p:cBhvr>
                                      <p:to>
                                        <p:strVal val="visible"/>
                                      </p:to>
                                    </p:set>
                                    <p:animEffect transition="in" filter="fade">
                                      <p:cBhvr>
                                        <p:cTn id="17" dur="1000"/>
                                        <p:tgtEl>
                                          <p:spTgt spid="17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74">
                                            <p:txEl>
                                              <p:pRg st="3" end="3"/>
                                            </p:txEl>
                                          </p:spTgt>
                                        </p:tgtEl>
                                        <p:attrNameLst>
                                          <p:attrName>style.visibility</p:attrName>
                                        </p:attrNameLst>
                                      </p:cBhvr>
                                      <p:to>
                                        <p:strVal val="visible"/>
                                      </p:to>
                                    </p:set>
                                    <p:animEffect transition="in" filter="fade">
                                      <p:cBhvr>
                                        <p:cTn id="22" dur="1000"/>
                                        <p:tgtEl>
                                          <p:spTgt spid="17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74">
                                            <p:txEl>
                                              <p:pRg st="4" end="4"/>
                                            </p:txEl>
                                          </p:spTgt>
                                        </p:tgtEl>
                                        <p:attrNameLst>
                                          <p:attrName>style.visibility</p:attrName>
                                        </p:attrNameLst>
                                      </p:cBhvr>
                                      <p:to>
                                        <p:strVal val="visible"/>
                                      </p:to>
                                    </p:set>
                                    <p:animEffect transition="in" filter="fade">
                                      <p:cBhvr>
                                        <p:cTn id="27" dur="1000"/>
                                        <p:tgtEl>
                                          <p:spTgt spid="17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74">
                                            <p:txEl>
                                              <p:pRg st="5" end="5"/>
                                            </p:txEl>
                                          </p:spTgt>
                                        </p:tgtEl>
                                        <p:attrNameLst>
                                          <p:attrName>style.visibility</p:attrName>
                                        </p:attrNameLst>
                                      </p:cBhvr>
                                      <p:to>
                                        <p:strVal val="visible"/>
                                      </p:to>
                                    </p:set>
                                    <p:animEffect transition="in" filter="fade">
                                      <p:cBhvr>
                                        <p:cTn id="32" dur="1000"/>
                                        <p:tgtEl>
                                          <p:spTgt spid="17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74">
                                            <p:txEl>
                                              <p:pRg st="6" end="6"/>
                                            </p:txEl>
                                          </p:spTgt>
                                        </p:tgtEl>
                                        <p:attrNameLst>
                                          <p:attrName>style.visibility</p:attrName>
                                        </p:attrNameLst>
                                      </p:cBhvr>
                                      <p:to>
                                        <p:strVal val="visible"/>
                                      </p:to>
                                    </p:set>
                                    <p:animEffect transition="in" filter="fade">
                                      <p:cBhvr>
                                        <p:cTn id="37" dur="1000"/>
                                        <p:tgtEl>
                                          <p:spTgt spid="17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74">
                                            <p:txEl>
                                              <p:pRg st="7" end="7"/>
                                            </p:txEl>
                                          </p:spTgt>
                                        </p:tgtEl>
                                        <p:attrNameLst>
                                          <p:attrName>style.visibility</p:attrName>
                                        </p:attrNameLst>
                                      </p:cBhvr>
                                      <p:to>
                                        <p:strVal val="visible"/>
                                      </p:to>
                                    </p:set>
                                    <p:animEffect transition="in" filter="fade">
                                      <p:cBhvr>
                                        <p:cTn id="42" dur="1000"/>
                                        <p:tgtEl>
                                          <p:spTgt spid="17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74">
                                            <p:txEl>
                                              <p:pRg st="8" end="8"/>
                                            </p:txEl>
                                          </p:spTgt>
                                        </p:tgtEl>
                                        <p:attrNameLst>
                                          <p:attrName>style.visibility</p:attrName>
                                        </p:attrNameLst>
                                      </p:cBhvr>
                                      <p:to>
                                        <p:strVal val="visible"/>
                                      </p:to>
                                    </p:set>
                                    <p:animEffect transition="in" filter="fade">
                                      <p:cBhvr>
                                        <p:cTn id="47" dur="1000"/>
                                        <p:tgtEl>
                                          <p:spTgt spid="17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74">
                                            <p:txEl>
                                              <p:pRg st="9" end="9"/>
                                            </p:txEl>
                                          </p:spTgt>
                                        </p:tgtEl>
                                        <p:attrNameLst>
                                          <p:attrName>style.visibility</p:attrName>
                                        </p:attrNameLst>
                                      </p:cBhvr>
                                      <p:to>
                                        <p:strVal val="visible"/>
                                      </p:to>
                                    </p:set>
                                    <p:animEffect transition="in" filter="fade">
                                      <p:cBhvr>
                                        <p:cTn id="52" dur="1000"/>
                                        <p:tgtEl>
                                          <p:spTgt spid="17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Shape 183"/>
          <p:cNvPicPr preferRelativeResize="0">
            <a:picLocks noGrp="1" noChangeArrowheads="1"/>
          </p:cNvPicPr>
          <p:nvPr>
            <p:ph idx="4294967295"/>
          </p:nvPr>
        </p:nvPicPr>
        <p:blipFill>
          <a:blip r:embed="rId3">
            <a:extLst>
              <a:ext uri="{28A0092B-C50C-407E-A947-70E740481C1C}">
                <a14:useLocalDpi xmlns:a14="http://schemas.microsoft.com/office/drawing/2010/main" val="0"/>
              </a:ext>
            </a:extLst>
          </a:blip>
          <a:stretch>
            <a:fillRect/>
          </a:stretch>
        </p:blipFill>
        <p:spPr bwMode="auto">
          <a:xfrm>
            <a:off x="3865562" y="203200"/>
            <a:ext cx="4460875" cy="57721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ontent Placeholder 5">
            <a:extLst>
              <a:ext uri="{FF2B5EF4-FFF2-40B4-BE49-F238E27FC236}">
                <a16:creationId xmlns:a16="http://schemas.microsoft.com/office/drawing/2014/main" id="{D4CAFA7A-1BE8-455A-8DDD-7D5AD268D36E}"/>
              </a:ext>
            </a:extLst>
          </p:cNvPr>
          <p:cNvSpPr txBox="1">
            <a:spLocks/>
          </p:cNvSpPr>
          <p:nvPr/>
        </p:nvSpPr>
        <p:spPr>
          <a:xfrm>
            <a:off x="16764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State of Oregon RTI District Leadership Model</a:t>
            </a:r>
          </a:p>
        </p:txBody>
      </p:sp>
    </p:spTree>
    <p:extLst>
      <p:ext uri="{BB962C8B-B14F-4D97-AF65-F5344CB8AC3E}">
        <p14:creationId xmlns:p14="http://schemas.microsoft.com/office/powerpoint/2010/main" val="4166476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hape 196"/>
          <p:cNvSpPr>
            <a:spLocks noGrp="1" noChangeArrowheads="1"/>
          </p:cNvSpPr>
          <p:nvPr>
            <p:ph type="title"/>
          </p:nvPr>
        </p:nvSpPr>
        <p:spPr/>
        <p:txBody>
          <a:bodyPr/>
          <a:lstStyle/>
          <a:p>
            <a:r>
              <a:rPr lang="en-US" altLang="en-US">
                <a:sym typeface="Calibri" panose="020F0502020204030204" pitchFamily="34" charset="0"/>
              </a:rPr>
              <a:t>The PBIS District Coach</a:t>
            </a:r>
            <a:endParaRPr lang="en-US" altLang="en-US" dirty="0"/>
          </a:p>
        </p:txBody>
      </p:sp>
    </p:spTree>
    <p:extLst>
      <p:ext uri="{BB962C8B-B14F-4D97-AF65-F5344CB8AC3E}">
        <p14:creationId xmlns:p14="http://schemas.microsoft.com/office/powerpoint/2010/main" val="3252325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hape 202"/>
          <p:cNvSpPr txBox="1">
            <a:spLocks noGrp="1" noChangeArrowheads="1"/>
          </p:cNvSpPr>
          <p:nvPr>
            <p:ph type="title"/>
          </p:nvPr>
        </p:nvSpPr>
        <p:spPr/>
        <p:txBody>
          <a:bodyPr>
            <a:normAutofit fontScale="90000"/>
          </a:bodyPr>
          <a:lstStyle/>
          <a:p>
            <a:r>
              <a:rPr lang="en-US" altLang="en-US">
                <a:sym typeface="Calibri" panose="020F0502020204030204" pitchFamily="34" charset="0"/>
              </a:rPr>
              <a:t>Basic Qualifications Of District Coaches</a:t>
            </a:r>
            <a:endParaRPr lang="en-US" altLang="en-US" dirty="0">
              <a:sym typeface="Calibri" panose="020F0502020204030204" pitchFamily="34" charset="0"/>
            </a:endParaRPr>
          </a:p>
        </p:txBody>
      </p:sp>
      <p:sp>
        <p:nvSpPr>
          <p:cNvPr id="203" name="Shape 203"/>
          <p:cNvSpPr txBox="1">
            <a:spLocks noGrp="1"/>
          </p:cNvSpPr>
          <p:nvPr>
            <p:ph idx="1"/>
          </p:nvPr>
        </p:nvSpPr>
        <p:spPr/>
        <p:txBody>
          <a:bodyPr>
            <a:normAutofit fontScale="77500" lnSpcReduction="20000"/>
          </a:bodyPr>
          <a:lstStyle/>
          <a:p>
            <a:r>
              <a:rPr lang="en-US" b="1" dirty="0"/>
              <a:t>Fluency</a:t>
            </a:r>
            <a:r>
              <a:rPr lang="en-US" dirty="0"/>
              <a:t> with data systems, tools and analysis, and data-based decision making</a:t>
            </a:r>
          </a:p>
          <a:p>
            <a:r>
              <a:rPr lang="en-US" b="1" dirty="0"/>
              <a:t>Knowledge</a:t>
            </a:r>
            <a:r>
              <a:rPr lang="en-US" dirty="0"/>
              <a:t> of evidence-based classroom management &amp; instruction</a:t>
            </a:r>
          </a:p>
          <a:p>
            <a:r>
              <a:rPr lang="en-US" b="1" dirty="0"/>
              <a:t>Skill </a:t>
            </a:r>
            <a:r>
              <a:rPr lang="en-US" dirty="0"/>
              <a:t>with progress monitoring and communication</a:t>
            </a:r>
            <a:endParaRPr lang="en-US" altLang="en-US" dirty="0">
              <a:sym typeface="Calibri" panose="020F0502020204030204" pitchFamily="34" charset="0"/>
            </a:endParaRPr>
          </a:p>
          <a:p>
            <a:r>
              <a:rPr lang="en-US" altLang="en-US" b="1" dirty="0">
                <a:sym typeface="Calibri" panose="020F0502020204030204" pitchFamily="34" charset="0"/>
              </a:rPr>
              <a:t>Experience</a:t>
            </a:r>
            <a:r>
              <a:rPr lang="en-US" altLang="en-US" dirty="0">
                <a:sym typeface="Calibri" panose="020F0502020204030204" pitchFamily="34" charset="0"/>
              </a:rPr>
              <a:t> training with…</a:t>
            </a:r>
          </a:p>
          <a:p>
            <a:pPr lvl="1"/>
            <a:r>
              <a:rPr lang="en-US" altLang="en-US" dirty="0">
                <a:sym typeface="Calibri" panose="020F0502020204030204" pitchFamily="34" charset="0"/>
              </a:rPr>
              <a:t>PBIS.</a:t>
            </a:r>
          </a:p>
          <a:p>
            <a:pPr lvl="1"/>
            <a:r>
              <a:rPr lang="en-US" altLang="en-US" dirty="0">
                <a:sym typeface="Calibri" panose="020F0502020204030204" pitchFamily="34" charset="0"/>
              </a:rPr>
              <a:t>school improvement.</a:t>
            </a:r>
          </a:p>
          <a:p>
            <a:pPr lvl="1"/>
            <a:r>
              <a:rPr lang="en-US" altLang="en-US" dirty="0">
                <a:sym typeface="Calibri" panose="020F0502020204030204" pitchFamily="34" charset="0"/>
              </a:rPr>
              <a:t>student diversity.</a:t>
            </a:r>
          </a:p>
          <a:p>
            <a:pPr lvl="1"/>
            <a:r>
              <a:rPr lang="en-US" altLang="en-US" dirty="0">
                <a:sym typeface="Calibri" panose="020F0502020204030204" pitchFamily="34" charset="0"/>
              </a:rPr>
              <a:t>developing and facilitating staff development activities.</a:t>
            </a:r>
          </a:p>
        </p:txBody>
      </p:sp>
    </p:spTree>
    <p:extLst>
      <p:ext uri="{BB962C8B-B14F-4D97-AF65-F5344CB8AC3E}">
        <p14:creationId xmlns:p14="http://schemas.microsoft.com/office/powerpoint/2010/main" val="372516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3">
                                            <p:txEl>
                                              <p:pRg st="0" end="0"/>
                                            </p:txEl>
                                          </p:spTgt>
                                        </p:tgtEl>
                                        <p:attrNameLst>
                                          <p:attrName>style.visibility</p:attrName>
                                        </p:attrNameLst>
                                      </p:cBhvr>
                                      <p:to>
                                        <p:strVal val="visible"/>
                                      </p:to>
                                    </p:set>
                                    <p:anim calcmode="lin" valueType="num">
                                      <p:cBhvr additive="base">
                                        <p:cTn id="7" dur="500" fill="hold"/>
                                        <p:tgtEl>
                                          <p:spTgt spid="20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03">
                                            <p:txEl>
                                              <p:pRg st="1" end="1"/>
                                            </p:txEl>
                                          </p:spTgt>
                                        </p:tgtEl>
                                        <p:attrNameLst>
                                          <p:attrName>style.visibility</p:attrName>
                                        </p:attrNameLst>
                                      </p:cBhvr>
                                      <p:to>
                                        <p:strVal val="visible"/>
                                      </p:to>
                                    </p:set>
                                    <p:anim calcmode="lin" valueType="num">
                                      <p:cBhvr additive="base">
                                        <p:cTn id="13" dur="500" fill="hold"/>
                                        <p:tgtEl>
                                          <p:spTgt spid="20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03">
                                            <p:txEl>
                                              <p:pRg st="2" end="2"/>
                                            </p:txEl>
                                          </p:spTgt>
                                        </p:tgtEl>
                                        <p:attrNameLst>
                                          <p:attrName>style.visibility</p:attrName>
                                        </p:attrNameLst>
                                      </p:cBhvr>
                                      <p:to>
                                        <p:strVal val="visible"/>
                                      </p:to>
                                    </p:set>
                                    <p:anim calcmode="lin" valueType="num">
                                      <p:cBhvr additive="base">
                                        <p:cTn id="19" dur="500" fill="hold"/>
                                        <p:tgtEl>
                                          <p:spTgt spid="20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0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3">
                                            <p:txEl>
                                              <p:pRg st="3" end="3"/>
                                            </p:txEl>
                                          </p:spTgt>
                                        </p:tgtEl>
                                        <p:attrNameLst>
                                          <p:attrName>style.visibility</p:attrName>
                                        </p:attrNameLst>
                                      </p:cBhvr>
                                      <p:to>
                                        <p:strVal val="visible"/>
                                      </p:to>
                                    </p:set>
                                    <p:anim calcmode="lin" valueType="num">
                                      <p:cBhvr additive="base">
                                        <p:cTn id="25" dur="500" fill="hold"/>
                                        <p:tgtEl>
                                          <p:spTgt spid="20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0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03">
                                            <p:txEl>
                                              <p:pRg st="4" end="4"/>
                                            </p:txEl>
                                          </p:spTgt>
                                        </p:tgtEl>
                                        <p:attrNameLst>
                                          <p:attrName>style.visibility</p:attrName>
                                        </p:attrNameLst>
                                      </p:cBhvr>
                                      <p:to>
                                        <p:strVal val="visible"/>
                                      </p:to>
                                    </p:set>
                                    <p:anim calcmode="lin" valueType="num">
                                      <p:cBhvr additive="base">
                                        <p:cTn id="31" dur="500" fill="hold"/>
                                        <p:tgtEl>
                                          <p:spTgt spid="20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0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03">
                                            <p:txEl>
                                              <p:pRg st="5" end="5"/>
                                            </p:txEl>
                                          </p:spTgt>
                                        </p:tgtEl>
                                        <p:attrNameLst>
                                          <p:attrName>style.visibility</p:attrName>
                                        </p:attrNameLst>
                                      </p:cBhvr>
                                      <p:to>
                                        <p:strVal val="visible"/>
                                      </p:to>
                                    </p:set>
                                    <p:anim calcmode="lin" valueType="num">
                                      <p:cBhvr additive="base">
                                        <p:cTn id="37" dur="500" fill="hold"/>
                                        <p:tgtEl>
                                          <p:spTgt spid="20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0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03">
                                            <p:txEl>
                                              <p:pRg st="6" end="6"/>
                                            </p:txEl>
                                          </p:spTgt>
                                        </p:tgtEl>
                                        <p:attrNameLst>
                                          <p:attrName>style.visibility</p:attrName>
                                        </p:attrNameLst>
                                      </p:cBhvr>
                                      <p:to>
                                        <p:strVal val="visible"/>
                                      </p:to>
                                    </p:set>
                                    <p:anim calcmode="lin" valueType="num">
                                      <p:cBhvr additive="base">
                                        <p:cTn id="43" dur="500" fill="hold"/>
                                        <p:tgtEl>
                                          <p:spTgt spid="20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0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03">
                                            <p:txEl>
                                              <p:pRg st="7" end="7"/>
                                            </p:txEl>
                                          </p:spTgt>
                                        </p:tgtEl>
                                        <p:attrNameLst>
                                          <p:attrName>style.visibility</p:attrName>
                                        </p:attrNameLst>
                                      </p:cBhvr>
                                      <p:to>
                                        <p:strVal val="visible"/>
                                      </p:to>
                                    </p:set>
                                    <p:anim calcmode="lin" valueType="num">
                                      <p:cBhvr additive="base">
                                        <p:cTn id="49" dur="500" fill="hold"/>
                                        <p:tgtEl>
                                          <p:spTgt spid="20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0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hape 210"/>
          <p:cNvSpPr txBox="1">
            <a:spLocks noGrp="1" noChangeArrowheads="1"/>
          </p:cNvSpPr>
          <p:nvPr>
            <p:ph type="title"/>
          </p:nvPr>
        </p:nvSpPr>
        <p:spPr/>
        <p:txBody>
          <a:bodyPr>
            <a:normAutofit fontScale="90000"/>
          </a:bodyPr>
          <a:lstStyle/>
          <a:p>
            <a:r>
              <a:rPr lang="en-US" altLang="en-US">
                <a:sym typeface="Calibri" panose="020F0502020204030204" pitchFamily="34" charset="0"/>
              </a:rPr>
              <a:t>Responsibilities Of District Coaches</a:t>
            </a:r>
            <a:endParaRPr lang="en-US" altLang="en-US" dirty="0">
              <a:sym typeface="Calibri" panose="020F0502020204030204" pitchFamily="34" charset="0"/>
            </a:endParaRPr>
          </a:p>
        </p:txBody>
      </p:sp>
      <p:sp>
        <p:nvSpPr>
          <p:cNvPr id="35842" name="Shape 211"/>
          <p:cNvSpPr txBox="1">
            <a:spLocks noGrp="1" noChangeArrowheads="1"/>
          </p:cNvSpPr>
          <p:nvPr>
            <p:ph idx="1"/>
          </p:nvPr>
        </p:nvSpPr>
        <p:spPr/>
        <p:txBody>
          <a:bodyPr/>
          <a:lstStyle/>
          <a:p>
            <a:pPr marL="0" indent="0">
              <a:buNone/>
            </a:pPr>
            <a:r>
              <a:rPr lang="en-US" altLang="en-US" dirty="0">
                <a:sym typeface="Calibri" panose="020F0502020204030204" pitchFamily="34" charset="0"/>
              </a:rPr>
              <a:t>Oversee district…</a:t>
            </a:r>
          </a:p>
          <a:p>
            <a:pPr marL="971550" lvl="1" indent="-514350">
              <a:buFont typeface="+mj-lt"/>
              <a:buAutoNum type="arabicPeriod"/>
            </a:pPr>
            <a:r>
              <a:rPr lang="en-US" altLang="en-US" dirty="0">
                <a:sym typeface="Calibri" panose="020F0502020204030204" pitchFamily="34" charset="0"/>
              </a:rPr>
              <a:t>Training </a:t>
            </a:r>
          </a:p>
          <a:p>
            <a:pPr marL="971550" lvl="1" indent="-514350">
              <a:buFont typeface="+mj-lt"/>
              <a:buAutoNum type="arabicPeriod"/>
            </a:pPr>
            <a:r>
              <a:rPr lang="en-US" altLang="en-US" dirty="0">
                <a:sym typeface="Calibri" panose="020F0502020204030204" pitchFamily="34" charset="0"/>
              </a:rPr>
              <a:t>Evaluation</a:t>
            </a:r>
          </a:p>
          <a:p>
            <a:pPr marL="971550" lvl="1" indent="-514350">
              <a:buFont typeface="+mj-lt"/>
              <a:buAutoNum type="arabicPeriod"/>
            </a:pPr>
            <a:r>
              <a:rPr lang="en-US" altLang="en-US" dirty="0">
                <a:sym typeface="Calibri" panose="020F0502020204030204" pitchFamily="34" charset="0"/>
              </a:rPr>
              <a:t>Coordination</a:t>
            </a:r>
          </a:p>
          <a:p>
            <a:pPr marL="971550" lvl="1" indent="-514350">
              <a:buFont typeface="+mj-lt"/>
              <a:buAutoNum type="arabicPeriod"/>
            </a:pPr>
            <a:r>
              <a:rPr lang="en-US" altLang="en-US" dirty="0">
                <a:sym typeface="Calibri" panose="020F0502020204030204" pitchFamily="34" charset="0"/>
              </a:rPr>
              <a:t>Coaching</a:t>
            </a:r>
          </a:p>
        </p:txBody>
      </p:sp>
    </p:spTree>
    <p:extLst>
      <p:ext uri="{BB962C8B-B14F-4D97-AF65-F5344CB8AC3E}">
        <p14:creationId xmlns:p14="http://schemas.microsoft.com/office/powerpoint/2010/main" val="3118502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hape 217"/>
          <p:cNvSpPr txBox="1">
            <a:spLocks noGrp="1" noChangeArrowheads="1"/>
          </p:cNvSpPr>
          <p:nvPr>
            <p:ph type="title"/>
          </p:nvPr>
        </p:nvSpPr>
        <p:spPr/>
        <p:txBody>
          <a:bodyPr/>
          <a:lstStyle/>
          <a:p>
            <a:r>
              <a:rPr lang="en-US" altLang="en-US">
                <a:sym typeface="Calibri" panose="020F0502020204030204" pitchFamily="34" charset="0"/>
              </a:rPr>
              <a:t>1. Training</a:t>
            </a:r>
            <a:endParaRPr lang="en-US" altLang="en-US" dirty="0">
              <a:sym typeface="Calibri" panose="020F0502020204030204" pitchFamily="34" charset="0"/>
            </a:endParaRPr>
          </a:p>
        </p:txBody>
      </p:sp>
      <p:sp>
        <p:nvSpPr>
          <p:cNvPr id="37890" name="Shape 218"/>
          <p:cNvSpPr txBox="1">
            <a:spLocks noGrp="1" noChangeArrowheads="1"/>
          </p:cNvSpPr>
          <p:nvPr>
            <p:ph idx="1"/>
          </p:nvPr>
        </p:nvSpPr>
        <p:spPr/>
        <p:txBody>
          <a:bodyPr/>
          <a:lstStyle/>
          <a:p>
            <a:r>
              <a:rPr lang="en-US" altLang="en-US">
                <a:sym typeface="Calibri" panose="020F0502020204030204" pitchFamily="34" charset="0"/>
              </a:rPr>
              <a:t>Build capacity within the district </a:t>
            </a:r>
          </a:p>
          <a:p>
            <a:pPr lvl="1"/>
            <a:r>
              <a:rPr lang="en-US" altLang="en-US">
                <a:sym typeface="Calibri" panose="020F0502020204030204" pitchFamily="34" charset="0"/>
              </a:rPr>
              <a:t>Skills </a:t>
            </a:r>
          </a:p>
          <a:p>
            <a:pPr lvl="1"/>
            <a:r>
              <a:rPr lang="en-US" altLang="en-US">
                <a:sym typeface="Calibri" panose="020F0502020204030204" pitchFamily="34" charset="0"/>
              </a:rPr>
              <a:t>Knowledge  </a:t>
            </a:r>
          </a:p>
          <a:p>
            <a:r>
              <a:rPr lang="en-US" altLang="en-US">
                <a:sym typeface="Calibri" panose="020F0502020204030204" pitchFamily="34" charset="0"/>
              </a:rPr>
              <a:t>Develop training calendar </a:t>
            </a:r>
            <a:endParaRPr lang="en-US" altLang="en-US" dirty="0">
              <a:sym typeface="Calibri" panose="020F0502020204030204" pitchFamily="34" charset="0"/>
            </a:endParaRPr>
          </a:p>
        </p:txBody>
      </p:sp>
    </p:spTree>
    <p:extLst>
      <p:ext uri="{BB962C8B-B14F-4D97-AF65-F5344CB8AC3E}">
        <p14:creationId xmlns:p14="http://schemas.microsoft.com/office/powerpoint/2010/main" val="32104027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727400DF-3476-4A47-A05F-149FB44DCB54}"/>
              </a:ext>
            </a:extLst>
          </p:cNvPr>
          <p:cNvPicPr/>
          <p:nvPr/>
        </p:nvPicPr>
        <p:blipFill rotWithShape="1">
          <a:blip r:embed="rId3"/>
          <a:srcRect l="3046" t="5234"/>
          <a:stretch/>
        </p:blipFill>
        <p:spPr bwMode="auto">
          <a:xfrm>
            <a:off x="1803304" y="406323"/>
            <a:ext cx="7988935" cy="5908040"/>
          </a:xfrm>
          <a:prstGeom prst="rect">
            <a:avLst/>
          </a:prstGeom>
          <a:ln>
            <a:noFill/>
          </a:ln>
          <a:extLst>
            <a:ext uri="{53640926-AAD7-44D8-BBD7-CCE9431645EC}">
              <a14:shadowObscured xmlns:a14="http://schemas.microsoft.com/office/drawing/2010/main"/>
            </a:ext>
          </a:extLst>
        </p:spPr>
      </p:pic>
      <p:sp>
        <p:nvSpPr>
          <p:cNvPr id="9" name="Arrow: Right 8">
            <a:extLst>
              <a:ext uri="{FF2B5EF4-FFF2-40B4-BE49-F238E27FC236}">
                <a16:creationId xmlns:a16="http://schemas.microsoft.com/office/drawing/2014/main" id="{B0847AC6-990A-49ED-B1C5-DA4B180838D2}"/>
              </a:ext>
            </a:extLst>
          </p:cNvPr>
          <p:cNvSpPr/>
          <p:nvPr/>
        </p:nvSpPr>
        <p:spPr>
          <a:xfrm rot="14049501">
            <a:off x="7771731" y="1832147"/>
            <a:ext cx="584200" cy="322357"/>
          </a:xfrm>
          <a:prstGeom prst="rightArrow">
            <a:avLst/>
          </a:prstGeom>
          <a:solidFill>
            <a:srgbClr val="D31F2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Right 9">
            <a:extLst>
              <a:ext uri="{FF2B5EF4-FFF2-40B4-BE49-F238E27FC236}">
                <a16:creationId xmlns:a16="http://schemas.microsoft.com/office/drawing/2014/main" id="{B43083F2-ED55-439D-AB50-832FCF0952FA}"/>
              </a:ext>
            </a:extLst>
          </p:cNvPr>
          <p:cNvSpPr/>
          <p:nvPr/>
        </p:nvSpPr>
        <p:spPr>
          <a:xfrm rot="18268811">
            <a:off x="5207444" y="1841127"/>
            <a:ext cx="584200" cy="322357"/>
          </a:xfrm>
          <a:prstGeom prst="rightArrow">
            <a:avLst/>
          </a:prstGeom>
          <a:solidFill>
            <a:srgbClr val="D31F2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rrow: Right 13">
            <a:extLst>
              <a:ext uri="{FF2B5EF4-FFF2-40B4-BE49-F238E27FC236}">
                <a16:creationId xmlns:a16="http://schemas.microsoft.com/office/drawing/2014/main" id="{811AFFE7-0DF0-4277-B2A5-A367371EE82A}"/>
              </a:ext>
            </a:extLst>
          </p:cNvPr>
          <p:cNvSpPr/>
          <p:nvPr/>
        </p:nvSpPr>
        <p:spPr>
          <a:xfrm rot="5400000">
            <a:off x="3295910" y="784378"/>
            <a:ext cx="584200" cy="322357"/>
          </a:xfrm>
          <a:prstGeom prst="rightArrow">
            <a:avLst/>
          </a:prstGeom>
          <a:solidFill>
            <a:srgbClr val="D31F2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Content Placeholder 5">
            <a:extLst>
              <a:ext uri="{FF2B5EF4-FFF2-40B4-BE49-F238E27FC236}">
                <a16:creationId xmlns:a16="http://schemas.microsoft.com/office/drawing/2014/main" id="{11C180CE-79EA-40C8-8812-E0BF2E322D31}"/>
              </a:ext>
            </a:extLst>
          </p:cNvPr>
          <p:cNvSpPr txBox="1">
            <a:spLocks/>
          </p:cNvSpPr>
          <p:nvPr/>
        </p:nvSpPr>
        <p:spPr>
          <a:xfrm>
            <a:off x="16764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4"/>
              </a:rPr>
              <a:t>https://pbis.astate.edu/resources/tier-i-resources/pbis-leadership-teams/</a:t>
            </a:r>
            <a:r>
              <a:rPr lang="en-US" sz="1000" dirty="0"/>
              <a:t> </a:t>
            </a:r>
          </a:p>
        </p:txBody>
      </p:sp>
    </p:spTree>
    <p:extLst>
      <p:ext uri="{BB962C8B-B14F-4D97-AF65-F5344CB8AC3E}">
        <p14:creationId xmlns:p14="http://schemas.microsoft.com/office/powerpoint/2010/main" val="4362933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hape 224"/>
          <p:cNvSpPr txBox="1">
            <a:spLocks noGrp="1" noChangeArrowheads="1"/>
          </p:cNvSpPr>
          <p:nvPr>
            <p:ph type="title"/>
          </p:nvPr>
        </p:nvSpPr>
        <p:spPr/>
        <p:txBody>
          <a:bodyPr/>
          <a:lstStyle/>
          <a:p>
            <a:r>
              <a:rPr lang="en-US" altLang="en-US">
                <a:sym typeface="Calibri" panose="020F0502020204030204" pitchFamily="34" charset="0"/>
              </a:rPr>
              <a:t>2. Evaluation</a:t>
            </a:r>
            <a:endParaRPr lang="en-US" altLang="en-US" dirty="0">
              <a:sym typeface="Calibri" panose="020F0502020204030204" pitchFamily="34" charset="0"/>
            </a:endParaRPr>
          </a:p>
        </p:txBody>
      </p:sp>
      <p:sp>
        <p:nvSpPr>
          <p:cNvPr id="39938" name="Shape 225"/>
          <p:cNvSpPr txBox="1">
            <a:spLocks noGrp="1" noChangeArrowheads="1"/>
          </p:cNvSpPr>
          <p:nvPr>
            <p:ph idx="1"/>
          </p:nvPr>
        </p:nvSpPr>
        <p:spPr/>
        <p:txBody>
          <a:bodyPr/>
          <a:lstStyle/>
          <a:p>
            <a:r>
              <a:rPr lang="en-US" altLang="en-US">
                <a:sym typeface="Calibri" panose="020F0502020204030204" pitchFamily="34" charset="0"/>
              </a:rPr>
              <a:t>Conducts needs assessments of schools</a:t>
            </a:r>
          </a:p>
          <a:p>
            <a:r>
              <a:rPr lang="en-US" altLang="en-US">
                <a:sym typeface="Calibri" panose="020F0502020204030204" pitchFamily="34" charset="0"/>
              </a:rPr>
              <a:t>Assists schools in completing fidelity assessments</a:t>
            </a:r>
          </a:p>
          <a:p>
            <a:pPr lvl="1"/>
            <a:r>
              <a:rPr lang="en-US" altLang="en-US">
                <a:sym typeface="Calibri" panose="020F0502020204030204" pitchFamily="34" charset="0"/>
              </a:rPr>
              <a:t>Examples might include the Self-Assessment Survey (SAS) and Tiered Fidelity Inventory (TFI).</a:t>
            </a:r>
            <a:endParaRPr lang="en-US" altLang="en-US" dirty="0">
              <a:sym typeface="Calibri" panose="020F0502020204030204" pitchFamily="34" charset="0"/>
            </a:endParaRPr>
          </a:p>
        </p:txBody>
      </p:sp>
    </p:spTree>
    <p:extLst>
      <p:ext uri="{BB962C8B-B14F-4D97-AF65-F5344CB8AC3E}">
        <p14:creationId xmlns:p14="http://schemas.microsoft.com/office/powerpoint/2010/main" val="3682599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hape 231"/>
          <p:cNvSpPr txBox="1">
            <a:spLocks noGrp="1" noChangeArrowheads="1"/>
          </p:cNvSpPr>
          <p:nvPr>
            <p:ph type="title"/>
          </p:nvPr>
        </p:nvSpPr>
        <p:spPr/>
        <p:txBody>
          <a:bodyPr/>
          <a:lstStyle/>
          <a:p>
            <a:r>
              <a:rPr lang="en-US" altLang="en-US">
                <a:sym typeface="Calibri" panose="020F0502020204030204" pitchFamily="34" charset="0"/>
              </a:rPr>
              <a:t>3. Coordination</a:t>
            </a:r>
            <a:endParaRPr lang="en-US" altLang="en-US" dirty="0">
              <a:sym typeface="Calibri" panose="020F0502020204030204" pitchFamily="34" charset="0"/>
            </a:endParaRPr>
          </a:p>
        </p:txBody>
      </p:sp>
      <p:sp>
        <p:nvSpPr>
          <p:cNvPr id="41986" name="Shape 232"/>
          <p:cNvSpPr txBox="1">
            <a:spLocks noGrp="1" noChangeArrowheads="1"/>
          </p:cNvSpPr>
          <p:nvPr>
            <p:ph idx="1"/>
          </p:nvPr>
        </p:nvSpPr>
        <p:spPr/>
        <p:txBody>
          <a:bodyPr/>
          <a:lstStyle/>
          <a:p>
            <a:r>
              <a:rPr lang="en-US" altLang="en-US">
                <a:sym typeface="Calibri" panose="020F0502020204030204" pitchFamily="34" charset="0"/>
              </a:rPr>
              <a:t>District leadership team meetings</a:t>
            </a:r>
          </a:p>
          <a:p>
            <a:r>
              <a:rPr lang="en-US" altLang="en-US">
                <a:sym typeface="Calibri" panose="020F0502020204030204" pitchFamily="34" charset="0"/>
              </a:rPr>
              <a:t>Building team facilitator meetings</a:t>
            </a:r>
          </a:p>
          <a:p>
            <a:r>
              <a:rPr lang="en-US" altLang="en-US">
                <a:sym typeface="Calibri" panose="020F0502020204030204" pitchFamily="34" charset="0"/>
              </a:rPr>
              <a:t>Quarterly team meetings</a:t>
            </a:r>
          </a:p>
          <a:p>
            <a:r>
              <a:rPr lang="en-US" altLang="en-US">
                <a:sym typeface="Calibri" panose="020F0502020204030204" pitchFamily="34" charset="0"/>
              </a:rPr>
              <a:t>Develop communication systems in layers across district </a:t>
            </a:r>
            <a:endParaRPr lang="en-US" altLang="en-US" dirty="0">
              <a:sym typeface="Calibri" panose="020F0502020204030204" pitchFamily="34" charset="0"/>
            </a:endParaRPr>
          </a:p>
        </p:txBody>
      </p:sp>
    </p:spTree>
    <p:extLst>
      <p:ext uri="{BB962C8B-B14F-4D97-AF65-F5344CB8AC3E}">
        <p14:creationId xmlns:p14="http://schemas.microsoft.com/office/powerpoint/2010/main" val="4023138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hape 238"/>
          <p:cNvSpPr txBox="1">
            <a:spLocks noGrp="1" noChangeArrowheads="1"/>
          </p:cNvSpPr>
          <p:nvPr>
            <p:ph type="title"/>
          </p:nvPr>
        </p:nvSpPr>
        <p:spPr>
          <a:xfrm>
            <a:off x="2514600" y="365125"/>
            <a:ext cx="8839200" cy="1325563"/>
          </a:xfrm>
        </p:spPr>
        <p:txBody>
          <a:bodyPr>
            <a:noAutofit/>
          </a:bodyPr>
          <a:lstStyle/>
          <a:p>
            <a:r>
              <a:rPr lang="en-US" altLang="en-US">
                <a:sym typeface="Calibri" panose="020F0502020204030204" pitchFamily="34" charset="0"/>
              </a:rPr>
              <a:t>Sample District PBIS</a:t>
            </a:r>
            <a:br>
              <a:rPr lang="en-US" altLang="en-US">
                <a:sym typeface="Calibri" panose="020F0502020204030204" pitchFamily="34" charset="0"/>
              </a:rPr>
            </a:br>
            <a:r>
              <a:rPr lang="en-US" altLang="en-US">
                <a:sym typeface="Calibri" panose="020F0502020204030204" pitchFamily="34" charset="0"/>
              </a:rPr>
              <a:t>Year-at-a-Glance Guide</a:t>
            </a:r>
            <a:endParaRPr lang="en-US" altLang="en-US" dirty="0">
              <a:sym typeface="Calibri" panose="020F0502020204030204" pitchFamily="34" charset="0"/>
            </a:endParaRPr>
          </a:p>
        </p:txBody>
      </p:sp>
      <p:pic>
        <p:nvPicPr>
          <p:cNvPr id="239" name="Shape 2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9664" y="2048339"/>
            <a:ext cx="8889071" cy="444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5349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hape 245"/>
          <p:cNvSpPr txBox="1">
            <a:spLocks noGrp="1" noChangeArrowheads="1"/>
          </p:cNvSpPr>
          <p:nvPr>
            <p:ph type="title"/>
          </p:nvPr>
        </p:nvSpPr>
        <p:spPr/>
        <p:txBody>
          <a:bodyPr/>
          <a:lstStyle/>
          <a:p>
            <a:r>
              <a:rPr lang="en-US" altLang="en-US">
                <a:sym typeface="Calibri" panose="020F0502020204030204" pitchFamily="34" charset="0"/>
              </a:rPr>
              <a:t>4. Coaching</a:t>
            </a:r>
            <a:endParaRPr lang="en-US" altLang="en-US" dirty="0">
              <a:sym typeface="Calibri" panose="020F0502020204030204" pitchFamily="34" charset="0"/>
            </a:endParaRPr>
          </a:p>
        </p:txBody>
      </p:sp>
      <p:sp>
        <p:nvSpPr>
          <p:cNvPr id="46082" name="Shape 246"/>
          <p:cNvSpPr txBox="1">
            <a:spLocks noGrp="1" noChangeArrowheads="1"/>
          </p:cNvSpPr>
          <p:nvPr>
            <p:ph idx="1"/>
          </p:nvPr>
        </p:nvSpPr>
        <p:spPr/>
        <p:txBody>
          <a:bodyPr/>
          <a:lstStyle/>
          <a:p>
            <a:r>
              <a:rPr lang="en-US" altLang="en-US">
                <a:sym typeface="Calibri" panose="020F0502020204030204" pitchFamily="34" charset="0"/>
              </a:rPr>
              <a:t>Technical assistance at team meetings</a:t>
            </a:r>
          </a:p>
          <a:p>
            <a:pPr lvl="1"/>
            <a:r>
              <a:rPr lang="en-US" altLang="en-US">
                <a:sym typeface="Calibri" panose="020F0502020204030204" pitchFamily="34" charset="0"/>
              </a:rPr>
              <a:t>Assists PBIS teams in developing training and coaching plans</a:t>
            </a:r>
          </a:p>
          <a:p>
            <a:pPr lvl="1"/>
            <a:r>
              <a:rPr lang="en-US" altLang="en-US">
                <a:sym typeface="Calibri" panose="020F0502020204030204" pitchFamily="34" charset="0"/>
              </a:rPr>
              <a:t>Monitors implementation of plans</a:t>
            </a:r>
          </a:p>
          <a:p>
            <a:r>
              <a:rPr lang="en-US" altLang="en-US">
                <a:sym typeface="Calibri" panose="020F0502020204030204" pitchFamily="34" charset="0"/>
              </a:rPr>
              <a:t>Develops coaching service delivery plans</a:t>
            </a:r>
            <a:endParaRPr lang="en-US" altLang="en-US" dirty="0">
              <a:sym typeface="Calibri" panose="020F0502020204030204" pitchFamily="34" charset="0"/>
            </a:endParaRPr>
          </a:p>
        </p:txBody>
      </p:sp>
    </p:spTree>
    <p:extLst>
      <p:ext uri="{BB962C8B-B14F-4D97-AF65-F5344CB8AC3E}">
        <p14:creationId xmlns:p14="http://schemas.microsoft.com/office/powerpoint/2010/main" val="29528860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2"/>
          <p:cNvSpPr>
            <a:spLocks noGrp="1" noChangeArrowheads="1"/>
          </p:cNvSpPr>
          <p:nvPr>
            <p:ph type="title"/>
          </p:nvPr>
        </p:nvSpPr>
        <p:spPr/>
        <p:txBody>
          <a:bodyPr/>
          <a:lstStyle/>
          <a:p>
            <a:r>
              <a:rPr lang="en-US" altLang="en-US">
                <a:sym typeface="Calibri" panose="020F0502020204030204" pitchFamily="34" charset="0"/>
              </a:rPr>
              <a:t>Summary</a:t>
            </a:r>
            <a:endParaRPr lang="en-US" altLang="en-US" dirty="0">
              <a:sym typeface="Calibri" panose="020F0502020204030204" pitchFamily="34" charset="0"/>
            </a:endParaRPr>
          </a:p>
        </p:txBody>
      </p:sp>
      <p:sp>
        <p:nvSpPr>
          <p:cNvPr id="48130" name="Text Placeholder 3"/>
          <p:cNvSpPr>
            <a:spLocks noGrp="1" noChangeArrowheads="1"/>
          </p:cNvSpPr>
          <p:nvPr>
            <p:ph idx="1"/>
          </p:nvPr>
        </p:nvSpPr>
        <p:spPr/>
        <p:txBody>
          <a:bodyPr>
            <a:normAutofit lnSpcReduction="10000"/>
          </a:bodyPr>
          <a:lstStyle/>
          <a:p>
            <a:r>
              <a:rPr lang="en-US" altLang="en-US" b="1" dirty="0">
                <a:sym typeface="Calibri" panose="020F0502020204030204" pitchFamily="34" charset="0"/>
              </a:rPr>
              <a:t>Focus of district team</a:t>
            </a:r>
            <a:r>
              <a:rPr lang="en-US" altLang="en-US" dirty="0">
                <a:sym typeface="Calibri" panose="020F0502020204030204" pitchFamily="34" charset="0"/>
              </a:rPr>
              <a:t>: drive district assessment &amp; action planning process; increase capacity in training, evaluation, coordination, &amp; coaching</a:t>
            </a:r>
          </a:p>
          <a:p>
            <a:r>
              <a:rPr lang="en-US" altLang="en-US" b="1" dirty="0">
                <a:sym typeface="Calibri" panose="020F0502020204030204" pitchFamily="34" charset="0"/>
              </a:rPr>
              <a:t>Team should include </a:t>
            </a:r>
            <a:r>
              <a:rPr lang="en-US" altLang="en-US" dirty="0">
                <a:sym typeface="Calibri" panose="020F0502020204030204" pitchFamily="34" charset="0"/>
              </a:rPr>
              <a:t>members skilled in prevention of problem behavior, development &amp; maintenance of positive behavior, and management &amp; evaluation of resources.</a:t>
            </a:r>
          </a:p>
          <a:p>
            <a:r>
              <a:rPr lang="en-US" altLang="en-US" b="1" dirty="0">
                <a:sym typeface="Calibri" panose="020F0502020204030204" pitchFamily="34" charset="0"/>
              </a:rPr>
              <a:t>Team needs </a:t>
            </a:r>
            <a:r>
              <a:rPr lang="en-US" altLang="en-US" dirty="0">
                <a:sym typeface="Calibri" panose="020F0502020204030204" pitchFamily="34" charset="0"/>
              </a:rPr>
              <a:t>adequate, sustained funding; ongoing meaningful visibility; political support; coordinator </a:t>
            </a:r>
          </a:p>
        </p:txBody>
      </p:sp>
    </p:spTree>
    <p:extLst>
      <p:ext uri="{BB962C8B-B14F-4D97-AF65-F5344CB8AC3E}">
        <p14:creationId xmlns:p14="http://schemas.microsoft.com/office/powerpoint/2010/main" val="42357808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A7274-92CD-4C84-99A5-FC1BA8DF608A}"/>
              </a:ext>
            </a:extLst>
          </p:cNvPr>
          <p:cNvSpPr>
            <a:spLocks noGrp="1"/>
          </p:cNvSpPr>
          <p:nvPr>
            <p:ph type="title"/>
          </p:nvPr>
        </p:nvSpPr>
        <p:spPr/>
        <p:txBody>
          <a:bodyPr/>
          <a:lstStyle/>
          <a:p>
            <a:r>
              <a:rPr lang="en-US"/>
              <a:t>Resources</a:t>
            </a:r>
            <a:endParaRPr lang="en-US" dirty="0"/>
          </a:p>
        </p:txBody>
      </p:sp>
      <p:sp>
        <p:nvSpPr>
          <p:cNvPr id="3" name="Content Placeholder 2">
            <a:extLst>
              <a:ext uri="{FF2B5EF4-FFF2-40B4-BE49-F238E27FC236}">
                <a16:creationId xmlns:a16="http://schemas.microsoft.com/office/drawing/2014/main" id="{660B1CC6-BCF8-4353-BC42-8C0D16991D96}"/>
              </a:ext>
            </a:extLst>
          </p:cNvPr>
          <p:cNvSpPr>
            <a:spLocks noGrp="1"/>
          </p:cNvSpPr>
          <p:nvPr>
            <p:ph idx="1"/>
          </p:nvPr>
        </p:nvSpPr>
        <p:spPr/>
        <p:txBody>
          <a:bodyPr/>
          <a:lstStyle/>
          <a:p>
            <a:r>
              <a:rPr lang="en-US">
                <a:hlinkClick r:id="rId3"/>
              </a:rPr>
              <a:t>https://www.pbis.org/resource/scaling-pbis-districtwide-to-support-all-students-including-students-with-disabilities</a:t>
            </a:r>
            <a:r>
              <a:rPr lang="en-US"/>
              <a:t> </a:t>
            </a:r>
            <a:endParaRPr lang="en-US" dirty="0"/>
          </a:p>
        </p:txBody>
      </p:sp>
    </p:spTree>
    <p:extLst>
      <p:ext uri="{BB962C8B-B14F-4D97-AF65-F5344CB8AC3E}">
        <p14:creationId xmlns:p14="http://schemas.microsoft.com/office/powerpoint/2010/main" val="741261023"/>
      </p:ext>
    </p:extLst>
  </p:cSld>
  <p:clrMapOvr>
    <a:masterClrMapping/>
  </p:clrMapOvr>
</p:sld>
</file>

<file path=ppt/theme/theme1.xml><?xml version="1.0" encoding="utf-8"?>
<a:theme xmlns:a="http://schemas.openxmlformats.org/drawingml/2006/main" name="Office Them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3873</TotalTime>
  <Words>1764</Words>
  <Application>Microsoft Office PowerPoint</Application>
  <PresentationFormat>Widescreen</PresentationFormat>
  <Paragraphs>190</Paragraphs>
  <Slides>22</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Arial Black</vt:lpstr>
      <vt:lpstr>Calibri</vt:lpstr>
      <vt:lpstr>Franklin Gothic</vt:lpstr>
      <vt:lpstr>Times New Roman</vt:lpstr>
      <vt:lpstr>Univers Cond</vt:lpstr>
      <vt:lpstr>Wingdings</vt:lpstr>
      <vt:lpstr>Office Theme</vt:lpstr>
      <vt:lpstr>District Leadership in PBIS</vt:lpstr>
      <vt:lpstr>Context</vt:lpstr>
      <vt:lpstr>The PBIS District Team</vt:lpstr>
      <vt:lpstr>District Leadership Team Focus</vt:lpstr>
      <vt:lpstr>Who Should Be On The District Team?</vt:lpstr>
      <vt:lpstr>Examples Of Team Members</vt:lpstr>
      <vt:lpstr>Example Of District Leadership Team </vt:lpstr>
      <vt:lpstr>District Leadership Needs A Coordinator!</vt:lpstr>
      <vt:lpstr>Functions Of The PBIS District Coordinator</vt:lpstr>
      <vt:lpstr>District Team Responsibilities</vt:lpstr>
      <vt:lpstr>PowerPoint Presentation</vt:lpstr>
      <vt:lpstr>The PBIS District Coach</vt:lpstr>
      <vt:lpstr>Basic Qualifications Of District Coaches</vt:lpstr>
      <vt:lpstr>Responsibilities Of District Coaches</vt:lpstr>
      <vt:lpstr>1. Training</vt:lpstr>
      <vt:lpstr>PowerPoint Presentation</vt:lpstr>
      <vt:lpstr>2. Evaluation</vt:lpstr>
      <vt:lpstr>3. Coordination</vt:lpstr>
      <vt:lpstr>Sample District PBIS Year-at-a-Glance Guide</vt:lpstr>
      <vt:lpstr>4. Coaching</vt:lpstr>
      <vt:lpstr>Summary</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44</cp:revision>
  <dcterms:created xsi:type="dcterms:W3CDTF">2023-03-03T14:48:10Z</dcterms:created>
  <dcterms:modified xsi:type="dcterms:W3CDTF">2025-10-28T13:35:24Z</dcterms:modified>
</cp:coreProperties>
</file>