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5" r:id="rId1"/>
  </p:sldMasterIdLst>
  <p:notesMasterIdLst>
    <p:notesMasterId r:id="rId37"/>
  </p:notesMasterIdLst>
  <p:sldIdLst>
    <p:sldId id="257" r:id="rId2"/>
    <p:sldId id="256" r:id="rId3"/>
    <p:sldId id="258" r:id="rId4"/>
    <p:sldId id="266" r:id="rId5"/>
    <p:sldId id="265" r:id="rId6"/>
    <p:sldId id="470" r:id="rId7"/>
    <p:sldId id="267" r:id="rId8"/>
    <p:sldId id="471" r:id="rId9"/>
    <p:sldId id="280" r:id="rId10"/>
    <p:sldId id="472" r:id="rId11"/>
    <p:sldId id="473" r:id="rId12"/>
    <p:sldId id="474" r:id="rId13"/>
    <p:sldId id="261" r:id="rId14"/>
    <p:sldId id="475" r:id="rId15"/>
    <p:sldId id="281" r:id="rId16"/>
    <p:sldId id="476" r:id="rId17"/>
    <p:sldId id="477" r:id="rId18"/>
    <p:sldId id="263" r:id="rId19"/>
    <p:sldId id="277" r:id="rId20"/>
    <p:sldId id="262" r:id="rId21"/>
    <p:sldId id="478" r:id="rId22"/>
    <p:sldId id="268" r:id="rId23"/>
    <p:sldId id="276" r:id="rId24"/>
    <p:sldId id="479" r:id="rId25"/>
    <p:sldId id="480" r:id="rId26"/>
    <p:sldId id="481" r:id="rId27"/>
    <p:sldId id="482" r:id="rId28"/>
    <p:sldId id="270" r:id="rId29"/>
    <p:sldId id="290" r:id="rId30"/>
    <p:sldId id="483" r:id="rId31"/>
    <p:sldId id="278" r:id="rId32"/>
    <p:sldId id="460" r:id="rId33"/>
    <p:sldId id="469" r:id="rId34"/>
    <p:sldId id="484" r:id="rId35"/>
    <p:sldId id="48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665"/>
    <p:restoredTop sz="88649" autoAdjust="0"/>
  </p:normalViewPr>
  <p:slideViewPr>
    <p:cSldViewPr snapToGrid="0">
      <p:cViewPr varScale="1">
        <p:scale>
          <a:sx n="59" d="100"/>
          <a:sy n="59" d="100"/>
        </p:scale>
        <p:origin x="1052" y="52"/>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F019F4-689D-494F-A911-D19DA358D4AF}" type="datetimeFigureOut">
              <a:rPr lang="en-US" smtClean="0"/>
              <a:t>10/27/2025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C33544-F483-4819-9DEB-227F6FE77569}" type="slidenum">
              <a:rPr lang="en-US" smtClean="0"/>
              <a:t>‹#›</a:t>
            </a:fld>
            <a:endParaRPr lang="en-US"/>
          </a:p>
        </p:txBody>
      </p:sp>
    </p:spTree>
    <p:extLst>
      <p:ext uri="{BB962C8B-B14F-4D97-AF65-F5344CB8AC3E}">
        <p14:creationId xmlns:p14="http://schemas.microsoft.com/office/powerpoint/2010/main" val="179667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a:t>
            </a:r>
            <a:r>
              <a:rPr lang="en-US"/>
              <a:t>specified.</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78507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Trainer Notes:</a:t>
            </a:r>
            <a:br>
              <a:rPr lang="en-US" sz="1200" dirty="0"/>
            </a:br>
            <a:r>
              <a:rPr lang="en-US" sz="1200" kern="1200" dirty="0">
                <a:solidFill>
                  <a:schemeClr val="tx1"/>
                </a:solidFill>
                <a:effectLst/>
                <a:latin typeface="+mn-lt"/>
                <a:ea typeface="+mn-ea"/>
                <a:cs typeface="+mn-cs"/>
              </a:rPr>
              <a:t>Staff taking ownership of an initiative – committing to changing their practices and approaches – is crucial to the success of the initiative.</a:t>
            </a:r>
          </a:p>
        </p:txBody>
      </p:sp>
      <p:sp>
        <p:nvSpPr>
          <p:cNvPr id="4" name="Slide Number Placeholder 3"/>
          <p:cNvSpPr>
            <a:spLocks noGrp="1"/>
          </p:cNvSpPr>
          <p:nvPr>
            <p:ph type="sldNum" sz="quarter" idx="5"/>
          </p:nvPr>
        </p:nvSpPr>
        <p:spPr/>
        <p:txBody>
          <a:bodyPr/>
          <a:lstStyle/>
          <a:p>
            <a:fld id="{DF375BF7-40E4-4F89-B0A2-93977CFA6C4C}" type="slidenum">
              <a:rPr lang="en-US" smtClean="0"/>
              <a:t>4</a:t>
            </a:fld>
            <a:endParaRPr lang="en-US" dirty="0"/>
          </a:p>
        </p:txBody>
      </p:sp>
    </p:spTree>
    <p:extLst>
      <p:ext uri="{BB962C8B-B14F-4D97-AF65-F5344CB8AC3E}">
        <p14:creationId xmlns:p14="http://schemas.microsoft.com/office/powerpoint/2010/main" val="19800874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Trainer Notes:</a:t>
            </a:r>
            <a:br>
              <a:rPr lang="en-US" sz="1200" dirty="0"/>
            </a:br>
            <a:r>
              <a:rPr lang="en-US" sz="1200" dirty="0"/>
              <a:t>Here are some of the reasons you might be having trouble getting everyone on board with PBIS:</a:t>
            </a:r>
            <a:r>
              <a:rPr lang="en-US" sz="1200" baseline="0" dirty="0"/>
              <a:t> e</a:t>
            </a:r>
            <a:r>
              <a:rPr lang="en-US" dirty="0"/>
              <a:t>xpectation that PBIS is a temporary fix, lack of administrator buy-in,</a:t>
            </a:r>
            <a:r>
              <a:rPr lang="en-US" baseline="0" dirty="0"/>
              <a:t> a</a:t>
            </a:r>
            <a:r>
              <a:rPr lang="en-US" dirty="0"/>
              <a:t>dministration is overwhelmed by tiers of implementation,</a:t>
            </a:r>
            <a:r>
              <a:rPr lang="en-US" baseline="0" dirty="0"/>
              <a:t> and/or</a:t>
            </a:r>
            <a:r>
              <a:rPr lang="en-US" dirty="0"/>
              <a:t> teachers misunderstand implementation.</a:t>
            </a:r>
          </a:p>
        </p:txBody>
      </p:sp>
      <p:sp>
        <p:nvSpPr>
          <p:cNvPr id="4" name="Slide Number Placeholder 3"/>
          <p:cNvSpPr>
            <a:spLocks noGrp="1"/>
          </p:cNvSpPr>
          <p:nvPr>
            <p:ph type="sldNum" sz="quarter" idx="10"/>
          </p:nvPr>
        </p:nvSpPr>
        <p:spPr/>
        <p:txBody>
          <a:bodyPr/>
          <a:lstStyle/>
          <a:p>
            <a:fld id="{DF375BF7-40E4-4F89-B0A2-93977CFA6C4C}" type="slidenum">
              <a:rPr lang="en-US" smtClean="0"/>
              <a:t>5</a:t>
            </a:fld>
            <a:endParaRPr lang="en-US" dirty="0"/>
          </a:p>
        </p:txBody>
      </p:sp>
    </p:spTree>
    <p:extLst>
      <p:ext uri="{BB962C8B-B14F-4D97-AF65-F5344CB8AC3E}">
        <p14:creationId xmlns:p14="http://schemas.microsoft.com/office/powerpoint/2010/main" val="3584992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sz="1200" kern="1200" dirty="0">
                <a:solidFill>
                  <a:schemeClr val="tx1"/>
                </a:solidFill>
                <a:effectLst/>
                <a:latin typeface="+mn-lt"/>
                <a:ea typeface="+mn-ea"/>
                <a:cs typeface="+mn-cs"/>
              </a:rPr>
              <a:t>This might be a good discussion: (1) What kind of feedback are implementers hearing from staff? (2) Are there other reasons why staff are resisting change?</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6</a:t>
            </a:fld>
            <a:endParaRPr lang="en-US" dirty="0"/>
          </a:p>
        </p:txBody>
      </p:sp>
    </p:spTree>
    <p:extLst>
      <p:ext uri="{BB962C8B-B14F-4D97-AF65-F5344CB8AC3E}">
        <p14:creationId xmlns:p14="http://schemas.microsoft.com/office/powerpoint/2010/main" val="2253238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Kathryn Borman and her co-authors (2004) report that current literature suggests three critical elements to promote teacher buy-in and commitment: 1) the process by which teacher support for reform is obtained, 2) alignment of teachers’ perceptions of the school’s main problems and the strategies proposed to address them, and 3) the amount of professional development and technical support provided by the developer.</a:t>
            </a:r>
          </a:p>
        </p:txBody>
      </p:sp>
      <p:sp>
        <p:nvSpPr>
          <p:cNvPr id="4" name="Slide Number Placeholder 3"/>
          <p:cNvSpPr>
            <a:spLocks noGrp="1"/>
          </p:cNvSpPr>
          <p:nvPr>
            <p:ph type="sldNum" sz="quarter" idx="10"/>
          </p:nvPr>
        </p:nvSpPr>
        <p:spPr/>
        <p:txBody>
          <a:bodyPr/>
          <a:lstStyle/>
          <a:p>
            <a:fld id="{DF375BF7-40E4-4F89-B0A2-93977CFA6C4C}" type="slidenum">
              <a:rPr lang="en-US" smtClean="0"/>
              <a:t>7</a:t>
            </a:fld>
            <a:endParaRPr lang="en-US" dirty="0"/>
          </a:p>
        </p:txBody>
      </p:sp>
    </p:spTree>
    <p:extLst>
      <p:ext uri="{BB962C8B-B14F-4D97-AF65-F5344CB8AC3E}">
        <p14:creationId xmlns:p14="http://schemas.microsoft.com/office/powerpoint/2010/main" val="4285044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As the PBIS team, it’s important to know why you want to do this and why staff should want to buy in to it. Why is it needed in your school? Along with your sense of urgency, it’s important to know how the staff feel about the current school climate and what kind of climate they envision.</a:t>
            </a:r>
            <a:r>
              <a:rPr lang="en-US" baseline="0" dirty="0"/>
              <a:t> </a:t>
            </a:r>
            <a:r>
              <a:rPr lang="en-US" dirty="0"/>
              <a:t>It's also important that district PBIS leadership teams know “why” change is needed. If schools are within a district that is implementing PBIS, there should be a district rationale for why change is needed. This rationale should be communicated to building leadership teams who in turn garner staff support and buy-in.</a:t>
            </a:r>
          </a:p>
        </p:txBody>
      </p:sp>
      <p:sp>
        <p:nvSpPr>
          <p:cNvPr id="4" name="Slide Number Placeholder 3"/>
          <p:cNvSpPr>
            <a:spLocks noGrp="1"/>
          </p:cNvSpPr>
          <p:nvPr>
            <p:ph type="sldNum" sz="quarter" idx="10"/>
          </p:nvPr>
        </p:nvSpPr>
        <p:spPr/>
        <p:txBody>
          <a:bodyPr/>
          <a:lstStyle/>
          <a:p>
            <a:fld id="{DF375BF7-40E4-4F89-B0A2-93977CFA6C4C}" type="slidenum">
              <a:rPr lang="en-US" smtClean="0"/>
              <a:t>8</a:t>
            </a:fld>
            <a:endParaRPr lang="en-US" dirty="0"/>
          </a:p>
        </p:txBody>
      </p:sp>
    </p:spTree>
    <p:extLst>
      <p:ext uri="{BB962C8B-B14F-4D97-AF65-F5344CB8AC3E}">
        <p14:creationId xmlns:p14="http://schemas.microsoft.com/office/powerpoint/2010/main" val="1694927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ea typeface="ＭＳ Ｐゴシック" pitchFamily="34" charset="-128"/>
              </a:rPr>
              <a:t>Trainer Notes: </a:t>
            </a:r>
          </a:p>
          <a:p>
            <a:r>
              <a:rPr lang="en-US" dirty="0"/>
              <a:t>(From Michigan Dept of Ed training materials.) </a:t>
            </a:r>
            <a:r>
              <a:rPr lang="en-US" dirty="0">
                <a:ea typeface="ＭＳ Ｐゴシック" pitchFamily="34" charset="-128"/>
              </a:rPr>
              <a:t>Part of making the </a:t>
            </a:r>
            <a:r>
              <a:rPr lang="en-US" altLang="en-US" dirty="0">
                <a:ea typeface="ＭＳ Ｐゴシック" pitchFamily="34" charset="-128"/>
              </a:rPr>
              <a:t>“</a:t>
            </a:r>
            <a:r>
              <a:rPr lang="en-US" dirty="0">
                <a:ea typeface="ＭＳ Ｐゴシック" pitchFamily="34" charset="-128"/>
              </a:rPr>
              <a:t>why</a:t>
            </a:r>
            <a:r>
              <a:rPr lang="en-US" altLang="en-US" dirty="0">
                <a:ea typeface="ＭＳ Ｐゴシック" pitchFamily="34" charset="-128"/>
              </a:rPr>
              <a:t>”</a:t>
            </a:r>
            <a:r>
              <a:rPr lang="en-US" dirty="0">
                <a:ea typeface="ＭＳ Ｐゴシック" pitchFamily="34" charset="-128"/>
              </a:rPr>
              <a:t> important to your school staff is to make it real for your staff within the context of your school. If your school has a 98% graduation rate, using national data on high school dropout is not likely to create any kind of sense of urgency for your staff. Context is going to matter with the why. Your work as the school leadership team is to get your staff and school community to care about the work of positive school climate. One of the easiest ways to do this is to identify a data point that the staff and school community are not comfortable with and are willing to commit to work on to change. Not that other data points do not matter, but if we overwhelm our staff and school community with multiple data points it may not have the impact we want regarding buy-in.</a:t>
            </a:r>
          </a:p>
        </p:txBody>
      </p:sp>
      <p:sp>
        <p:nvSpPr>
          <p:cNvPr id="4" name="Slide Number Placeholder 3"/>
          <p:cNvSpPr>
            <a:spLocks noGrp="1"/>
          </p:cNvSpPr>
          <p:nvPr>
            <p:ph type="sldNum" sz="quarter" idx="10"/>
          </p:nvPr>
        </p:nvSpPr>
        <p:spPr/>
        <p:txBody>
          <a:bodyPr/>
          <a:lstStyle/>
          <a:p>
            <a:fld id="{DF375BF7-40E4-4F89-B0A2-93977CFA6C4C}" type="slidenum">
              <a:rPr lang="en-US" smtClean="0"/>
              <a:t>9</a:t>
            </a:fld>
            <a:endParaRPr lang="en-US" dirty="0"/>
          </a:p>
        </p:txBody>
      </p:sp>
    </p:spTree>
    <p:extLst>
      <p:ext uri="{BB962C8B-B14F-4D97-AF65-F5344CB8AC3E}">
        <p14:creationId xmlns:p14="http://schemas.microsoft.com/office/powerpoint/2010/main" val="3105318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Trainer Notes:</a:t>
            </a:r>
            <a:br>
              <a:rPr lang="en-US" dirty="0"/>
            </a:br>
            <a:r>
              <a:rPr lang="en-US" dirty="0"/>
              <a:t>(Adapted from Michigan Dept of Ed, day 1 of PBIS training.) There are a lot of data around discipline and school climate available on a national scale. How does your school compare? Under what circumstances would you be motivated to make a systemic change? How bad would a situation have to be? For example, </a:t>
            </a:r>
            <a:r>
              <a:rPr lang="en-US" sz="1200" dirty="0"/>
              <a:t>24% (national statistic) of students who drop out are unable to identify an adult in the school by whom they feel supported </a:t>
            </a:r>
            <a:r>
              <a:rPr lang="en-US" sz="800" dirty="0"/>
              <a:t>(Neild &amp; Balfanz, 2006). What percent of students graduate from your school? Do you have climate survey data that suggest that students don’t have an adult they connect with at your school?</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10</a:t>
            </a:fld>
            <a:endParaRPr lang="en-US" dirty="0"/>
          </a:p>
        </p:txBody>
      </p:sp>
    </p:spTree>
    <p:extLst>
      <p:ext uri="{BB962C8B-B14F-4D97-AF65-F5344CB8AC3E}">
        <p14:creationId xmlns:p14="http://schemas.microsoft.com/office/powerpoint/2010/main" val="1997947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Before you can go to staff with a sense of urgency, it’s important to understand what staff, students, and parents think about the school climate. Consider a survey to all stakeholders; analyze results to see if there are data that stand out. Also look at current discipline, attendance, graduation, academic, and any other data, as well as historical data to see if there are stand outs and trends. Use these data to create your sense of urgency</a:t>
            </a:r>
            <a:r>
              <a:rPr lang="en-US" baseline="0" dirty="0"/>
              <a:t> and</a:t>
            </a:r>
            <a:r>
              <a:rPr lang="en-US" dirty="0"/>
              <a:t> to show your staff that a change is well-founded.</a:t>
            </a:r>
          </a:p>
        </p:txBody>
      </p:sp>
      <p:sp>
        <p:nvSpPr>
          <p:cNvPr id="4" name="Slide Number Placeholder 3"/>
          <p:cNvSpPr>
            <a:spLocks noGrp="1"/>
          </p:cNvSpPr>
          <p:nvPr>
            <p:ph type="sldNum" sz="quarter" idx="10"/>
          </p:nvPr>
        </p:nvSpPr>
        <p:spPr/>
        <p:txBody>
          <a:bodyPr/>
          <a:lstStyle/>
          <a:p>
            <a:fld id="{DF375BF7-40E4-4F89-B0A2-93977CFA6C4C}" type="slidenum">
              <a:rPr lang="en-US" smtClean="0"/>
              <a:t>11</a:t>
            </a:fld>
            <a:endParaRPr lang="en-US" dirty="0"/>
          </a:p>
        </p:txBody>
      </p:sp>
    </p:spTree>
    <p:extLst>
      <p:ext uri="{BB962C8B-B14F-4D97-AF65-F5344CB8AC3E}">
        <p14:creationId xmlns:p14="http://schemas.microsoft.com/office/powerpoint/2010/main" val="4265886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Trainer Notes:</a:t>
            </a:r>
          </a:p>
          <a:p>
            <a:pPr marL="0" indent="0">
              <a:buFont typeface="Arial" panose="020B0604020202020204" pitchFamily="34" charset="0"/>
              <a:buNone/>
            </a:pPr>
            <a:r>
              <a:rPr lang="en-US" dirty="0"/>
              <a:t>PBIS is a collaborative effort. It is an ongoing process that will require consistent practices, responses, and procedures from staff. They need to feel that their efforts will benefit them and their students. Just as staff will be doing with students, you will have to teach and reinforce staff for delivering supports to students. Because PBIS is a continual process, it’s important to keep staff updated and informed so that they will know what the current issues are, what progress has been made, and how well you are meeting your goals.</a:t>
            </a:r>
          </a:p>
        </p:txBody>
      </p:sp>
      <p:sp>
        <p:nvSpPr>
          <p:cNvPr id="4" name="Slide Number Placeholder 3"/>
          <p:cNvSpPr>
            <a:spLocks noGrp="1"/>
          </p:cNvSpPr>
          <p:nvPr>
            <p:ph type="sldNum" sz="quarter" idx="10"/>
          </p:nvPr>
        </p:nvSpPr>
        <p:spPr/>
        <p:txBody>
          <a:bodyPr/>
          <a:lstStyle/>
          <a:p>
            <a:fld id="{DF375BF7-40E4-4F89-B0A2-93977CFA6C4C}" type="slidenum">
              <a:rPr lang="en-US" smtClean="0"/>
              <a:t>13</a:t>
            </a:fld>
            <a:endParaRPr lang="en-US" dirty="0"/>
          </a:p>
        </p:txBody>
      </p:sp>
    </p:spTree>
    <p:extLst>
      <p:ext uri="{BB962C8B-B14F-4D97-AF65-F5344CB8AC3E}">
        <p14:creationId xmlns:p14="http://schemas.microsoft.com/office/powerpoint/2010/main" val="2818520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Implementing Tier I of PBIS requires creating systems and practices to support students. It’s important to involve staff in the process from the beginning. The team will be responsible for developing and implementing plans, and will make the final decisions. However, staff also need to be invested in the process, as they will be the ones delivering the supports to students. Staff need to be convinced that their efforts will be worthwhile.</a:t>
            </a:r>
          </a:p>
        </p:txBody>
      </p:sp>
      <p:sp>
        <p:nvSpPr>
          <p:cNvPr id="4" name="Slide Number Placeholder 3"/>
          <p:cNvSpPr>
            <a:spLocks noGrp="1"/>
          </p:cNvSpPr>
          <p:nvPr>
            <p:ph type="sldNum" sz="quarter" idx="10"/>
          </p:nvPr>
        </p:nvSpPr>
        <p:spPr/>
        <p:txBody>
          <a:bodyPr/>
          <a:lstStyle/>
          <a:p>
            <a:fld id="{DF375BF7-40E4-4F89-B0A2-93977CFA6C4C}" type="slidenum">
              <a:rPr lang="en-US" smtClean="0"/>
              <a:t>14</a:t>
            </a:fld>
            <a:endParaRPr lang="en-US" dirty="0"/>
          </a:p>
        </p:txBody>
      </p:sp>
    </p:spTree>
    <p:extLst>
      <p:ext uri="{BB962C8B-B14F-4D97-AF65-F5344CB8AC3E}">
        <p14:creationId xmlns:p14="http://schemas.microsoft.com/office/powerpoint/2010/main" val="1004192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It is recommended that 80% of staff agree that change is needed, agree to a change in philosophy, and agree to implement PBIS. The higher the percentage of staff that buy in to this change, the more likely PBIS will be successful. You want consistency throughout the school, and if only half of the building is willing to participate, it will be much harder to have success. People will be divided and students will be confused.</a:t>
            </a:r>
          </a:p>
        </p:txBody>
      </p:sp>
      <p:sp>
        <p:nvSpPr>
          <p:cNvPr id="4" name="Slide Number Placeholder 3"/>
          <p:cNvSpPr>
            <a:spLocks noGrp="1"/>
          </p:cNvSpPr>
          <p:nvPr>
            <p:ph type="sldNum" sz="quarter" idx="10"/>
          </p:nvPr>
        </p:nvSpPr>
        <p:spPr/>
        <p:txBody>
          <a:bodyPr/>
          <a:lstStyle/>
          <a:p>
            <a:fld id="{DF375BF7-40E4-4F89-B0A2-93977CFA6C4C}" type="slidenum">
              <a:rPr lang="en-US" smtClean="0"/>
              <a:t>15</a:t>
            </a:fld>
            <a:endParaRPr lang="en-US" dirty="0"/>
          </a:p>
        </p:txBody>
      </p:sp>
    </p:spTree>
    <p:extLst>
      <p:ext uri="{BB962C8B-B14F-4D97-AF65-F5344CB8AC3E}">
        <p14:creationId xmlns:p14="http://schemas.microsoft.com/office/powerpoint/2010/main" val="40475638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pPr marL="0" indent="0">
              <a:buFont typeface="Arial" panose="020B0604020202020204" pitchFamily="34" charset="0"/>
              <a:buNone/>
            </a:pPr>
            <a:r>
              <a:rPr lang="en-US" dirty="0"/>
              <a:t>Consider giving a climate survey to understand what staff perspective is on your school’s strengths</a:t>
            </a:r>
            <a:r>
              <a:rPr lang="en-US" baseline="0" dirty="0"/>
              <a:t> and </a:t>
            </a:r>
            <a:r>
              <a:rPr lang="en-US" dirty="0"/>
              <a:t>weaknesses, what behavior they see and want to see, what they think is being done consistently, how safe they feel, etc. This survey will help you narrow down the choices for school-wide expectations. Let staff vote on the top three</a:t>
            </a:r>
            <a:r>
              <a:rPr lang="en-US" baseline="0" dirty="0"/>
              <a:t> to five</a:t>
            </a:r>
            <a:r>
              <a:rPr lang="en-US" dirty="0"/>
              <a:t> behaviors</a:t>
            </a:r>
            <a:r>
              <a:rPr lang="en-US" baseline="0" dirty="0"/>
              <a:t> they feel need to be taught and reinforced</a:t>
            </a:r>
            <a:r>
              <a:rPr lang="en-US" dirty="0"/>
              <a:t>. Ask staff for input in defining expectations and developing a way of teaching the expectations. What types of acknowledgements do staff think are best? Ask staff for input on how all reported behaviors are defined</a:t>
            </a:r>
            <a:r>
              <a:rPr lang="en-US" baseline="0" dirty="0"/>
              <a:t> and </a:t>
            </a:r>
            <a:r>
              <a:rPr lang="en-US" dirty="0"/>
              <a:t>differentiated, and for procedures for responding to these behaviors. Staff will be the ones carrying out these practices, so they need to be invested in the process.</a:t>
            </a:r>
          </a:p>
        </p:txBody>
      </p:sp>
      <p:sp>
        <p:nvSpPr>
          <p:cNvPr id="4" name="Slide Number Placeholder 3"/>
          <p:cNvSpPr>
            <a:spLocks noGrp="1"/>
          </p:cNvSpPr>
          <p:nvPr>
            <p:ph type="sldNum" sz="quarter" idx="10"/>
          </p:nvPr>
        </p:nvSpPr>
        <p:spPr/>
        <p:txBody>
          <a:bodyPr/>
          <a:lstStyle/>
          <a:p>
            <a:fld id="{DF375BF7-40E4-4F89-B0A2-93977CFA6C4C}" type="slidenum">
              <a:rPr lang="en-US" smtClean="0"/>
              <a:t>16</a:t>
            </a:fld>
            <a:endParaRPr lang="en-US" dirty="0"/>
          </a:p>
        </p:txBody>
      </p:sp>
    </p:spTree>
    <p:extLst>
      <p:ext uri="{BB962C8B-B14F-4D97-AF65-F5344CB8AC3E}">
        <p14:creationId xmlns:p14="http://schemas.microsoft.com/office/powerpoint/2010/main" val="35824918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The advantages of surveying staff are that you can get honest feedback and you can get a picture of what staff are seeing throughout the school. Compare perceptions to school data and you can get a lot of useful information.</a:t>
            </a:r>
          </a:p>
        </p:txBody>
      </p:sp>
      <p:sp>
        <p:nvSpPr>
          <p:cNvPr id="4" name="Slide Number Placeholder 3"/>
          <p:cNvSpPr>
            <a:spLocks noGrp="1"/>
          </p:cNvSpPr>
          <p:nvPr>
            <p:ph type="sldNum" sz="quarter" idx="10"/>
          </p:nvPr>
        </p:nvSpPr>
        <p:spPr/>
        <p:txBody>
          <a:bodyPr/>
          <a:lstStyle/>
          <a:p>
            <a:fld id="{DF375BF7-40E4-4F89-B0A2-93977CFA6C4C}" type="slidenum">
              <a:rPr lang="en-US" smtClean="0"/>
              <a:t>17</a:t>
            </a:fld>
            <a:endParaRPr lang="en-US" dirty="0"/>
          </a:p>
        </p:txBody>
      </p:sp>
    </p:spTree>
    <p:extLst>
      <p:ext uri="{BB962C8B-B14F-4D97-AF65-F5344CB8AC3E}">
        <p14:creationId xmlns:p14="http://schemas.microsoft.com/office/powerpoint/2010/main" val="33751171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Here is an example of a staff survey on school climate and how teachers feel about working in the school. It can be found here (PBIS apps):</a:t>
            </a:r>
            <a:r>
              <a:rPr lang="en-US" baseline="0" dirty="0"/>
              <a:t> </a:t>
            </a:r>
            <a:r>
              <a:rPr lang="en-US" dirty="0"/>
              <a:t>https://www.pbisapps.org/resource/school-climate-survey-suite-manual.</a:t>
            </a:r>
          </a:p>
        </p:txBody>
      </p:sp>
      <p:sp>
        <p:nvSpPr>
          <p:cNvPr id="4" name="Slide Number Placeholder 3"/>
          <p:cNvSpPr>
            <a:spLocks noGrp="1"/>
          </p:cNvSpPr>
          <p:nvPr>
            <p:ph type="sldNum" sz="quarter" idx="10"/>
          </p:nvPr>
        </p:nvSpPr>
        <p:spPr/>
        <p:txBody>
          <a:bodyPr/>
          <a:lstStyle/>
          <a:p>
            <a:fld id="{DF375BF7-40E4-4F89-B0A2-93977CFA6C4C}" type="slidenum">
              <a:rPr lang="en-US" smtClean="0"/>
              <a:t>18</a:t>
            </a:fld>
            <a:endParaRPr lang="en-US" dirty="0"/>
          </a:p>
        </p:txBody>
      </p:sp>
    </p:spTree>
    <p:extLst>
      <p:ext uri="{BB962C8B-B14F-4D97-AF65-F5344CB8AC3E}">
        <p14:creationId xmlns:p14="http://schemas.microsoft.com/office/powerpoint/2010/main" val="721245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Staff and administrators know that they spend a part of their school day responding to misbehavior,</a:t>
            </a:r>
            <a:r>
              <a:rPr lang="en-US" baseline="0" dirty="0"/>
              <a:t> b</a:t>
            </a:r>
            <a:r>
              <a:rPr lang="en-US" dirty="0"/>
              <a:t>ut do they really understand how much instruction and administrative time is lost over the course of a week? A month? A school year?</a:t>
            </a:r>
          </a:p>
        </p:txBody>
      </p:sp>
      <p:sp>
        <p:nvSpPr>
          <p:cNvPr id="4" name="Slide Number Placeholder 3"/>
          <p:cNvSpPr>
            <a:spLocks noGrp="1"/>
          </p:cNvSpPr>
          <p:nvPr>
            <p:ph type="sldNum" sz="quarter" idx="10"/>
          </p:nvPr>
        </p:nvSpPr>
        <p:spPr/>
        <p:txBody>
          <a:bodyPr/>
          <a:lstStyle/>
          <a:p>
            <a:fld id="{DF375BF7-40E4-4F89-B0A2-93977CFA6C4C}" type="slidenum">
              <a:rPr lang="en-US" smtClean="0"/>
              <a:t>20</a:t>
            </a:fld>
            <a:endParaRPr lang="en-US" dirty="0"/>
          </a:p>
        </p:txBody>
      </p:sp>
    </p:spTree>
    <p:extLst>
      <p:ext uri="{BB962C8B-B14F-4D97-AF65-F5344CB8AC3E}">
        <p14:creationId xmlns:p14="http://schemas.microsoft.com/office/powerpoint/2010/main" val="34524619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Maryland PBIS Initiative created the worksheet on the next slide to help schools understand how much time it “costs” teachers and administrators to respond to misbehavior and how much instruction time students miss. By implementing PBIS and continuing to be proactive and preventive, staff will spend less time on misbehavior and more time teaching. PBIS teams can give staff and administrators a graphic representation of what they have gained from year to year. This may not be apparent from day to day, but to see the big picture as presented by</a:t>
            </a:r>
            <a:r>
              <a:rPr lang="en-US" baseline="0" dirty="0"/>
              <a:t> this worksheet</a:t>
            </a:r>
            <a:r>
              <a:rPr lang="en-US" dirty="0"/>
              <a:t>, staff can see how their efforts have paid off.</a:t>
            </a:r>
          </a:p>
        </p:txBody>
      </p:sp>
      <p:sp>
        <p:nvSpPr>
          <p:cNvPr id="4" name="Slide Number Placeholder 3"/>
          <p:cNvSpPr>
            <a:spLocks noGrp="1"/>
          </p:cNvSpPr>
          <p:nvPr>
            <p:ph type="sldNum" sz="quarter" idx="10"/>
          </p:nvPr>
        </p:nvSpPr>
        <p:spPr/>
        <p:txBody>
          <a:bodyPr/>
          <a:lstStyle/>
          <a:p>
            <a:fld id="{DF375BF7-40E4-4F89-B0A2-93977CFA6C4C}" type="slidenum">
              <a:rPr lang="en-US" smtClean="0"/>
              <a:t>21</a:t>
            </a:fld>
            <a:endParaRPr lang="en-US" dirty="0"/>
          </a:p>
        </p:txBody>
      </p:sp>
    </p:spTree>
    <p:extLst>
      <p:ext uri="{BB962C8B-B14F-4D97-AF65-F5344CB8AC3E}">
        <p14:creationId xmlns:p14="http://schemas.microsoft.com/office/powerpoint/2010/main" val="2974990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Teams can find the worksheet on the Maryland website at https://www.pbismaryland.org/coaches-corner/coaching-resources (under the “Evaluation” section, it is titled “Cost Benefit Calculator”). The direct link is on the slide to download and show the team how it works. For example, a suggested average number of minutes for students to be out of class is 30 and for administrators to process is 20. This might be a good place to ask for thoughts from trainees. How much time do their students and administrators spend on average? How many referrals did they have last year? What would they like to see instead?</a:t>
            </a:r>
          </a:p>
        </p:txBody>
      </p:sp>
      <p:sp>
        <p:nvSpPr>
          <p:cNvPr id="4" name="Slide Number Placeholder 3"/>
          <p:cNvSpPr>
            <a:spLocks noGrp="1"/>
          </p:cNvSpPr>
          <p:nvPr>
            <p:ph type="sldNum" sz="quarter" idx="10"/>
          </p:nvPr>
        </p:nvSpPr>
        <p:spPr/>
        <p:txBody>
          <a:bodyPr/>
          <a:lstStyle/>
          <a:p>
            <a:fld id="{DF375BF7-40E4-4F89-B0A2-93977CFA6C4C}" type="slidenum">
              <a:rPr lang="en-US" smtClean="0"/>
              <a:t>22</a:t>
            </a:fld>
            <a:endParaRPr lang="en-US" dirty="0"/>
          </a:p>
        </p:txBody>
      </p:sp>
    </p:spTree>
    <p:extLst>
      <p:ext uri="{BB962C8B-B14F-4D97-AF65-F5344CB8AC3E}">
        <p14:creationId xmlns:p14="http://schemas.microsoft.com/office/powerpoint/2010/main" val="6378888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If you expect staff to carry out PBIS practices, it’s important to acknowledge their efforts. As with everything PBIS, look at what things motivate staff and make an effort to see if your acknowledgements really do make staff feel appreciated. Be sure to ask for input and get feedback.</a:t>
            </a:r>
          </a:p>
        </p:txBody>
      </p:sp>
      <p:sp>
        <p:nvSpPr>
          <p:cNvPr id="4" name="Slide Number Placeholder 3"/>
          <p:cNvSpPr>
            <a:spLocks noGrp="1"/>
          </p:cNvSpPr>
          <p:nvPr>
            <p:ph type="sldNum" sz="quarter" idx="10"/>
          </p:nvPr>
        </p:nvSpPr>
        <p:spPr/>
        <p:txBody>
          <a:bodyPr/>
          <a:lstStyle/>
          <a:p>
            <a:fld id="{DF375BF7-40E4-4F89-B0A2-93977CFA6C4C}" type="slidenum">
              <a:rPr lang="en-US" smtClean="0"/>
              <a:t>24</a:t>
            </a:fld>
            <a:endParaRPr lang="en-US" dirty="0"/>
          </a:p>
        </p:txBody>
      </p:sp>
    </p:spTree>
    <p:extLst>
      <p:ext uri="{BB962C8B-B14F-4D97-AF65-F5344CB8AC3E}">
        <p14:creationId xmlns:p14="http://schemas.microsoft.com/office/powerpoint/2010/main" val="1831669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Shape 19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Shape 19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It’s important to acknowledge staff for their efforts in implementing PBIS. They need positive reinforcement, too! Here are a few guiding questions to help develop a staff recognition plan.</a:t>
            </a:r>
            <a:endParaRPr dirty="0"/>
          </a:p>
        </p:txBody>
      </p:sp>
      <p:sp>
        <p:nvSpPr>
          <p:cNvPr id="194" name="Shape 19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25</a:t>
            </a:fld>
            <a:endParaRPr sz="12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273876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So, how will you know if you have good buy in? The items on this slide and the next are considered to be good indicators of staff buy-in. Staff will need training and support to achieve them.</a:t>
            </a:r>
            <a:r>
              <a:rPr lang="en-US" baseline="0" dirty="0"/>
              <a:t> </a:t>
            </a:r>
            <a:r>
              <a:rPr lang="en-US" dirty="0"/>
              <a:t>PBIS assessments and walk-throughs can help in determining these</a:t>
            </a:r>
            <a:r>
              <a:rPr lang="en-US" baseline="0" dirty="0"/>
              <a:t> indicators</a:t>
            </a:r>
            <a:r>
              <a:rPr lang="en-US" dirty="0"/>
              <a:t>.</a:t>
            </a:r>
          </a:p>
        </p:txBody>
      </p:sp>
      <p:sp>
        <p:nvSpPr>
          <p:cNvPr id="4" name="Slide Number Placeholder 3"/>
          <p:cNvSpPr>
            <a:spLocks noGrp="1"/>
          </p:cNvSpPr>
          <p:nvPr>
            <p:ph type="sldNum" sz="quarter" idx="10"/>
          </p:nvPr>
        </p:nvSpPr>
        <p:spPr/>
        <p:txBody>
          <a:bodyPr/>
          <a:lstStyle/>
          <a:p>
            <a:fld id="{DF375BF7-40E4-4F89-B0A2-93977CFA6C4C}" type="slidenum">
              <a:rPr lang="en-US" smtClean="0"/>
              <a:t>29</a:t>
            </a:fld>
            <a:endParaRPr lang="en-US" dirty="0"/>
          </a:p>
        </p:txBody>
      </p:sp>
    </p:spTree>
    <p:extLst>
      <p:ext uri="{BB962C8B-B14F-4D97-AF65-F5344CB8AC3E}">
        <p14:creationId xmlns:p14="http://schemas.microsoft.com/office/powerpoint/2010/main" val="19168467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Again, for these items to happen, staff will need training and support.</a:t>
            </a:r>
            <a:r>
              <a:rPr lang="en-US" baseline="0" dirty="0"/>
              <a:t> A</a:t>
            </a:r>
            <a:r>
              <a:rPr lang="en-US" dirty="0"/>
              <a:t>dministration can play a big role in determining/assessing if many of these items are being done (e.g., principal walk-throughs to look for active supervision, allowing staff reciprocal assessments to check for positive to negative interaction ratios, etc.).</a:t>
            </a:r>
            <a:r>
              <a:rPr lang="en-US" baseline="0" dirty="0"/>
              <a:t> </a:t>
            </a:r>
            <a:r>
              <a:rPr lang="en-US" dirty="0"/>
              <a:t>PBIS assessments (free assessments) can help schools assess many of these items</a:t>
            </a:r>
            <a:r>
              <a:rPr lang="en-US" baseline="0" dirty="0"/>
              <a:t> (www.pbisapps.org).</a:t>
            </a:r>
          </a:p>
        </p:txBody>
      </p:sp>
      <p:sp>
        <p:nvSpPr>
          <p:cNvPr id="4" name="Slide Number Placeholder 3"/>
          <p:cNvSpPr>
            <a:spLocks noGrp="1"/>
          </p:cNvSpPr>
          <p:nvPr>
            <p:ph type="sldNum" sz="quarter" idx="10"/>
          </p:nvPr>
        </p:nvSpPr>
        <p:spPr/>
        <p:txBody>
          <a:bodyPr/>
          <a:lstStyle/>
          <a:p>
            <a:fld id="{DF375BF7-40E4-4F89-B0A2-93977CFA6C4C}" type="slidenum">
              <a:rPr lang="en-US" smtClean="0"/>
              <a:t>30</a:t>
            </a:fld>
            <a:endParaRPr lang="en-US" dirty="0"/>
          </a:p>
        </p:txBody>
      </p:sp>
    </p:spTree>
    <p:extLst>
      <p:ext uri="{BB962C8B-B14F-4D97-AF65-F5344CB8AC3E}">
        <p14:creationId xmlns:p14="http://schemas.microsoft.com/office/powerpoint/2010/main" val="5215717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Shape 20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TFI is an important tool in the PBIS implementation process. It can be used in the development stage and then used in an ongoing manner to ensure all core features are in place. The TFI highlights each critical component of PBIS. Section 1.7 covers professional</a:t>
            </a:r>
            <a:r>
              <a:rPr lang="en-US" sz="1200" b="0" i="0" u="none" strike="noStrike" cap="none" baseline="0" dirty="0">
                <a:solidFill>
                  <a:schemeClr val="dk1"/>
                </a:solidFill>
                <a:latin typeface="Calibri"/>
                <a:ea typeface="Calibri"/>
                <a:cs typeface="Calibri"/>
                <a:sym typeface="Calibri"/>
              </a:rPr>
              <a:t> development</a:t>
            </a:r>
            <a:r>
              <a:rPr lang="en-US" sz="1200" b="0" i="0" u="none" strike="noStrike" cap="none" dirty="0">
                <a:solidFill>
                  <a:schemeClr val="dk1"/>
                </a:solidFill>
                <a:latin typeface="Calibri"/>
                <a:ea typeface="Calibri"/>
                <a:cs typeface="Calibri"/>
                <a:sym typeface="Calibri"/>
              </a:rPr>
              <a:t> and 1.10 covers faculty involvement. See next two slides.</a:t>
            </a:r>
            <a:endParaRPr dirty="0"/>
          </a:p>
        </p:txBody>
      </p:sp>
      <p:sp>
        <p:nvSpPr>
          <p:cNvPr id="202" name="Shape 20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31</a:t>
            </a:fld>
            <a:endParaRPr sz="12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86023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5A11EAB-687D-4AE4-B775-678A923E9436}" type="slidenum">
              <a:rPr lang="en-US" smtClean="0"/>
              <a:t>32</a:t>
            </a:fld>
            <a:endParaRPr lang="en-US" dirty="0"/>
          </a:p>
        </p:txBody>
      </p:sp>
    </p:spTree>
    <p:extLst>
      <p:ext uri="{BB962C8B-B14F-4D97-AF65-F5344CB8AC3E}">
        <p14:creationId xmlns:p14="http://schemas.microsoft.com/office/powerpoint/2010/main" val="23530118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6EB9BB6-7657-4435-9572-1DCA7328E64E}"/>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Title 1">
            <a:extLst>
              <a:ext uri="{FF2B5EF4-FFF2-40B4-BE49-F238E27FC236}">
                <a16:creationId xmlns:a16="http://schemas.microsoft.com/office/drawing/2014/main" id="{06637972-A77A-4950-92EE-6D04BF6EA7EE}"/>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10" name="Subtitle 2">
            <a:extLst>
              <a:ext uri="{FF2B5EF4-FFF2-40B4-BE49-F238E27FC236}">
                <a16:creationId xmlns:a16="http://schemas.microsoft.com/office/drawing/2014/main" id="{CD8B5F9D-B759-4C70-8408-B46D349C4590}"/>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11" name="Rectangle 10">
            <a:extLst>
              <a:ext uri="{FF2B5EF4-FFF2-40B4-BE49-F238E27FC236}">
                <a16:creationId xmlns:a16="http://schemas.microsoft.com/office/drawing/2014/main" id="{E2505013-6ADA-4954-8E41-F7F37D2B9F93}"/>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F965E25E-168F-450A-989C-ABE500DA0924}"/>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291056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226401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lack Basic Content">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88F4CA2E-7B27-4E60-AC86-119BC90DF43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993DFEBC-2472-4899-AA7F-38ADC996FD5C}"/>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CA3CE33F-6C82-4094-B3A0-0ACA37885672}"/>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3DDA2044-8D5F-41ED-8652-A89528F753C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BB893202-AB0F-43BE-A4C2-741BD501D904}"/>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FB28643F-FE07-4D2F-86C4-F8681901AB50}"/>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61CFD166-5B27-4248-8ABD-BE0F251F750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8352BCD3-B414-4E5F-B5B4-3FBFD33290E8}"/>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A7AAC7B8-183F-4539-910C-CF8A27E53A77}"/>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49852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4A5CDC99-561A-4116-89F0-7082B15ED921}"/>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73CE2190-C740-47C2-814B-96FBF1ABB098}"/>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A2957634-3875-40B0-AF07-A65F57DFFFF6}"/>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5F8074B5-EE39-49E8-B98A-BC265443016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C20FC56F-36C6-4393-B87F-D6AFFE793B62}"/>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20FE99EF-A71E-45FD-B20E-C163A03651DB}"/>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38C8ECEF-7733-471B-81EE-C7E4662B78E8}"/>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5">
            <a:extLst>
              <a:ext uri="{FF2B5EF4-FFF2-40B4-BE49-F238E27FC236}">
                <a16:creationId xmlns:a16="http://schemas.microsoft.com/office/drawing/2014/main" id="{91A1C15E-FEE0-41DF-A632-4715E8A43004}"/>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1" name="Text Placeholder 16">
            <a:extLst>
              <a:ext uri="{FF2B5EF4-FFF2-40B4-BE49-F238E27FC236}">
                <a16:creationId xmlns:a16="http://schemas.microsoft.com/office/drawing/2014/main" id="{55BCDE52-EA3C-4497-9AF7-BBE5A1706279}"/>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a:extLst>
              <a:ext uri="{FF2B5EF4-FFF2-40B4-BE49-F238E27FC236}">
                <a16:creationId xmlns:a16="http://schemas.microsoft.com/office/drawing/2014/main" id="{07C7B5F2-DF33-42C0-8F5F-3F6818B43A4D}"/>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31701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28BEAD8A-E3BB-4ECA-94FA-17D3BBDB942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274F7F30-D3EA-4672-B60A-994874B03B51}"/>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4C6E9BF0-0D96-409E-8B3A-041CD2FD1457}"/>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FF22D661-D245-4D4E-960A-2418A6BDB5C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F928FEB2-7E2F-41A6-9CD0-A6002C140118}"/>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C51EB19C-067B-4B2E-9936-8C563A3B7C7B}"/>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360BBE3B-EFA8-48F2-AA19-CE0005FDB420}"/>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00FED8A1-E948-483D-BA47-A070DE833BA4}"/>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E28C5411-83A6-434D-9608-397EA756E98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2" name="Text Placeholder 16">
            <a:extLst>
              <a:ext uri="{FF2B5EF4-FFF2-40B4-BE49-F238E27FC236}">
                <a16:creationId xmlns:a16="http://schemas.microsoft.com/office/drawing/2014/main" id="{19055A93-8651-441A-9C62-A22DF5A61990}"/>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37441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90BF947A-5A7D-41C1-9DD2-6929610BB19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4722E970-CE21-464D-9227-609E7F4EF2FC}"/>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6D81469E-DC9E-45AC-9D13-B59D00B10EE6}"/>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178AA3B6-04B4-4E85-9386-CD13BFF1F2C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C923443E-72ED-4353-99C2-0858538DAF45}"/>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0308C0D2-5E4B-4C1F-8BEB-B5A411B8AC2B}"/>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B37F809D-BB73-487A-B372-4FBEF9C936A5}"/>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F1A2AD93-DA27-407F-B9D9-8DD578D79CD4}"/>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Picture Placeholder 7">
            <a:extLst>
              <a:ext uri="{FF2B5EF4-FFF2-40B4-BE49-F238E27FC236}">
                <a16:creationId xmlns:a16="http://schemas.microsoft.com/office/drawing/2014/main" id="{80940818-1D13-465B-B88F-478244574164}"/>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2" name="Title 1">
            <a:extLst>
              <a:ext uri="{FF2B5EF4-FFF2-40B4-BE49-F238E27FC236}">
                <a16:creationId xmlns:a16="http://schemas.microsoft.com/office/drawing/2014/main" id="{F592BE57-501F-433E-A715-3A7DEE9EF754}"/>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3" name="Text Placeholder 16">
            <a:extLst>
              <a:ext uri="{FF2B5EF4-FFF2-40B4-BE49-F238E27FC236}">
                <a16:creationId xmlns:a16="http://schemas.microsoft.com/office/drawing/2014/main" id="{B81086D9-E8BA-4B42-9938-4FC2773C5340}"/>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53081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3536C266-24F0-479F-A778-470C2BEF0D3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2CAA6A3A-EBC6-4E34-B8E4-F9FC55B913D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4D066518-3C76-46A3-BC6E-99CC598CD55E}"/>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C8B9A3B9-32D9-42F6-A360-27B43CFD61F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2A652163-2BF6-4EE7-91BD-40F09A28EDF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51245892-FD3D-4CF2-BBB4-572EFAC7EC33}"/>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8091382B-A14B-4E79-8576-D424888212EF}"/>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8B08A3F0-4BC2-4CC2-B494-5C92084F9624}"/>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1927F9A5-E39A-4393-A8A4-FC50F6CBE3E4}"/>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2" name="Text Placeholder 16">
            <a:extLst>
              <a:ext uri="{FF2B5EF4-FFF2-40B4-BE49-F238E27FC236}">
                <a16:creationId xmlns:a16="http://schemas.microsoft.com/office/drawing/2014/main" id="{409D2C90-09F9-4AD6-8F69-6D3D8840933E}"/>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01359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64448E6F-2977-43B5-B287-A12196E6BDF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C4CBB69C-98CA-4E2A-BAA1-1959C648B8D3}"/>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7720CE36-A398-4F62-B8C5-DDA3A209F6C9}"/>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6AEC87FF-E228-4266-BB15-37FB9B0B028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29D2872A-DDD2-48C4-B2FB-EB07719C8AD2}"/>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BF995A50-9F23-4210-9219-9E4EDFCEB64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360C8193-8976-4176-A51B-3B4678860BF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BBC11BB0-731F-4777-BBD8-906D0FAA4618}"/>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B9AC101E-04BE-45E8-9ACB-915F9F5E6C4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995348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B9CC1668-CDD3-4955-AD48-88799B7EBE23}"/>
              </a:ext>
            </a:extLst>
          </p:cNvPr>
          <p:cNvGrpSpPr/>
          <p:nvPr userDrawn="1"/>
        </p:nvGrpSpPr>
        <p:grpSpPr>
          <a:xfrm>
            <a:off x="0" y="1414699"/>
            <a:ext cx="634537" cy="296212"/>
            <a:chOff x="293972" y="5858435"/>
            <a:chExt cx="634537" cy="296212"/>
          </a:xfrm>
        </p:grpSpPr>
        <p:pic>
          <p:nvPicPr>
            <p:cNvPr id="11" name="Picture 10">
              <a:extLst>
                <a:ext uri="{FF2B5EF4-FFF2-40B4-BE49-F238E27FC236}">
                  <a16:creationId xmlns:a16="http://schemas.microsoft.com/office/drawing/2014/main" id="{85232A72-1560-4E24-A991-CC94E3925D0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2" name="Picture 11">
              <a:extLst>
                <a:ext uri="{FF2B5EF4-FFF2-40B4-BE49-F238E27FC236}">
                  <a16:creationId xmlns:a16="http://schemas.microsoft.com/office/drawing/2014/main" id="{FDDB1538-AC73-4F18-AA2D-C0294B00826A}"/>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3" name="TextBox 12">
            <a:extLst>
              <a:ext uri="{FF2B5EF4-FFF2-40B4-BE49-F238E27FC236}">
                <a16:creationId xmlns:a16="http://schemas.microsoft.com/office/drawing/2014/main" id="{35105098-97E9-4DDB-8E6A-3B41789D65D9}"/>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sp>
        <p:nvSpPr>
          <p:cNvPr id="16" name="Shape 262">
            <a:extLst>
              <a:ext uri="{FF2B5EF4-FFF2-40B4-BE49-F238E27FC236}">
                <a16:creationId xmlns:a16="http://schemas.microsoft.com/office/drawing/2014/main" id="{ACA9D435-EA07-4362-88B5-365F78BF0C5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14" name="Picture 13">
            <a:extLst>
              <a:ext uri="{FF2B5EF4-FFF2-40B4-BE49-F238E27FC236}">
                <a16:creationId xmlns:a16="http://schemas.microsoft.com/office/drawing/2014/main" id="{95097FE3-832C-4AF1-99AC-E12FFA03B43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5" name="Title 1">
            <a:extLst>
              <a:ext uri="{FF2B5EF4-FFF2-40B4-BE49-F238E27FC236}">
                <a16:creationId xmlns:a16="http://schemas.microsoft.com/office/drawing/2014/main" id="{5C1005DF-E61F-4CE2-B61B-AF50E39FE6F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769809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402E2F00-3C12-4B45-BC5E-94C8D095B062}"/>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678A2530-7799-4FAE-9B05-1C8297B7F5B4}"/>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99E26697-3D0F-41D9-AB8F-6E72B8F595D9}"/>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BE30B8A6-B8C7-44C1-A309-61B5681DAB7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D843BED2-9EB2-4C21-AA2C-EE0438743D4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4DD08731-E288-4524-9776-1336572A1376}"/>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54168CEA-316F-45D0-A55E-776592D5BB01}"/>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Title 1">
            <a:extLst>
              <a:ext uri="{FF2B5EF4-FFF2-40B4-BE49-F238E27FC236}">
                <a16:creationId xmlns:a16="http://schemas.microsoft.com/office/drawing/2014/main" id="{8CC328FE-EDA1-4F0C-8E86-E55D55CFA8A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096407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82486957"/>
      </p:ext>
    </p:extLst>
  </p:cSld>
  <p:clrMap bg1="dk1" tx1="lt1" bg2="dk2" tx2="lt2" accent1="accent1" accent2="accent2" accent3="accent3" accent4="accent4" accent5="accent5" accent6="accent6" hlink="hlink" folHlink="folHlink"/>
  <p:sldLayoutIdLst>
    <p:sldLayoutId id="2147483686" r:id="rId1"/>
    <p:sldLayoutId id="2147483688" r:id="rId2"/>
    <p:sldLayoutId id="2147483687" r:id="rId3"/>
    <p:sldLayoutId id="2147483689" r:id="rId4"/>
    <p:sldLayoutId id="2147483690" r:id="rId5"/>
    <p:sldLayoutId id="2147483691" r:id="rId6"/>
    <p:sldLayoutId id="2147483692" r:id="rId7"/>
    <p:sldLayoutId id="2147483693" r:id="rId8"/>
    <p:sldLayoutId id="2147483694" r:id="rId9"/>
    <p:sldLayoutId id="2147483695"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hyperlink" Target="https://docs.google.com/spreadsheets/d/1wefGSMB_3NxPWA1IyrlxTvdNMyZWJNmN/edit#gid=910299469"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pbismissouri.org/wp-content/uploads/2017/06/9.0-MO-SW-PBS-Tier-1-Workbook-Ch-9-PL-1.pdf?x30198" TargetMode="External"/><Relationship Id="rId2" Type="http://schemas.openxmlformats.org/officeDocument/2006/relationships/hyperlink" Target="http://www.pbismissouri.org/sustaining/"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E3A1E6D-DA43-4A4B-8F0F-1DBCAB98E1B1}"/>
              </a:ext>
            </a:extLst>
          </p:cNvPr>
          <p:cNvSpPr>
            <a:spLocks noGrp="1"/>
          </p:cNvSpPr>
          <p:nvPr>
            <p:ph type="ctrTitle"/>
          </p:nvPr>
        </p:nvSpPr>
        <p:spPr>
          <a:xfrm>
            <a:off x="450490" y="1647204"/>
            <a:ext cx="11291017" cy="1480515"/>
          </a:xfrm>
        </p:spPr>
        <p:txBody>
          <a:bodyPr/>
          <a:lstStyle/>
          <a:p>
            <a:r>
              <a:rPr lang="en-US"/>
              <a:t>Staff Ownership</a:t>
            </a:r>
            <a:endParaRPr lang="en-US" dirty="0"/>
          </a:p>
        </p:txBody>
      </p:sp>
      <p:sp>
        <p:nvSpPr>
          <p:cNvPr id="2" name="Subtitle 1">
            <a:extLst>
              <a:ext uri="{FF2B5EF4-FFF2-40B4-BE49-F238E27FC236}">
                <a16:creationId xmlns:a16="http://schemas.microsoft.com/office/drawing/2014/main" id="{1207FDA5-C940-41EA-A883-1F1267AEFB9B}"/>
              </a:ext>
            </a:extLst>
          </p:cNvPr>
          <p:cNvSpPr>
            <a:spLocks noGrp="1"/>
          </p:cNvSpPr>
          <p:nvPr>
            <p:ph type="subTitle" idx="1"/>
          </p:nvPr>
        </p:nvSpPr>
        <p:spPr/>
        <p:txBody>
          <a:bodyPr/>
          <a:lstStyle/>
          <a:p>
            <a:r>
              <a:rPr lang="en-US"/>
              <a:t>Module 12</a:t>
            </a:r>
            <a:endParaRPr lang="en-US" dirty="0"/>
          </a:p>
        </p:txBody>
      </p:sp>
    </p:spTree>
    <p:extLst>
      <p:ext uri="{BB962C8B-B14F-4D97-AF65-F5344CB8AC3E}">
        <p14:creationId xmlns:p14="http://schemas.microsoft.com/office/powerpoint/2010/main" val="195927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Context</a:t>
            </a:r>
            <a:endParaRPr lang="en-US" dirty="0"/>
          </a:p>
        </p:txBody>
      </p:sp>
      <p:sp>
        <p:nvSpPr>
          <p:cNvPr id="3" name="Content Placeholder 2"/>
          <p:cNvSpPr>
            <a:spLocks noGrp="1"/>
          </p:cNvSpPr>
          <p:nvPr>
            <p:ph idx="1"/>
          </p:nvPr>
        </p:nvSpPr>
        <p:spPr/>
        <p:txBody>
          <a:bodyPr/>
          <a:lstStyle/>
          <a:p>
            <a:r>
              <a:rPr lang="en-US"/>
              <a:t>Importance of high staff ownership</a:t>
            </a:r>
          </a:p>
          <a:p>
            <a:r>
              <a:rPr lang="en-US"/>
              <a:t>Staff involvement</a:t>
            </a:r>
          </a:p>
          <a:p>
            <a:r>
              <a:rPr lang="en-US"/>
              <a:t>Cost/benefits of implementing PBIS</a:t>
            </a:r>
          </a:p>
          <a:p>
            <a:r>
              <a:rPr lang="en-US"/>
              <a:t>Showing appreciation</a:t>
            </a:r>
          </a:p>
          <a:p>
            <a:r>
              <a:rPr lang="en-US"/>
              <a:t>Indicators of ownership</a:t>
            </a:r>
          </a:p>
          <a:p>
            <a:endParaRPr lang="en-US" dirty="0"/>
          </a:p>
        </p:txBody>
      </p:sp>
    </p:spTree>
    <p:extLst>
      <p:ext uri="{BB962C8B-B14F-4D97-AF65-F5344CB8AC3E}">
        <p14:creationId xmlns:p14="http://schemas.microsoft.com/office/powerpoint/2010/main" val="3858155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Importance of Staff Ownership</a:t>
            </a:r>
            <a:endParaRPr lang="en-US" dirty="0"/>
          </a:p>
        </p:txBody>
      </p:sp>
    </p:spTree>
    <p:extLst>
      <p:ext uri="{BB962C8B-B14F-4D97-AF65-F5344CB8AC3E}">
        <p14:creationId xmlns:p14="http://schemas.microsoft.com/office/powerpoint/2010/main" val="3556130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CB613E-35B8-4EA4-BB0B-27F4E6B53F26}"/>
              </a:ext>
            </a:extLst>
          </p:cNvPr>
          <p:cNvSpPr>
            <a:spLocks noGrp="1"/>
          </p:cNvSpPr>
          <p:nvPr>
            <p:ph idx="1"/>
          </p:nvPr>
        </p:nvSpPr>
        <p:spPr/>
        <p:txBody>
          <a:bodyPr/>
          <a:lstStyle/>
          <a:p>
            <a:pPr marL="0" indent="0" algn="ctr">
              <a:buNone/>
            </a:pPr>
            <a:r>
              <a:rPr lang="en-US" dirty="0"/>
              <a:t>“The best-planned reforms cannot achieve success without teachers committed to altering their practices and learning new approaches.” </a:t>
            </a:r>
          </a:p>
        </p:txBody>
      </p:sp>
      <p:sp>
        <p:nvSpPr>
          <p:cNvPr id="6" name="Content Placeholder 5">
            <a:extLst>
              <a:ext uri="{FF2B5EF4-FFF2-40B4-BE49-F238E27FC236}">
                <a16:creationId xmlns:a16="http://schemas.microsoft.com/office/drawing/2014/main" id="{6D674712-0D86-426D-967A-C9C0A18FC72D}"/>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Examining Comprehensive School Reform, Daniel K. </a:t>
            </a:r>
            <a:r>
              <a:rPr lang="en-US" sz="1000" dirty="0" err="1"/>
              <a:t>Aladjem</a:t>
            </a:r>
            <a:r>
              <a:rPr lang="en-US" sz="1000" dirty="0"/>
              <a:t>, Kathryn M. Borman, 2006.</a:t>
            </a:r>
          </a:p>
        </p:txBody>
      </p:sp>
    </p:spTree>
    <p:extLst>
      <p:ext uri="{BB962C8B-B14F-4D97-AF65-F5344CB8AC3E}">
        <p14:creationId xmlns:p14="http://schemas.microsoft.com/office/powerpoint/2010/main" val="2754800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E272946B-D6E8-4C33-84C6-77377B50B495}"/>
              </a:ext>
            </a:extLst>
          </p:cNvPr>
          <p:cNvPicPr>
            <a:picLocks noGrp="1" noChangeAspect="1"/>
          </p:cNvPicPr>
          <p:nvPr>
            <p:ph type="pic" sz="quarter" idx="13"/>
          </p:nvPr>
        </p:nvPicPr>
        <p:blipFill>
          <a:blip r:embed="rId3"/>
          <a:srcRect l="14419" r="14419"/>
          <a:stretch>
            <a:fillRect/>
          </a:stretch>
        </p:blipFill>
        <p:spPr/>
      </p:pic>
      <p:sp>
        <p:nvSpPr>
          <p:cNvPr id="2" name="Title 1">
            <a:extLst>
              <a:ext uri="{FF2B5EF4-FFF2-40B4-BE49-F238E27FC236}">
                <a16:creationId xmlns:a16="http://schemas.microsoft.com/office/drawing/2014/main" id="{1DDCB66C-084E-4878-86A8-B38A0D371BED}"/>
              </a:ext>
            </a:extLst>
          </p:cNvPr>
          <p:cNvSpPr>
            <a:spLocks noGrp="1"/>
          </p:cNvSpPr>
          <p:nvPr>
            <p:ph type="title"/>
          </p:nvPr>
        </p:nvSpPr>
        <p:spPr/>
        <p:txBody>
          <a:bodyPr>
            <a:noAutofit/>
          </a:bodyPr>
          <a:lstStyle/>
          <a:p>
            <a:r>
              <a:rPr lang="en-US" sz="5400" dirty="0">
                <a:latin typeface="+mn-lt"/>
              </a:rPr>
              <a:t>Reasons For Poor Staff Ownership</a:t>
            </a:r>
          </a:p>
        </p:txBody>
      </p:sp>
      <p:sp>
        <p:nvSpPr>
          <p:cNvPr id="3" name="Content Placeholder 2">
            <a:extLst>
              <a:ext uri="{FF2B5EF4-FFF2-40B4-BE49-F238E27FC236}">
                <a16:creationId xmlns:a16="http://schemas.microsoft.com/office/drawing/2014/main" id="{36BA5583-4EE8-4DE5-88E7-FCD3AF4886A6}"/>
              </a:ext>
            </a:extLst>
          </p:cNvPr>
          <p:cNvSpPr>
            <a:spLocks noGrp="1"/>
          </p:cNvSpPr>
          <p:nvPr>
            <p:ph type="body" sz="quarter" idx="19"/>
          </p:nvPr>
        </p:nvSpPr>
        <p:spPr/>
        <p:txBody>
          <a:bodyPr/>
          <a:lstStyle/>
          <a:p>
            <a:r>
              <a:rPr lang="en-US" dirty="0"/>
              <a:t>“Temporary fix”</a:t>
            </a:r>
          </a:p>
          <a:p>
            <a:r>
              <a:rPr lang="en-US" dirty="0"/>
              <a:t>No </a:t>
            </a:r>
            <a:r>
              <a:rPr lang="en-US" u="sng" dirty="0"/>
              <a:t>administrative</a:t>
            </a:r>
            <a:r>
              <a:rPr lang="en-US" dirty="0"/>
              <a:t> ownership</a:t>
            </a:r>
          </a:p>
          <a:p>
            <a:r>
              <a:rPr lang="en-US" dirty="0"/>
              <a:t>Overwhelmed by tiers</a:t>
            </a:r>
          </a:p>
          <a:p>
            <a:r>
              <a:rPr lang="en-US" dirty="0"/>
              <a:t>Misunderstand implementation</a:t>
            </a:r>
          </a:p>
          <a:p>
            <a:endParaRPr lang="en-US" dirty="0"/>
          </a:p>
        </p:txBody>
      </p:sp>
    </p:spTree>
    <p:extLst>
      <p:ext uri="{BB962C8B-B14F-4D97-AF65-F5344CB8AC3E}">
        <p14:creationId xmlns:p14="http://schemas.microsoft.com/office/powerpoint/2010/main" val="2719604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756AD-EEBB-45F5-850B-6EDAA4F26895}"/>
              </a:ext>
            </a:extLst>
          </p:cNvPr>
          <p:cNvSpPr>
            <a:spLocks noGrp="1"/>
          </p:cNvSpPr>
          <p:nvPr>
            <p:ph type="title"/>
          </p:nvPr>
        </p:nvSpPr>
        <p:spPr/>
        <p:txBody>
          <a:bodyPr/>
          <a:lstStyle/>
          <a:p>
            <a:r>
              <a:rPr lang="en-US"/>
              <a:t>It’s Only Human</a:t>
            </a:r>
            <a:endParaRPr lang="en-US" dirty="0"/>
          </a:p>
        </p:txBody>
      </p:sp>
      <p:sp>
        <p:nvSpPr>
          <p:cNvPr id="3" name="Text Placeholder 2">
            <a:extLst>
              <a:ext uri="{FF2B5EF4-FFF2-40B4-BE49-F238E27FC236}">
                <a16:creationId xmlns:a16="http://schemas.microsoft.com/office/drawing/2014/main" id="{0AF502C8-8A3C-4915-8012-BD24E941539F}"/>
              </a:ext>
            </a:extLst>
          </p:cNvPr>
          <p:cNvSpPr>
            <a:spLocks noGrp="1"/>
          </p:cNvSpPr>
          <p:nvPr>
            <p:ph idx="1"/>
          </p:nvPr>
        </p:nvSpPr>
        <p:spPr/>
        <p:txBody>
          <a:bodyPr>
            <a:normAutofit fontScale="92500" lnSpcReduction="10000"/>
          </a:bodyPr>
          <a:lstStyle/>
          <a:p>
            <a:pPr marL="0" indent="0">
              <a:buNone/>
            </a:pPr>
            <a:r>
              <a:rPr lang="en-US" dirty="0"/>
              <a:t>Asking people to change can create:</a:t>
            </a:r>
          </a:p>
          <a:p>
            <a:r>
              <a:rPr lang="en-US" dirty="0"/>
              <a:t>Fear </a:t>
            </a:r>
          </a:p>
          <a:p>
            <a:r>
              <a:rPr lang="en-US" dirty="0"/>
              <a:t>Anger</a:t>
            </a:r>
          </a:p>
          <a:p>
            <a:r>
              <a:rPr lang="en-US" dirty="0"/>
              <a:t>Feeling of being judged</a:t>
            </a:r>
          </a:p>
          <a:p>
            <a:r>
              <a:rPr lang="en-US" dirty="0"/>
              <a:t>Sense of loss</a:t>
            </a:r>
          </a:p>
          <a:p>
            <a:r>
              <a:rPr lang="en-US" dirty="0"/>
              <a:t>Sense of threat</a:t>
            </a:r>
          </a:p>
          <a:p>
            <a:r>
              <a:rPr lang="en-US" dirty="0"/>
              <a:t>Uncertainty</a:t>
            </a:r>
          </a:p>
        </p:txBody>
      </p:sp>
    </p:spTree>
    <p:extLst>
      <p:ext uri="{BB962C8B-B14F-4D97-AF65-F5344CB8AC3E}">
        <p14:creationId xmlns:p14="http://schemas.microsoft.com/office/powerpoint/2010/main" val="647728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BA8B5-642C-49B0-B12B-5AF8AC4941E3}"/>
              </a:ext>
            </a:extLst>
          </p:cNvPr>
          <p:cNvSpPr>
            <a:spLocks noGrp="1"/>
          </p:cNvSpPr>
          <p:nvPr>
            <p:ph type="title"/>
          </p:nvPr>
        </p:nvSpPr>
        <p:spPr/>
        <p:txBody>
          <a:bodyPr/>
          <a:lstStyle/>
          <a:p>
            <a:r>
              <a:rPr lang="en-US"/>
              <a:t>Critical Elements For Ownership</a:t>
            </a:r>
            <a:endParaRPr lang="en-US" dirty="0"/>
          </a:p>
        </p:txBody>
      </p:sp>
      <p:sp>
        <p:nvSpPr>
          <p:cNvPr id="3" name="Content Placeholder 2">
            <a:extLst>
              <a:ext uri="{FF2B5EF4-FFF2-40B4-BE49-F238E27FC236}">
                <a16:creationId xmlns:a16="http://schemas.microsoft.com/office/drawing/2014/main" id="{28EB913A-5789-44F5-9FC2-5CE842A9A86F}"/>
              </a:ext>
            </a:extLst>
          </p:cNvPr>
          <p:cNvSpPr>
            <a:spLocks noGrp="1"/>
          </p:cNvSpPr>
          <p:nvPr>
            <p:ph idx="1"/>
          </p:nvPr>
        </p:nvSpPr>
        <p:spPr/>
        <p:txBody>
          <a:bodyPr/>
          <a:lstStyle/>
          <a:p>
            <a:pPr marL="514350" indent="-514350">
              <a:buFont typeface="+mj-lt"/>
              <a:buAutoNum type="arabicPeriod"/>
            </a:pPr>
            <a:r>
              <a:rPr lang="en-US" dirty="0"/>
              <a:t>Process for obtaining ownership</a:t>
            </a:r>
          </a:p>
          <a:p>
            <a:pPr marL="514350" indent="-514350">
              <a:buFont typeface="+mj-lt"/>
              <a:buAutoNum type="arabicPeriod"/>
            </a:pPr>
            <a:r>
              <a:rPr lang="en-US" dirty="0"/>
              <a:t>Perceptions of problems vs. strategies to address them </a:t>
            </a:r>
          </a:p>
          <a:p>
            <a:pPr marL="514350" indent="-514350">
              <a:buFont typeface="+mj-lt"/>
              <a:buAutoNum type="arabicPeriod"/>
            </a:pPr>
            <a:r>
              <a:rPr lang="en-US" dirty="0"/>
              <a:t>Amount of professional development (PD) &amp; support </a:t>
            </a:r>
          </a:p>
        </p:txBody>
      </p:sp>
      <p:sp>
        <p:nvSpPr>
          <p:cNvPr id="6" name="Content Placeholder 5">
            <a:extLst>
              <a:ext uri="{FF2B5EF4-FFF2-40B4-BE49-F238E27FC236}">
                <a16:creationId xmlns:a16="http://schemas.microsoft.com/office/drawing/2014/main" id="{60F1FFEA-32B5-4607-9ACF-F6FE460743E0}"/>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Adapted from Kathryn Borman et. al., 2004.</a:t>
            </a:r>
          </a:p>
        </p:txBody>
      </p:sp>
    </p:spTree>
    <p:extLst>
      <p:ext uri="{BB962C8B-B14F-4D97-AF65-F5344CB8AC3E}">
        <p14:creationId xmlns:p14="http://schemas.microsoft.com/office/powerpoint/2010/main" val="140151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7086B-0962-4F22-BF21-DDE51B9C7460}"/>
              </a:ext>
            </a:extLst>
          </p:cNvPr>
          <p:cNvSpPr>
            <a:spLocks noGrp="1"/>
          </p:cNvSpPr>
          <p:nvPr>
            <p:ph type="title"/>
          </p:nvPr>
        </p:nvSpPr>
        <p:spPr/>
        <p:txBody>
          <a:bodyPr/>
          <a:lstStyle/>
          <a:p>
            <a:r>
              <a:rPr lang="en-US"/>
              <a:t>Do The Prep Work</a:t>
            </a:r>
            <a:endParaRPr lang="en-US" dirty="0"/>
          </a:p>
        </p:txBody>
      </p:sp>
      <p:sp>
        <p:nvSpPr>
          <p:cNvPr id="3" name="Text Placeholder 2">
            <a:extLst>
              <a:ext uri="{FF2B5EF4-FFF2-40B4-BE49-F238E27FC236}">
                <a16:creationId xmlns:a16="http://schemas.microsoft.com/office/drawing/2014/main" id="{C2082818-27CB-4FC9-8F15-6CEAEBD64D59}"/>
              </a:ext>
            </a:extLst>
          </p:cNvPr>
          <p:cNvSpPr>
            <a:spLocks noGrp="1"/>
          </p:cNvSpPr>
          <p:nvPr>
            <p:ph idx="1"/>
          </p:nvPr>
        </p:nvSpPr>
        <p:spPr/>
        <p:txBody>
          <a:bodyPr/>
          <a:lstStyle/>
          <a:p>
            <a:r>
              <a:rPr lang="en-US"/>
              <a:t>Do you have a good reason “why” change is needed?</a:t>
            </a:r>
          </a:p>
          <a:p>
            <a:r>
              <a:rPr lang="en-US"/>
              <a:t>Is there a sense of urgency?</a:t>
            </a:r>
          </a:p>
          <a:p>
            <a:r>
              <a:rPr lang="en-US"/>
              <a:t>Is there a unified vision?</a:t>
            </a:r>
            <a:endParaRPr lang="en-US" dirty="0"/>
          </a:p>
        </p:txBody>
      </p:sp>
    </p:spTree>
    <p:extLst>
      <p:ext uri="{BB962C8B-B14F-4D97-AF65-F5344CB8AC3E}">
        <p14:creationId xmlns:p14="http://schemas.microsoft.com/office/powerpoint/2010/main" val="2176420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87835-F47A-411B-8D67-7B2AC4F3CCE7}"/>
              </a:ext>
            </a:extLst>
          </p:cNvPr>
          <p:cNvSpPr>
            <a:spLocks noGrp="1"/>
          </p:cNvSpPr>
          <p:nvPr>
            <p:ph type="title"/>
          </p:nvPr>
        </p:nvSpPr>
        <p:spPr/>
        <p:txBody>
          <a:bodyPr/>
          <a:lstStyle/>
          <a:p>
            <a:r>
              <a:rPr lang="en-US"/>
              <a:t>Creating A Compelling “Why”</a:t>
            </a:r>
            <a:endParaRPr lang="en-US" dirty="0"/>
          </a:p>
        </p:txBody>
      </p:sp>
      <p:sp>
        <p:nvSpPr>
          <p:cNvPr id="3" name="Content Placeholder 2">
            <a:extLst>
              <a:ext uri="{FF2B5EF4-FFF2-40B4-BE49-F238E27FC236}">
                <a16:creationId xmlns:a16="http://schemas.microsoft.com/office/drawing/2014/main" id="{86FF7827-36A9-4D61-9BAB-2174AD6BF5B2}"/>
              </a:ext>
            </a:extLst>
          </p:cNvPr>
          <p:cNvSpPr>
            <a:spLocks noGrp="1"/>
          </p:cNvSpPr>
          <p:nvPr>
            <p:ph idx="1"/>
          </p:nvPr>
        </p:nvSpPr>
        <p:spPr/>
        <p:txBody>
          <a:bodyPr/>
          <a:lstStyle/>
          <a:p>
            <a:r>
              <a:rPr lang="en-US"/>
              <a:t>What </a:t>
            </a:r>
            <a:r>
              <a:rPr lang="en-US" altLang="en-US"/>
              <a:t>“w</a:t>
            </a:r>
            <a:r>
              <a:rPr lang="en-US"/>
              <a:t>hy</a:t>
            </a:r>
            <a:r>
              <a:rPr lang="en-US" altLang="en-US"/>
              <a:t>”</a:t>
            </a:r>
            <a:r>
              <a:rPr lang="en-US"/>
              <a:t> will make your school care about implementing PBIS?</a:t>
            </a:r>
          </a:p>
          <a:p>
            <a:endParaRPr lang="en-US"/>
          </a:p>
          <a:p>
            <a:r>
              <a:rPr lang="en-US"/>
              <a:t>What makes your school’s “why” unique? </a:t>
            </a:r>
          </a:p>
          <a:p>
            <a:endParaRPr lang="en-US" dirty="0"/>
          </a:p>
        </p:txBody>
      </p:sp>
    </p:spTree>
    <p:extLst>
      <p:ext uri="{BB962C8B-B14F-4D97-AF65-F5344CB8AC3E}">
        <p14:creationId xmlns:p14="http://schemas.microsoft.com/office/powerpoint/2010/main" val="3593880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F33FDC72-48EE-441A-A215-D02A9D7694D3}"/>
              </a:ext>
            </a:extLst>
          </p:cNvPr>
          <p:cNvPicPr>
            <a:picLocks noGrp="1" noChangeAspect="1"/>
          </p:cNvPicPr>
          <p:nvPr>
            <p:ph type="pic" sz="quarter" idx="18"/>
          </p:nvPr>
        </p:nvPicPr>
        <p:blipFill>
          <a:blip r:embed="rId3"/>
          <a:srcRect l="5166" r="5166"/>
          <a:stretch>
            <a:fillRect/>
          </a:stretch>
        </p:blipFill>
        <p:spPr/>
      </p:pic>
      <p:sp>
        <p:nvSpPr>
          <p:cNvPr id="3" name="Content Placeholder 2">
            <a:extLst>
              <a:ext uri="{FF2B5EF4-FFF2-40B4-BE49-F238E27FC236}">
                <a16:creationId xmlns:a16="http://schemas.microsoft.com/office/drawing/2014/main" id="{C57CE5ED-B39F-4A3C-864F-EC093FF24F19}"/>
              </a:ext>
            </a:extLst>
          </p:cNvPr>
          <p:cNvSpPr>
            <a:spLocks noGrp="1"/>
          </p:cNvSpPr>
          <p:nvPr>
            <p:ph type="body" sz="quarter" idx="19"/>
          </p:nvPr>
        </p:nvSpPr>
        <p:spPr/>
        <p:txBody>
          <a:bodyPr/>
          <a:lstStyle/>
          <a:p>
            <a:r>
              <a:rPr lang="en-US" dirty="0"/>
              <a:t>Sense of urgency</a:t>
            </a:r>
          </a:p>
          <a:p>
            <a:pPr lvl="1">
              <a:spcBef>
                <a:spcPts val="1000"/>
              </a:spcBef>
            </a:pPr>
            <a:r>
              <a:rPr lang="en-US" sz="2600" dirty="0"/>
              <a:t>National statistics</a:t>
            </a:r>
          </a:p>
          <a:p>
            <a:pPr lvl="1">
              <a:spcBef>
                <a:spcPts val="1000"/>
              </a:spcBef>
            </a:pPr>
            <a:r>
              <a:rPr lang="en-US" sz="2600" dirty="0"/>
              <a:t>Local data</a:t>
            </a:r>
          </a:p>
          <a:p>
            <a:r>
              <a:rPr lang="en-US" dirty="0"/>
              <a:t>What will motivate staff?</a:t>
            </a:r>
          </a:p>
        </p:txBody>
      </p:sp>
      <p:sp>
        <p:nvSpPr>
          <p:cNvPr id="2" name="Title 1">
            <a:extLst>
              <a:ext uri="{FF2B5EF4-FFF2-40B4-BE49-F238E27FC236}">
                <a16:creationId xmlns:a16="http://schemas.microsoft.com/office/drawing/2014/main" id="{BEF93F8D-34C4-42DA-BEC4-D6B20568E904}"/>
              </a:ext>
            </a:extLst>
          </p:cNvPr>
          <p:cNvSpPr>
            <a:spLocks noGrp="1"/>
          </p:cNvSpPr>
          <p:nvPr>
            <p:ph type="title"/>
          </p:nvPr>
        </p:nvSpPr>
        <p:spPr/>
        <p:txBody>
          <a:bodyPr/>
          <a:lstStyle/>
          <a:p>
            <a:r>
              <a:rPr lang="en-US" sz="5400" dirty="0">
                <a:latin typeface="+mn-lt"/>
              </a:rPr>
              <a:t>YOUR “Why”</a:t>
            </a:r>
          </a:p>
        </p:txBody>
      </p:sp>
    </p:spTree>
    <p:extLst>
      <p:ext uri="{BB962C8B-B14F-4D97-AF65-F5344CB8AC3E}">
        <p14:creationId xmlns:p14="http://schemas.microsoft.com/office/powerpoint/2010/main" val="998472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0ADAF-E1F2-4F49-87E7-9D5D2C191CF7}"/>
              </a:ext>
            </a:extLst>
          </p:cNvPr>
          <p:cNvSpPr>
            <a:spLocks noGrp="1"/>
          </p:cNvSpPr>
          <p:nvPr>
            <p:ph type="title"/>
          </p:nvPr>
        </p:nvSpPr>
        <p:spPr/>
        <p:txBody>
          <a:bodyPr/>
          <a:lstStyle/>
          <a:p>
            <a:r>
              <a:rPr lang="en-US"/>
              <a:t>Critical Data Points</a:t>
            </a:r>
            <a:endParaRPr lang="en-US" dirty="0"/>
          </a:p>
        </p:txBody>
      </p:sp>
      <p:sp>
        <p:nvSpPr>
          <p:cNvPr id="3" name="Content Placeholder 2">
            <a:extLst>
              <a:ext uri="{FF2B5EF4-FFF2-40B4-BE49-F238E27FC236}">
                <a16:creationId xmlns:a16="http://schemas.microsoft.com/office/drawing/2014/main" id="{1AF28FA5-8AD7-4AAD-9370-DADFA4250826}"/>
              </a:ext>
            </a:extLst>
          </p:cNvPr>
          <p:cNvSpPr>
            <a:spLocks noGrp="1"/>
          </p:cNvSpPr>
          <p:nvPr>
            <p:ph idx="1"/>
          </p:nvPr>
        </p:nvSpPr>
        <p:spPr/>
        <p:txBody>
          <a:bodyPr/>
          <a:lstStyle/>
          <a:p>
            <a:r>
              <a:rPr lang="en-US"/>
              <a:t>Input from staff, students, &amp; parents </a:t>
            </a:r>
          </a:p>
          <a:p>
            <a:r>
              <a:rPr lang="en-US"/>
              <a:t>Current &amp; historical data</a:t>
            </a:r>
          </a:p>
          <a:p>
            <a:r>
              <a:rPr lang="en-US"/>
              <a:t>A critical data point can show sense of urgency</a:t>
            </a:r>
            <a:endParaRPr lang="en-US" dirty="0"/>
          </a:p>
        </p:txBody>
      </p:sp>
    </p:spTree>
    <p:extLst>
      <p:ext uri="{BB962C8B-B14F-4D97-AF65-F5344CB8AC3E}">
        <p14:creationId xmlns:p14="http://schemas.microsoft.com/office/powerpoint/2010/main" val="42076293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C74BF-6B10-498C-898E-8B32107E107C}"/>
              </a:ext>
            </a:extLst>
          </p:cNvPr>
          <p:cNvSpPr>
            <a:spLocks noGrp="1"/>
          </p:cNvSpPr>
          <p:nvPr>
            <p:ph type="title"/>
          </p:nvPr>
        </p:nvSpPr>
        <p:spPr/>
        <p:txBody>
          <a:bodyPr/>
          <a:lstStyle/>
          <a:p>
            <a:r>
              <a:rPr lang="en-US"/>
              <a:t>Staff Involvement</a:t>
            </a:r>
            <a:endParaRPr lang="en-US" dirty="0"/>
          </a:p>
        </p:txBody>
      </p:sp>
    </p:spTree>
    <p:extLst>
      <p:ext uri="{BB962C8B-B14F-4D97-AF65-F5344CB8AC3E}">
        <p14:creationId xmlns:p14="http://schemas.microsoft.com/office/powerpoint/2010/main" val="37396505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ACC57-81F2-434F-BEAB-C96C5BC788D7}"/>
              </a:ext>
            </a:extLst>
          </p:cNvPr>
          <p:cNvSpPr>
            <a:spLocks noGrp="1"/>
          </p:cNvSpPr>
          <p:nvPr>
            <p:ph type="title"/>
          </p:nvPr>
        </p:nvSpPr>
        <p:spPr/>
        <p:txBody>
          <a:bodyPr/>
          <a:lstStyle/>
          <a:p>
            <a:r>
              <a:rPr lang="en-US"/>
              <a:t>PBIS Is A Collaboration</a:t>
            </a:r>
            <a:endParaRPr lang="en-US" dirty="0"/>
          </a:p>
        </p:txBody>
      </p:sp>
      <p:sp>
        <p:nvSpPr>
          <p:cNvPr id="3" name="Content Placeholder 2">
            <a:extLst>
              <a:ext uri="{FF2B5EF4-FFF2-40B4-BE49-F238E27FC236}">
                <a16:creationId xmlns:a16="http://schemas.microsoft.com/office/drawing/2014/main" id="{9D405C39-66AA-47E0-B6C4-B29D188D6DFE}"/>
              </a:ext>
            </a:extLst>
          </p:cNvPr>
          <p:cNvSpPr>
            <a:spLocks noGrp="1"/>
          </p:cNvSpPr>
          <p:nvPr>
            <p:ph idx="1"/>
          </p:nvPr>
        </p:nvSpPr>
        <p:spPr/>
        <p:txBody>
          <a:bodyPr/>
          <a:lstStyle/>
          <a:p>
            <a:r>
              <a:rPr lang="en-US"/>
              <a:t>Ensure staff ownership </a:t>
            </a:r>
          </a:p>
          <a:p>
            <a:r>
              <a:rPr lang="en-US"/>
              <a:t>Explain how staff will benefit </a:t>
            </a:r>
          </a:p>
          <a:p>
            <a:r>
              <a:rPr lang="en-US"/>
              <a:t>Teach &amp; reward behavior you want to see from staff</a:t>
            </a:r>
          </a:p>
          <a:p>
            <a:r>
              <a:rPr lang="en-US"/>
              <a:t>Keep staff informed &amp; updated</a:t>
            </a:r>
            <a:endParaRPr lang="en-US" dirty="0"/>
          </a:p>
        </p:txBody>
      </p:sp>
    </p:spTree>
    <p:extLst>
      <p:ext uri="{BB962C8B-B14F-4D97-AF65-F5344CB8AC3E}">
        <p14:creationId xmlns:p14="http://schemas.microsoft.com/office/powerpoint/2010/main" val="2804885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600A2-364B-4336-B36F-321BC5FF3CE1}"/>
              </a:ext>
            </a:extLst>
          </p:cNvPr>
          <p:cNvSpPr>
            <a:spLocks noGrp="1"/>
          </p:cNvSpPr>
          <p:nvPr>
            <p:ph type="title"/>
          </p:nvPr>
        </p:nvSpPr>
        <p:spPr/>
        <p:txBody>
          <a:bodyPr/>
          <a:lstStyle/>
          <a:p>
            <a:r>
              <a:rPr lang="en-US"/>
              <a:t>Involve Staff In The Process</a:t>
            </a:r>
            <a:endParaRPr lang="en-US" dirty="0"/>
          </a:p>
        </p:txBody>
      </p:sp>
      <p:sp>
        <p:nvSpPr>
          <p:cNvPr id="3" name="Content Placeholder 2">
            <a:extLst>
              <a:ext uri="{FF2B5EF4-FFF2-40B4-BE49-F238E27FC236}">
                <a16:creationId xmlns:a16="http://schemas.microsoft.com/office/drawing/2014/main" id="{1E85D690-A402-4A08-8402-1241E370B1CA}"/>
              </a:ext>
            </a:extLst>
          </p:cNvPr>
          <p:cNvSpPr>
            <a:spLocks noGrp="1"/>
          </p:cNvSpPr>
          <p:nvPr>
            <p:ph idx="1"/>
          </p:nvPr>
        </p:nvSpPr>
        <p:spPr/>
        <p:txBody>
          <a:bodyPr/>
          <a:lstStyle/>
          <a:p>
            <a:r>
              <a:rPr lang="en-US"/>
              <a:t>Get staff input throughout the implementation process:</a:t>
            </a:r>
          </a:p>
          <a:p>
            <a:pPr lvl="1"/>
            <a:r>
              <a:rPr lang="en-US"/>
              <a:t>Overarching goals &amp; mission</a:t>
            </a:r>
          </a:p>
          <a:p>
            <a:pPr lvl="1"/>
            <a:r>
              <a:rPr lang="en-US"/>
              <a:t>Expectations </a:t>
            </a:r>
          </a:p>
          <a:p>
            <a:pPr lvl="1"/>
            <a:r>
              <a:rPr lang="en-US"/>
              <a:t>Responding to student behavior </a:t>
            </a:r>
          </a:p>
          <a:p>
            <a:pPr lvl="1"/>
            <a:r>
              <a:rPr lang="en-US"/>
              <a:t>Discipline procedures</a:t>
            </a:r>
          </a:p>
          <a:p>
            <a:pPr lvl="1"/>
            <a:r>
              <a:rPr lang="en-US"/>
              <a:t>Evaluation </a:t>
            </a:r>
            <a:endParaRPr lang="en-US" dirty="0"/>
          </a:p>
        </p:txBody>
      </p:sp>
    </p:spTree>
    <p:extLst>
      <p:ext uri="{BB962C8B-B14F-4D97-AF65-F5344CB8AC3E}">
        <p14:creationId xmlns:p14="http://schemas.microsoft.com/office/powerpoint/2010/main" val="25464915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145D8D3F-D65F-4F34-AA91-BAEEA119775C}"/>
              </a:ext>
            </a:extLst>
          </p:cNvPr>
          <p:cNvPicPr>
            <a:picLocks noGrp="1" noChangeAspect="1"/>
          </p:cNvPicPr>
          <p:nvPr>
            <p:ph type="pic" sz="quarter" idx="13"/>
          </p:nvPr>
        </p:nvPicPr>
        <p:blipFill>
          <a:blip r:embed="rId3"/>
          <a:srcRect t="11786" b="11786"/>
          <a:stretch>
            <a:fillRect/>
          </a:stretch>
        </p:blipFill>
        <p:spPr/>
      </p:pic>
      <p:sp>
        <p:nvSpPr>
          <p:cNvPr id="2" name="Title 1">
            <a:extLst>
              <a:ext uri="{FF2B5EF4-FFF2-40B4-BE49-F238E27FC236}">
                <a16:creationId xmlns:a16="http://schemas.microsoft.com/office/drawing/2014/main" id="{D2DB60F4-E526-4503-B173-A4D4AD9EDDC4}"/>
              </a:ext>
            </a:extLst>
          </p:cNvPr>
          <p:cNvSpPr>
            <a:spLocks noGrp="1"/>
          </p:cNvSpPr>
          <p:nvPr>
            <p:ph type="title"/>
          </p:nvPr>
        </p:nvSpPr>
        <p:spPr/>
        <p:txBody>
          <a:bodyPr/>
          <a:lstStyle/>
          <a:p>
            <a:r>
              <a:rPr lang="en-US" sz="5400" dirty="0">
                <a:latin typeface="+mn-lt"/>
              </a:rPr>
              <a:t>A Good Indicator</a:t>
            </a:r>
          </a:p>
        </p:txBody>
      </p:sp>
      <p:sp>
        <p:nvSpPr>
          <p:cNvPr id="3" name="Content Placeholder 2">
            <a:extLst>
              <a:ext uri="{FF2B5EF4-FFF2-40B4-BE49-F238E27FC236}">
                <a16:creationId xmlns:a16="http://schemas.microsoft.com/office/drawing/2014/main" id="{3548E27C-01C0-4E47-ACEE-5ED414E0B627}"/>
              </a:ext>
            </a:extLst>
          </p:cNvPr>
          <p:cNvSpPr>
            <a:spLocks noGrp="1"/>
          </p:cNvSpPr>
          <p:nvPr>
            <p:ph type="body" sz="quarter" idx="19"/>
          </p:nvPr>
        </p:nvSpPr>
        <p:spPr/>
        <p:txBody>
          <a:bodyPr/>
          <a:lstStyle/>
          <a:p>
            <a:r>
              <a:rPr lang="en-US" dirty="0"/>
              <a:t>Do staff want a change?</a:t>
            </a:r>
          </a:p>
          <a:p>
            <a:endParaRPr lang="en-US" dirty="0"/>
          </a:p>
          <a:p>
            <a:r>
              <a:rPr lang="en-US" dirty="0"/>
              <a:t>Do a high percentage agree?</a:t>
            </a:r>
          </a:p>
        </p:txBody>
      </p:sp>
    </p:spTree>
    <p:extLst>
      <p:ext uri="{BB962C8B-B14F-4D97-AF65-F5344CB8AC3E}">
        <p14:creationId xmlns:p14="http://schemas.microsoft.com/office/powerpoint/2010/main" val="156700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E0BD6-098B-4DA1-BAEC-814DF3919C1C}"/>
              </a:ext>
            </a:extLst>
          </p:cNvPr>
          <p:cNvSpPr>
            <a:spLocks noGrp="1"/>
          </p:cNvSpPr>
          <p:nvPr>
            <p:ph type="title"/>
          </p:nvPr>
        </p:nvSpPr>
        <p:spPr/>
        <p:txBody>
          <a:bodyPr/>
          <a:lstStyle/>
          <a:p>
            <a:r>
              <a:rPr lang="en-US"/>
              <a:t>Ideas For Involving Staff</a:t>
            </a:r>
            <a:endParaRPr lang="en-US" dirty="0"/>
          </a:p>
        </p:txBody>
      </p:sp>
      <p:sp>
        <p:nvSpPr>
          <p:cNvPr id="3" name="Content Placeholder 2">
            <a:extLst>
              <a:ext uri="{FF2B5EF4-FFF2-40B4-BE49-F238E27FC236}">
                <a16:creationId xmlns:a16="http://schemas.microsoft.com/office/drawing/2014/main" id="{8F94DABA-8D4A-477D-A5DA-436A5295DFBD}"/>
              </a:ext>
            </a:extLst>
          </p:cNvPr>
          <p:cNvSpPr>
            <a:spLocks noGrp="1"/>
          </p:cNvSpPr>
          <p:nvPr>
            <p:ph idx="1"/>
          </p:nvPr>
        </p:nvSpPr>
        <p:spPr/>
        <p:txBody>
          <a:bodyPr>
            <a:normAutofit lnSpcReduction="10000"/>
          </a:bodyPr>
          <a:lstStyle/>
          <a:p>
            <a:r>
              <a:rPr lang="en-US"/>
              <a:t>Climate survey </a:t>
            </a:r>
          </a:p>
          <a:p>
            <a:r>
              <a:rPr lang="en-US"/>
              <a:t>Get input for…</a:t>
            </a:r>
          </a:p>
          <a:p>
            <a:pPr lvl="1"/>
            <a:r>
              <a:rPr lang="en-US"/>
              <a:t>Expectations</a:t>
            </a:r>
          </a:p>
          <a:p>
            <a:pPr lvl="1"/>
            <a:r>
              <a:rPr lang="en-US"/>
              <a:t>Acknowledgements</a:t>
            </a:r>
          </a:p>
          <a:p>
            <a:pPr lvl="1"/>
            <a:r>
              <a:rPr lang="en-US"/>
              <a:t>Behavior definitions </a:t>
            </a:r>
          </a:p>
          <a:p>
            <a:pPr lvl="1"/>
            <a:r>
              <a:rPr lang="en-US"/>
              <a:t>Developing consistent procedures</a:t>
            </a:r>
          </a:p>
          <a:p>
            <a:r>
              <a:rPr lang="en-US"/>
              <a:t>Have staff develop lesson plans</a:t>
            </a:r>
            <a:endParaRPr lang="en-US" dirty="0"/>
          </a:p>
        </p:txBody>
      </p:sp>
    </p:spTree>
    <p:extLst>
      <p:ext uri="{BB962C8B-B14F-4D97-AF65-F5344CB8AC3E}">
        <p14:creationId xmlns:p14="http://schemas.microsoft.com/office/powerpoint/2010/main" val="3910947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FA15C-EEB6-42E3-942E-36FE08D1668C}"/>
              </a:ext>
            </a:extLst>
          </p:cNvPr>
          <p:cNvSpPr>
            <a:spLocks noGrp="1"/>
          </p:cNvSpPr>
          <p:nvPr>
            <p:ph type="title"/>
          </p:nvPr>
        </p:nvSpPr>
        <p:spPr/>
        <p:txBody>
          <a:bodyPr/>
          <a:lstStyle/>
          <a:p>
            <a:r>
              <a:rPr lang="en-US"/>
              <a:t>Staff Surveys</a:t>
            </a:r>
            <a:endParaRPr lang="en-US" dirty="0"/>
          </a:p>
        </p:txBody>
      </p:sp>
      <p:sp>
        <p:nvSpPr>
          <p:cNvPr id="3" name="Content Placeholder 2">
            <a:extLst>
              <a:ext uri="{FF2B5EF4-FFF2-40B4-BE49-F238E27FC236}">
                <a16:creationId xmlns:a16="http://schemas.microsoft.com/office/drawing/2014/main" id="{26803178-F3CF-43C3-9182-4E7C903980D2}"/>
              </a:ext>
            </a:extLst>
          </p:cNvPr>
          <p:cNvSpPr>
            <a:spLocks noGrp="1"/>
          </p:cNvSpPr>
          <p:nvPr>
            <p:ph idx="1"/>
          </p:nvPr>
        </p:nvSpPr>
        <p:spPr/>
        <p:txBody>
          <a:bodyPr/>
          <a:lstStyle/>
          <a:p>
            <a:r>
              <a:rPr lang="en-US"/>
              <a:t>Staff can give truthful opinions while remaining anonymous.</a:t>
            </a:r>
          </a:p>
          <a:p>
            <a:pPr lvl="1"/>
            <a:endParaRPr lang="en-US"/>
          </a:p>
          <a:p>
            <a:r>
              <a:rPr lang="en-US"/>
              <a:t>Get staff perceptions on types and locations of problems occurring throughout the school.</a:t>
            </a:r>
            <a:endParaRPr lang="en-US" dirty="0"/>
          </a:p>
        </p:txBody>
      </p:sp>
    </p:spTree>
    <p:extLst>
      <p:ext uri="{BB962C8B-B14F-4D97-AF65-F5344CB8AC3E}">
        <p14:creationId xmlns:p14="http://schemas.microsoft.com/office/powerpoint/2010/main" val="299758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0BE45872-2C0C-403D-80C8-385D0720620D}"/>
              </a:ext>
            </a:extLst>
          </p:cNvPr>
          <p:cNvGrpSpPr/>
          <p:nvPr/>
        </p:nvGrpSpPr>
        <p:grpSpPr>
          <a:xfrm>
            <a:off x="2193014" y="717321"/>
            <a:ext cx="8248473" cy="4993260"/>
            <a:chOff x="933651" y="713442"/>
            <a:chExt cx="5515276" cy="3355639"/>
          </a:xfrm>
        </p:grpSpPr>
        <p:pic>
          <p:nvPicPr>
            <p:cNvPr id="3" name="Picture 2">
              <a:extLst>
                <a:ext uri="{FF2B5EF4-FFF2-40B4-BE49-F238E27FC236}">
                  <a16:creationId xmlns:a16="http://schemas.microsoft.com/office/drawing/2014/main" id="{FF49FD84-CD0C-4A2B-B95E-7D64E055F0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5543"/>
            <a:stretch/>
          </p:blipFill>
          <p:spPr>
            <a:xfrm>
              <a:off x="933651" y="713442"/>
              <a:ext cx="5515276" cy="2357017"/>
            </a:xfrm>
            <a:prstGeom prst="rect">
              <a:avLst/>
            </a:prstGeom>
          </p:spPr>
        </p:pic>
        <p:pic>
          <p:nvPicPr>
            <p:cNvPr id="16" name="Picture 15">
              <a:extLst>
                <a:ext uri="{FF2B5EF4-FFF2-40B4-BE49-F238E27FC236}">
                  <a16:creationId xmlns:a16="http://schemas.microsoft.com/office/drawing/2014/main" id="{31AFF90A-D423-4715-A658-EDE2E8B2993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33651" y="3051209"/>
              <a:ext cx="5515276" cy="1017872"/>
            </a:xfrm>
            <a:prstGeom prst="rect">
              <a:avLst/>
            </a:prstGeom>
          </p:spPr>
        </p:pic>
      </p:grpSp>
      <p:pic>
        <p:nvPicPr>
          <p:cNvPr id="5" name="Picture 4">
            <a:extLst>
              <a:ext uri="{FF2B5EF4-FFF2-40B4-BE49-F238E27FC236}">
                <a16:creationId xmlns:a16="http://schemas.microsoft.com/office/drawing/2014/main" id="{033C48FF-950D-4699-980F-6EAEEC3C8F04}"/>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160285" y="833896"/>
            <a:ext cx="8640913" cy="5190203"/>
          </a:xfrm>
          <a:prstGeom prst="rect">
            <a:avLst/>
          </a:prstGeom>
        </p:spPr>
      </p:pic>
      <p:pic>
        <p:nvPicPr>
          <p:cNvPr id="6" name="Picture 5">
            <a:extLst>
              <a:ext uri="{FF2B5EF4-FFF2-40B4-BE49-F238E27FC236}">
                <a16:creationId xmlns:a16="http://schemas.microsoft.com/office/drawing/2014/main" id="{4C18050F-AED6-41D0-B621-F22E5BE1A54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287451" y="998154"/>
            <a:ext cx="9233583" cy="4861689"/>
          </a:xfrm>
          <a:prstGeom prst="rect">
            <a:avLst/>
          </a:prstGeom>
        </p:spPr>
      </p:pic>
      <p:grpSp>
        <p:nvGrpSpPr>
          <p:cNvPr id="8" name="Group 7">
            <a:extLst>
              <a:ext uri="{FF2B5EF4-FFF2-40B4-BE49-F238E27FC236}">
                <a16:creationId xmlns:a16="http://schemas.microsoft.com/office/drawing/2014/main" id="{D05D19F4-5E0B-4BC8-9D12-08EDAB79DFC1}"/>
              </a:ext>
            </a:extLst>
          </p:cNvPr>
          <p:cNvGrpSpPr/>
          <p:nvPr/>
        </p:nvGrpSpPr>
        <p:grpSpPr>
          <a:xfrm>
            <a:off x="2160285" y="731462"/>
            <a:ext cx="9662482" cy="4861688"/>
            <a:chOff x="1992429" y="1284973"/>
            <a:chExt cx="5717408" cy="2356461"/>
          </a:xfrm>
        </p:grpSpPr>
        <p:pic>
          <p:nvPicPr>
            <p:cNvPr id="7" name="Picture 6">
              <a:extLst>
                <a:ext uri="{FF2B5EF4-FFF2-40B4-BE49-F238E27FC236}">
                  <a16:creationId xmlns:a16="http://schemas.microsoft.com/office/drawing/2014/main" id="{3607766B-9605-400F-A76B-D4CD55276E42}"/>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992429" y="1284973"/>
              <a:ext cx="5717408" cy="1836698"/>
            </a:xfrm>
            <a:prstGeom prst="rect">
              <a:avLst/>
            </a:prstGeom>
          </p:spPr>
        </p:pic>
        <p:pic>
          <p:nvPicPr>
            <p:cNvPr id="17" name="Picture 16">
              <a:extLst>
                <a:ext uri="{FF2B5EF4-FFF2-40B4-BE49-F238E27FC236}">
                  <a16:creationId xmlns:a16="http://schemas.microsoft.com/office/drawing/2014/main" id="{6DEE08FE-6661-4D66-BD08-9DCA188D2105}"/>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992429" y="3121670"/>
              <a:ext cx="5717408" cy="519764"/>
            </a:xfrm>
            <a:prstGeom prst="rect">
              <a:avLst/>
            </a:prstGeom>
          </p:spPr>
        </p:pic>
      </p:grpSp>
      <p:pic>
        <p:nvPicPr>
          <p:cNvPr id="9" name="Picture 8">
            <a:extLst>
              <a:ext uri="{FF2B5EF4-FFF2-40B4-BE49-F238E27FC236}">
                <a16:creationId xmlns:a16="http://schemas.microsoft.com/office/drawing/2014/main" id="{E44BF064-9D86-4983-A048-325DAB7A46F3}"/>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2340142" y="833896"/>
            <a:ext cx="8640912" cy="4997793"/>
          </a:xfrm>
          <a:prstGeom prst="rect">
            <a:avLst/>
          </a:prstGeom>
        </p:spPr>
      </p:pic>
      <p:pic>
        <p:nvPicPr>
          <p:cNvPr id="18" name="Picture 17">
            <a:extLst>
              <a:ext uri="{FF2B5EF4-FFF2-40B4-BE49-F238E27FC236}">
                <a16:creationId xmlns:a16="http://schemas.microsoft.com/office/drawing/2014/main" id="{520B9BB6-3970-4942-8A78-1264F775E600}"/>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2160285" y="1026311"/>
            <a:ext cx="9785855" cy="4260158"/>
          </a:xfrm>
          <a:prstGeom prst="rect">
            <a:avLst/>
          </a:prstGeom>
        </p:spPr>
      </p:pic>
    </p:spTree>
    <p:extLst>
      <p:ext uri="{BB962C8B-B14F-4D97-AF65-F5344CB8AC3E}">
        <p14:creationId xmlns:p14="http://schemas.microsoft.com/office/powerpoint/2010/main" val="141080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6A848-36D3-4733-AB78-A3446D280DEB}"/>
              </a:ext>
            </a:extLst>
          </p:cNvPr>
          <p:cNvSpPr>
            <a:spLocks noGrp="1"/>
          </p:cNvSpPr>
          <p:nvPr>
            <p:ph type="title"/>
          </p:nvPr>
        </p:nvSpPr>
        <p:spPr/>
        <p:txBody>
          <a:bodyPr/>
          <a:lstStyle/>
          <a:p>
            <a:r>
              <a:rPr lang="en-US"/>
              <a:t>Cost/Benefit of PBIS </a:t>
            </a:r>
            <a:endParaRPr lang="en-US" dirty="0"/>
          </a:p>
        </p:txBody>
      </p:sp>
    </p:spTree>
    <p:extLst>
      <p:ext uri="{BB962C8B-B14F-4D97-AF65-F5344CB8AC3E}">
        <p14:creationId xmlns:p14="http://schemas.microsoft.com/office/powerpoint/2010/main" val="16563918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ACBEE-B966-45C9-B3C4-80E61BE825C3}"/>
              </a:ext>
            </a:extLst>
          </p:cNvPr>
          <p:cNvSpPr>
            <a:spLocks noGrp="1"/>
          </p:cNvSpPr>
          <p:nvPr>
            <p:ph type="title"/>
          </p:nvPr>
        </p:nvSpPr>
        <p:spPr/>
        <p:txBody>
          <a:bodyPr/>
          <a:lstStyle/>
          <a:p>
            <a:r>
              <a:rPr lang="en-US"/>
              <a:t>What Does Behavior Cost?</a:t>
            </a:r>
            <a:endParaRPr lang="en-US" dirty="0"/>
          </a:p>
        </p:txBody>
      </p:sp>
      <p:sp>
        <p:nvSpPr>
          <p:cNvPr id="3" name="Content Placeholder 2">
            <a:extLst>
              <a:ext uri="{FF2B5EF4-FFF2-40B4-BE49-F238E27FC236}">
                <a16:creationId xmlns:a16="http://schemas.microsoft.com/office/drawing/2014/main" id="{7F410A9C-66A1-4EDE-BBCB-4F7E35364A90}"/>
              </a:ext>
            </a:extLst>
          </p:cNvPr>
          <p:cNvSpPr>
            <a:spLocks noGrp="1"/>
          </p:cNvSpPr>
          <p:nvPr>
            <p:ph idx="1"/>
          </p:nvPr>
        </p:nvSpPr>
        <p:spPr/>
        <p:txBody>
          <a:bodyPr/>
          <a:lstStyle/>
          <a:p>
            <a:pPr marL="0" lvl="0" indent="0">
              <a:buNone/>
            </a:pPr>
            <a:r>
              <a:rPr lang="en-US" dirty="0"/>
              <a:t>How much time do…</a:t>
            </a:r>
          </a:p>
          <a:p>
            <a:pPr lvl="1"/>
            <a:r>
              <a:rPr lang="en-US" dirty="0"/>
              <a:t>teachers spend responding to misbehavior?</a:t>
            </a:r>
          </a:p>
          <a:p>
            <a:pPr lvl="2"/>
            <a:r>
              <a:rPr lang="en-US" dirty="0"/>
              <a:t>Minor problem behaviors</a:t>
            </a:r>
          </a:p>
          <a:p>
            <a:pPr lvl="2"/>
            <a:r>
              <a:rPr lang="en-US" dirty="0"/>
              <a:t>Major problem behaviors</a:t>
            </a:r>
          </a:p>
          <a:p>
            <a:pPr lvl="1"/>
            <a:r>
              <a:rPr lang="en-US" dirty="0"/>
              <a:t>administrators spend on misbehavior?</a:t>
            </a:r>
          </a:p>
          <a:p>
            <a:pPr lvl="1"/>
            <a:r>
              <a:rPr lang="en-US" dirty="0"/>
              <a:t>students lose from instruction because of misbehavior?</a:t>
            </a:r>
          </a:p>
          <a:p>
            <a:endParaRPr lang="en-US" dirty="0"/>
          </a:p>
        </p:txBody>
      </p:sp>
    </p:spTree>
    <p:extLst>
      <p:ext uri="{BB962C8B-B14F-4D97-AF65-F5344CB8AC3E}">
        <p14:creationId xmlns:p14="http://schemas.microsoft.com/office/powerpoint/2010/main" val="24275481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DB813-E436-4A6C-A42B-44F93CC651F3}"/>
              </a:ext>
            </a:extLst>
          </p:cNvPr>
          <p:cNvSpPr>
            <a:spLocks noGrp="1"/>
          </p:cNvSpPr>
          <p:nvPr>
            <p:ph type="title"/>
          </p:nvPr>
        </p:nvSpPr>
        <p:spPr/>
        <p:txBody>
          <a:bodyPr/>
          <a:lstStyle/>
          <a:p>
            <a:r>
              <a:rPr lang="en-US"/>
              <a:t>Maryland’s Worksheet</a:t>
            </a:r>
            <a:endParaRPr lang="en-US" dirty="0"/>
          </a:p>
        </p:txBody>
      </p:sp>
      <p:sp>
        <p:nvSpPr>
          <p:cNvPr id="3" name="Content Placeholder 2">
            <a:extLst>
              <a:ext uri="{FF2B5EF4-FFF2-40B4-BE49-F238E27FC236}">
                <a16:creationId xmlns:a16="http://schemas.microsoft.com/office/drawing/2014/main" id="{BAE2102C-D22D-47EE-A806-A6738E1FFA41}"/>
              </a:ext>
            </a:extLst>
          </p:cNvPr>
          <p:cNvSpPr>
            <a:spLocks noGrp="1"/>
          </p:cNvSpPr>
          <p:nvPr>
            <p:ph idx="1"/>
          </p:nvPr>
        </p:nvSpPr>
        <p:spPr/>
        <p:txBody>
          <a:bodyPr/>
          <a:lstStyle/>
          <a:p>
            <a:r>
              <a:rPr lang="en-US"/>
              <a:t>Overview of time lost for entire school year</a:t>
            </a:r>
          </a:p>
          <a:p>
            <a:r>
              <a:rPr lang="en-US"/>
              <a:t>Compare year to year to see time regained through PBIS</a:t>
            </a:r>
          </a:p>
          <a:p>
            <a:r>
              <a:rPr lang="en-US"/>
              <a:t>Graphic representation</a:t>
            </a:r>
            <a:endParaRPr lang="en-US" dirty="0"/>
          </a:p>
        </p:txBody>
      </p:sp>
    </p:spTree>
    <p:extLst>
      <p:ext uri="{BB962C8B-B14F-4D97-AF65-F5344CB8AC3E}">
        <p14:creationId xmlns:p14="http://schemas.microsoft.com/office/powerpoint/2010/main" val="2842937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91F7774-0B6A-4C36-BD90-12019A76D49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124977" y="736177"/>
            <a:ext cx="7618445" cy="5385646"/>
          </a:xfrm>
          <a:prstGeom prst="rect">
            <a:avLst/>
          </a:prstGeom>
        </p:spPr>
      </p:pic>
      <p:sp>
        <p:nvSpPr>
          <p:cNvPr id="9" name="Content Placeholder 5">
            <a:extLst>
              <a:ext uri="{FF2B5EF4-FFF2-40B4-BE49-F238E27FC236}">
                <a16:creationId xmlns:a16="http://schemas.microsoft.com/office/drawing/2014/main" id="{738BDCE0-69B4-41F2-A74D-EBEF3B109A16}"/>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4"/>
              </a:rPr>
              <a:t>https://docs.google.com/spreadsheets/d/1wefGSMB_3NxPWA1IyrlxTvdNMyZWJNmN/edit#gid=910299469</a:t>
            </a:r>
            <a:r>
              <a:rPr lang="en-US" sz="1000" dirty="0"/>
              <a:t> </a:t>
            </a:r>
          </a:p>
        </p:txBody>
      </p:sp>
    </p:spTree>
    <p:extLst>
      <p:ext uri="{BB962C8B-B14F-4D97-AF65-F5344CB8AC3E}">
        <p14:creationId xmlns:p14="http://schemas.microsoft.com/office/powerpoint/2010/main" val="42705697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4A7F4-2D3C-4BF6-87B1-820E5E8F8515}"/>
              </a:ext>
            </a:extLst>
          </p:cNvPr>
          <p:cNvSpPr>
            <a:spLocks noGrp="1"/>
          </p:cNvSpPr>
          <p:nvPr>
            <p:ph type="title"/>
          </p:nvPr>
        </p:nvSpPr>
        <p:spPr/>
        <p:txBody>
          <a:bodyPr/>
          <a:lstStyle/>
          <a:p>
            <a:r>
              <a:rPr lang="en-US"/>
              <a:t>Showing Appreciation</a:t>
            </a:r>
            <a:endParaRPr lang="en-US" dirty="0"/>
          </a:p>
        </p:txBody>
      </p:sp>
    </p:spTree>
    <p:extLst>
      <p:ext uri="{BB962C8B-B14F-4D97-AF65-F5344CB8AC3E}">
        <p14:creationId xmlns:p14="http://schemas.microsoft.com/office/powerpoint/2010/main" val="6565774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A474-74AB-486B-BDC1-572A3BCDC8C5}"/>
              </a:ext>
            </a:extLst>
          </p:cNvPr>
          <p:cNvSpPr>
            <a:spLocks noGrp="1"/>
          </p:cNvSpPr>
          <p:nvPr>
            <p:ph type="title"/>
          </p:nvPr>
        </p:nvSpPr>
        <p:spPr/>
        <p:txBody>
          <a:bodyPr/>
          <a:lstStyle/>
          <a:p>
            <a:r>
              <a:rPr lang="en-US"/>
              <a:t>Staff Appreciation</a:t>
            </a:r>
            <a:endParaRPr lang="en-US" dirty="0"/>
          </a:p>
        </p:txBody>
      </p:sp>
      <p:sp>
        <p:nvSpPr>
          <p:cNvPr id="3" name="Content Placeholder 2">
            <a:extLst>
              <a:ext uri="{FF2B5EF4-FFF2-40B4-BE49-F238E27FC236}">
                <a16:creationId xmlns:a16="http://schemas.microsoft.com/office/drawing/2014/main" id="{5FA64208-E533-401E-A43D-970105ADE0F2}"/>
              </a:ext>
            </a:extLst>
          </p:cNvPr>
          <p:cNvSpPr>
            <a:spLocks noGrp="1"/>
          </p:cNvSpPr>
          <p:nvPr>
            <p:ph idx="1"/>
          </p:nvPr>
        </p:nvSpPr>
        <p:spPr/>
        <p:txBody>
          <a:bodyPr/>
          <a:lstStyle/>
          <a:p>
            <a:r>
              <a:rPr lang="en-US"/>
              <a:t>How will you encourage staff in implementing PBIS?</a:t>
            </a:r>
          </a:p>
          <a:p>
            <a:r>
              <a:rPr lang="en-US"/>
              <a:t>What will motivate them?</a:t>
            </a:r>
          </a:p>
          <a:p>
            <a:r>
              <a:rPr lang="en-US"/>
              <a:t>How will you know if it’s working?</a:t>
            </a:r>
            <a:endParaRPr lang="en-US" dirty="0"/>
          </a:p>
        </p:txBody>
      </p:sp>
      <p:pic>
        <p:nvPicPr>
          <p:cNvPr id="4098" name="Picture 2" descr="Image result for staff appreciation">
            <a:extLst>
              <a:ext uri="{FF2B5EF4-FFF2-40B4-BE49-F238E27FC236}">
                <a16:creationId xmlns:a16="http://schemas.microsoft.com/office/drawing/2014/main" id="{960422C0-B3D4-4325-924C-0CAC38DA420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15215" y="3808669"/>
            <a:ext cx="3767209" cy="2684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27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Shape 196"/>
          <p:cNvSpPr txBox="1">
            <a:spLocks noGrp="1"/>
          </p:cNvSpPr>
          <p:nvPr>
            <p:ph type="title"/>
          </p:nvPr>
        </p:nvSpPr>
        <p:spPr/>
        <p:txBody>
          <a:bodyPr/>
          <a:lstStyle/>
          <a:p>
            <a:pPr lvl="0"/>
            <a:r>
              <a:rPr lang="en-US"/>
              <a:t>Guiding Questions</a:t>
            </a:r>
            <a:endParaRPr lang="en-US" dirty="0"/>
          </a:p>
        </p:txBody>
      </p:sp>
      <p:sp>
        <p:nvSpPr>
          <p:cNvPr id="197" name="Shape 197"/>
          <p:cNvSpPr txBox="1">
            <a:spLocks noGrp="1"/>
          </p:cNvSpPr>
          <p:nvPr>
            <p:ph idx="1"/>
          </p:nvPr>
        </p:nvSpPr>
        <p:spPr/>
        <p:txBody>
          <a:bodyPr/>
          <a:lstStyle/>
          <a:p>
            <a:r>
              <a:rPr lang="en-US">
                <a:sym typeface="Calibri"/>
              </a:rPr>
              <a:t>How will you acknowledge staff?</a:t>
            </a:r>
            <a:endParaRPr lang="en-US"/>
          </a:p>
          <a:p>
            <a:r>
              <a:rPr lang="en-US">
                <a:sym typeface="Calibri"/>
              </a:rPr>
              <a:t>What problems do you expect?</a:t>
            </a:r>
            <a:endParaRPr lang="en-US"/>
          </a:p>
          <a:p>
            <a:r>
              <a:rPr lang="en-US">
                <a:sym typeface="Calibri"/>
              </a:rPr>
              <a:t>How will you ensure they are given out properly and consistently?</a:t>
            </a:r>
            <a:endParaRPr lang="en-US" dirty="0"/>
          </a:p>
        </p:txBody>
      </p:sp>
    </p:spTree>
    <p:extLst>
      <p:ext uri="{BB962C8B-B14F-4D97-AF65-F5344CB8AC3E}">
        <p14:creationId xmlns:p14="http://schemas.microsoft.com/office/powerpoint/2010/main" val="22136463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2AFCC17-27CC-413C-B361-C2926D9B9A02}"/>
              </a:ext>
            </a:extLst>
          </p:cNvPr>
          <p:cNvPicPr>
            <a:picLocks noGrp="1"/>
          </p:cNvPicPr>
          <p:nvPr>
            <p:ph idx="4294967295"/>
          </p:nvPr>
        </p:nvPicPr>
        <p:blipFill rotWithShape="1">
          <a:blip r:embed="rId2" cstate="screen">
            <a:extLst>
              <a:ext uri="{28A0092B-C50C-407E-A947-70E740481C1C}">
                <a14:useLocalDpi xmlns:a14="http://schemas.microsoft.com/office/drawing/2010/main"/>
              </a:ext>
            </a:extLst>
          </a:blip>
          <a:stretch/>
        </p:blipFill>
        <p:spPr bwMode="auto">
          <a:xfrm>
            <a:off x="2986881" y="967581"/>
            <a:ext cx="6218237" cy="492283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1638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hape 190">
            <a:extLst>
              <a:ext uri="{FF2B5EF4-FFF2-40B4-BE49-F238E27FC236}">
                <a16:creationId xmlns:a16="http://schemas.microsoft.com/office/drawing/2014/main" id="{DA78B1F8-B096-4EF3-96F0-85F02E9FA005}"/>
              </a:ext>
            </a:extLst>
          </p:cNvPr>
          <p:cNvPicPr preferRelativeResize="0">
            <a:picLocks noGrp="1"/>
          </p:cNvPicPr>
          <p:nvPr/>
        </p:nvPicPr>
        <p:blipFill rotWithShape="1">
          <a:blip r:embed="rId2">
            <a:alphaModFix/>
          </a:blip>
          <a:srcRect/>
          <a:stretch/>
        </p:blipFill>
        <p:spPr>
          <a:xfrm>
            <a:off x="2590101" y="914619"/>
            <a:ext cx="7011797" cy="5028761"/>
          </a:xfrm>
          <a:prstGeom prst="rect">
            <a:avLst/>
          </a:prstGeom>
          <a:noFill/>
          <a:ln>
            <a:noFill/>
          </a:ln>
        </p:spPr>
      </p:pic>
    </p:spTree>
    <p:extLst>
      <p:ext uri="{BB962C8B-B14F-4D97-AF65-F5344CB8AC3E}">
        <p14:creationId xmlns:p14="http://schemas.microsoft.com/office/powerpoint/2010/main" val="1103816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E50AD-78AE-428E-934A-1DA967141275}"/>
              </a:ext>
            </a:extLst>
          </p:cNvPr>
          <p:cNvSpPr>
            <a:spLocks noGrp="1"/>
          </p:cNvSpPr>
          <p:nvPr>
            <p:ph type="title"/>
          </p:nvPr>
        </p:nvSpPr>
        <p:spPr/>
        <p:txBody>
          <a:bodyPr/>
          <a:lstStyle/>
          <a:p>
            <a:r>
              <a:rPr lang="en-US"/>
              <a:t>Indicators of Buy-in</a:t>
            </a:r>
            <a:endParaRPr lang="en-US" dirty="0"/>
          </a:p>
        </p:txBody>
      </p:sp>
    </p:spTree>
    <p:extLst>
      <p:ext uri="{BB962C8B-B14F-4D97-AF65-F5344CB8AC3E}">
        <p14:creationId xmlns:p14="http://schemas.microsoft.com/office/powerpoint/2010/main" val="41335120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8EF53-ACFF-4DD4-A909-784084FAD328}"/>
              </a:ext>
            </a:extLst>
          </p:cNvPr>
          <p:cNvSpPr>
            <a:spLocks noGrp="1"/>
          </p:cNvSpPr>
          <p:nvPr>
            <p:ph type="title"/>
          </p:nvPr>
        </p:nvSpPr>
        <p:spPr/>
        <p:txBody>
          <a:bodyPr/>
          <a:lstStyle/>
          <a:p>
            <a:r>
              <a:rPr lang="en-US"/>
              <a:t>Indicators Of Buy-In</a:t>
            </a:r>
            <a:endParaRPr lang="en-US" dirty="0"/>
          </a:p>
        </p:txBody>
      </p:sp>
      <p:sp>
        <p:nvSpPr>
          <p:cNvPr id="3" name="Content Placeholder 2">
            <a:extLst>
              <a:ext uri="{FF2B5EF4-FFF2-40B4-BE49-F238E27FC236}">
                <a16:creationId xmlns:a16="http://schemas.microsoft.com/office/drawing/2014/main" id="{560123DC-F115-4909-B5A6-3DD7F11A4505}"/>
              </a:ext>
            </a:extLst>
          </p:cNvPr>
          <p:cNvSpPr>
            <a:spLocks noGrp="1"/>
          </p:cNvSpPr>
          <p:nvPr>
            <p:ph idx="1"/>
          </p:nvPr>
        </p:nvSpPr>
        <p:spPr/>
        <p:txBody>
          <a:bodyPr/>
          <a:lstStyle/>
          <a:p>
            <a:pPr marL="0" indent="0">
              <a:buNone/>
            </a:pPr>
            <a:r>
              <a:rPr lang="en-US" u="sng" dirty="0"/>
              <a:t>Approximately 80% of the staff are able to…</a:t>
            </a:r>
          </a:p>
          <a:p>
            <a:r>
              <a:rPr lang="en-US" dirty="0"/>
              <a:t>State definition of school-wide PBIS</a:t>
            </a:r>
          </a:p>
          <a:p>
            <a:r>
              <a:rPr lang="en-US" dirty="0"/>
              <a:t>State the school-wide behavioral expectations</a:t>
            </a:r>
          </a:p>
          <a:p>
            <a:endParaRPr lang="en-US" dirty="0"/>
          </a:p>
        </p:txBody>
      </p:sp>
      <p:pic>
        <p:nvPicPr>
          <p:cNvPr id="5122" name="Picture 2" descr="Image result for buy in">
            <a:extLst>
              <a:ext uri="{FF2B5EF4-FFF2-40B4-BE49-F238E27FC236}">
                <a16:creationId xmlns:a16="http://schemas.microsoft.com/office/drawing/2014/main" id="{0106DDF4-37EB-4C3B-A55A-5EBAF18F11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1735" y="4310951"/>
            <a:ext cx="4774451" cy="21819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557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D8F7B-E371-4911-9F8B-4592897B5AEF}"/>
              </a:ext>
            </a:extLst>
          </p:cNvPr>
          <p:cNvSpPr>
            <a:spLocks noGrp="1"/>
          </p:cNvSpPr>
          <p:nvPr>
            <p:ph type="title"/>
          </p:nvPr>
        </p:nvSpPr>
        <p:spPr/>
        <p:txBody>
          <a:bodyPr/>
          <a:lstStyle/>
          <a:p>
            <a:r>
              <a:rPr lang="en-US"/>
              <a:t>Indicators Of Buy-In</a:t>
            </a:r>
            <a:endParaRPr lang="en-US" dirty="0"/>
          </a:p>
        </p:txBody>
      </p:sp>
      <p:sp>
        <p:nvSpPr>
          <p:cNvPr id="3" name="Content Placeholder 2">
            <a:extLst>
              <a:ext uri="{FF2B5EF4-FFF2-40B4-BE49-F238E27FC236}">
                <a16:creationId xmlns:a16="http://schemas.microsoft.com/office/drawing/2014/main" id="{5B2E357A-AA89-4791-9573-15229551374C}"/>
              </a:ext>
            </a:extLst>
          </p:cNvPr>
          <p:cNvSpPr>
            <a:spLocks noGrp="1"/>
          </p:cNvSpPr>
          <p:nvPr>
            <p:ph idx="1"/>
          </p:nvPr>
        </p:nvSpPr>
        <p:spPr/>
        <p:txBody>
          <a:bodyPr>
            <a:normAutofit lnSpcReduction="10000"/>
          </a:bodyPr>
          <a:lstStyle/>
          <a:p>
            <a:pPr marL="0" indent="0">
              <a:buNone/>
            </a:pPr>
            <a:r>
              <a:rPr lang="en-US" u="sng" dirty="0"/>
              <a:t>80% of the staff…</a:t>
            </a:r>
          </a:p>
          <a:p>
            <a:r>
              <a:rPr lang="en-US" dirty="0"/>
              <a:t>Actively supervise in non-classroom settings</a:t>
            </a:r>
          </a:p>
          <a:p>
            <a:r>
              <a:rPr lang="en-US" dirty="0"/>
              <a:t>Agree to support SWPBIS action plans</a:t>
            </a:r>
          </a:p>
          <a:p>
            <a:r>
              <a:rPr lang="en-US" dirty="0"/>
              <a:t>Have more positive daily interactions with students than negative</a:t>
            </a:r>
          </a:p>
          <a:p>
            <a:r>
              <a:rPr lang="en-US" dirty="0"/>
              <a:t>Have opportunities to be recognized for their SWPBIS efforts</a:t>
            </a:r>
          </a:p>
        </p:txBody>
      </p:sp>
    </p:spTree>
    <p:extLst>
      <p:ext uri="{BB962C8B-B14F-4D97-AF65-F5344CB8AC3E}">
        <p14:creationId xmlns:p14="http://schemas.microsoft.com/office/powerpoint/2010/main" val="33691252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Shape 204"/>
          <p:cNvSpPr txBox="1">
            <a:spLocks noGrp="1"/>
          </p:cNvSpPr>
          <p:nvPr>
            <p:ph type="title"/>
          </p:nvPr>
        </p:nvSpPr>
        <p:spPr/>
        <p:txBody>
          <a:bodyPr/>
          <a:lstStyle/>
          <a:p>
            <a:pPr lvl="0"/>
            <a:r>
              <a:rPr lang="en-US">
                <a:sym typeface="Calibri"/>
              </a:rPr>
              <a:t>Do It With Fidelity!</a:t>
            </a:r>
            <a:endParaRPr lang="en-US" dirty="0"/>
          </a:p>
        </p:txBody>
      </p:sp>
      <p:sp>
        <p:nvSpPr>
          <p:cNvPr id="205" name="Shape 205"/>
          <p:cNvSpPr txBox="1">
            <a:spLocks noGrp="1"/>
          </p:cNvSpPr>
          <p:nvPr>
            <p:ph idx="1"/>
          </p:nvPr>
        </p:nvSpPr>
        <p:spPr/>
        <p:txBody>
          <a:bodyPr/>
          <a:lstStyle/>
          <a:p>
            <a:pPr marL="0" lvl="0" indent="0">
              <a:buNone/>
            </a:pPr>
            <a:r>
              <a:rPr lang="en-US" u="sng" dirty="0">
                <a:sym typeface="Calibri"/>
              </a:rPr>
              <a:t>Tiered Fidelity Inventory (TFI)</a:t>
            </a:r>
            <a:endParaRPr lang="en-US" u="sng" dirty="0"/>
          </a:p>
          <a:p>
            <a:pPr lvl="0"/>
            <a:endParaRPr lang="en-US" dirty="0">
              <a:sym typeface="Calibri"/>
            </a:endParaRPr>
          </a:p>
          <a:p>
            <a:pPr lvl="0"/>
            <a:r>
              <a:rPr lang="en-US" dirty="0">
                <a:sym typeface="Calibri"/>
              </a:rPr>
              <a:t>Efficient, valid index of extent to which PBIS core features are in place</a:t>
            </a:r>
            <a:endParaRPr lang="en-US" dirty="0"/>
          </a:p>
          <a:p>
            <a:pPr lvl="0"/>
            <a:r>
              <a:rPr lang="en-US" dirty="0">
                <a:sym typeface="Calibri"/>
              </a:rPr>
              <a:t>Section 1.7 Professional Development</a:t>
            </a:r>
          </a:p>
          <a:p>
            <a:pPr lvl="0"/>
            <a:r>
              <a:rPr lang="en-US" dirty="0"/>
              <a:t>Section 1.10 Faculty Involvement</a:t>
            </a:r>
          </a:p>
        </p:txBody>
      </p:sp>
    </p:spTree>
    <p:extLst>
      <p:ext uri="{BB962C8B-B14F-4D97-AF65-F5344CB8AC3E}">
        <p14:creationId xmlns:p14="http://schemas.microsoft.com/office/powerpoint/2010/main" val="20223186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514600" y="365125"/>
            <a:ext cx="8839200" cy="1325563"/>
          </a:xfrm>
        </p:spPr>
        <p:txBody>
          <a:bodyPr>
            <a:normAutofit/>
          </a:bodyPr>
          <a:lstStyle/>
          <a:p>
            <a:pPr algn="ctr"/>
            <a:r>
              <a:rPr lang="en-US" sz="5400">
                <a:latin typeface="+mn-lt"/>
              </a:rPr>
              <a:t>1.7 Professional Development</a:t>
            </a:r>
            <a:endParaRPr lang="en-US" sz="5400" dirty="0">
              <a:latin typeface="+mn-lt"/>
            </a:endParaRP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1777394945"/>
              </p:ext>
            </p:extLst>
          </p:nvPr>
        </p:nvGraphicFramePr>
        <p:xfrm>
          <a:off x="2076836" y="2958626"/>
          <a:ext cx="10004497" cy="2876643"/>
        </p:xfrm>
        <a:graphic>
          <a:graphicData uri="http://schemas.openxmlformats.org/drawingml/2006/table">
            <a:tbl>
              <a:tblPr firstRow="1" firstCol="1" bandRow="1"/>
              <a:tblGrid>
                <a:gridCol w="4047823">
                  <a:extLst>
                    <a:ext uri="{9D8B030D-6E8A-4147-A177-3AD203B41FA5}">
                      <a16:colId xmlns:a16="http://schemas.microsoft.com/office/drawing/2014/main" val="20000"/>
                    </a:ext>
                  </a:extLst>
                </a:gridCol>
                <a:gridCol w="2453226">
                  <a:extLst>
                    <a:ext uri="{9D8B030D-6E8A-4147-A177-3AD203B41FA5}">
                      <a16:colId xmlns:a16="http://schemas.microsoft.com/office/drawing/2014/main" val="20001"/>
                    </a:ext>
                  </a:extLst>
                </a:gridCol>
                <a:gridCol w="3503448">
                  <a:extLst>
                    <a:ext uri="{9D8B030D-6E8A-4147-A177-3AD203B41FA5}">
                      <a16:colId xmlns:a16="http://schemas.microsoft.com/office/drawing/2014/main" val="20002"/>
                    </a:ext>
                  </a:extLst>
                </a:gridCol>
              </a:tblGrid>
              <a:tr h="2876643">
                <a:tc>
                  <a:txBody>
                    <a:bodyPr/>
                    <a:lstStyle/>
                    <a:p>
                      <a:pPr marL="0" marR="0" lvl="0" indent="0" algn="l">
                        <a:spcBef>
                          <a:spcPts val="0"/>
                        </a:spcBef>
                        <a:spcAft>
                          <a:spcPts val="0"/>
                        </a:spcAft>
                        <a:buFont typeface="+mj-lt"/>
                        <a:buNone/>
                      </a:pPr>
                      <a:r>
                        <a:rPr lang="en-US" sz="1600" b="1" dirty="0">
                          <a:effectLst/>
                          <a:latin typeface="+mn-lt"/>
                          <a:ea typeface="Times New Roman"/>
                          <a:cs typeface="Times New Roman"/>
                        </a:rPr>
                        <a:t>1.7 Professional Development: </a:t>
                      </a:r>
                      <a:r>
                        <a:rPr lang="en-US" sz="1600" b="0" dirty="0">
                          <a:effectLst/>
                          <a:latin typeface="+mn-lt"/>
                          <a:ea typeface="Times New Roman"/>
                          <a:cs typeface="Times New Roman"/>
                        </a:rPr>
                        <a:t>A written process is used for orienting all faculty/staff on four core Tier I SWPBIS practices: (a) teaching school-wide expectations, (b) acknowledging appropriate behavior, (c) correcting errors, and (d) requesting assistance.</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marR="0" lvl="0" indent="-342900" algn="l">
                        <a:spcBef>
                          <a:spcPts val="0"/>
                        </a:spcBef>
                        <a:spcAft>
                          <a:spcPts val="0"/>
                        </a:spcAft>
                        <a:buFont typeface="Symbol"/>
                        <a:buChar char=""/>
                      </a:pPr>
                      <a:r>
                        <a:rPr lang="en-US" sz="1600" dirty="0">
                          <a:effectLst/>
                          <a:latin typeface="+mn-lt"/>
                        </a:rPr>
                        <a:t>Professional development calendar</a:t>
                      </a:r>
                    </a:p>
                    <a:p>
                      <a:pPr marL="342900" marR="0" lvl="0" indent="-342900" algn="l">
                        <a:spcBef>
                          <a:spcPts val="0"/>
                        </a:spcBef>
                        <a:spcAft>
                          <a:spcPts val="0"/>
                        </a:spcAft>
                        <a:buFont typeface="Symbol"/>
                        <a:buChar char=""/>
                      </a:pPr>
                      <a:r>
                        <a:rPr lang="en-US" sz="1600" dirty="0">
                          <a:effectLst/>
                          <a:latin typeface="+mn-lt"/>
                        </a:rPr>
                        <a:t>Staff handbook</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55270" marR="0" indent="-228600" algn="l">
                        <a:spcBef>
                          <a:spcPts val="0"/>
                        </a:spcBef>
                        <a:spcAft>
                          <a:spcPts val="1200"/>
                        </a:spcAft>
                      </a:pPr>
                      <a:r>
                        <a:rPr lang="en-US" sz="1600" dirty="0">
                          <a:effectLst/>
                          <a:latin typeface="+mn-lt"/>
                          <a:ea typeface="Calibri"/>
                          <a:cs typeface="Times New Roman"/>
                        </a:rPr>
                        <a:t>0 = No process for teaching staff is in place.</a:t>
                      </a:r>
                    </a:p>
                    <a:p>
                      <a:pPr marL="255270" marR="0" indent="-228600" algn="l">
                        <a:spcBef>
                          <a:spcPts val="0"/>
                        </a:spcBef>
                        <a:spcAft>
                          <a:spcPts val="1200"/>
                        </a:spcAft>
                      </a:pPr>
                      <a:r>
                        <a:rPr lang="en-US" sz="1600" dirty="0">
                          <a:effectLst/>
                          <a:latin typeface="+mn-lt"/>
                          <a:ea typeface="Calibri"/>
                          <a:cs typeface="Times New Roman"/>
                        </a:rPr>
                        <a:t>1 = Process is informal/unwritten, not part of professional development calendar, and/or does not include all staff or all four core Tier I practices.</a:t>
                      </a:r>
                    </a:p>
                    <a:p>
                      <a:pPr marL="255270" marR="0" indent="-228600" algn="l">
                        <a:spcBef>
                          <a:spcPts val="0"/>
                        </a:spcBef>
                        <a:spcAft>
                          <a:spcPts val="1200"/>
                        </a:spcAft>
                      </a:pPr>
                      <a:r>
                        <a:rPr lang="en-US" sz="1600" dirty="0">
                          <a:effectLst/>
                          <a:latin typeface="+mn-lt"/>
                          <a:ea typeface="Calibri"/>
                          <a:cs typeface="Times New Roman"/>
                        </a:rPr>
                        <a:t>2 = Formal process for teaching all staff all aspects of Tier I system, including all four core Tier I practices.</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7" name="Rectangle 6"/>
          <p:cNvSpPr/>
          <p:nvPr/>
        </p:nvSpPr>
        <p:spPr>
          <a:xfrm>
            <a:off x="5246426" y="4251029"/>
            <a:ext cx="2769731" cy="135884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The key to PBIS implementation is staff consistency.  All staff need to be informed and aware of goals, process, measures. </a:t>
            </a:r>
          </a:p>
        </p:txBody>
      </p:sp>
      <p:sp>
        <p:nvSpPr>
          <p:cNvPr id="8" name="TextBox 7"/>
          <p:cNvSpPr txBox="1"/>
          <p:nvPr/>
        </p:nvSpPr>
        <p:spPr>
          <a:xfrm>
            <a:off x="9569891" y="1454881"/>
            <a:ext cx="2443855"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Implementation</a:t>
            </a:r>
          </a:p>
        </p:txBody>
      </p:sp>
      <p:graphicFrame>
        <p:nvGraphicFramePr>
          <p:cNvPr id="2" name="Table 1">
            <a:extLst>
              <a:ext uri="{FF2B5EF4-FFF2-40B4-BE49-F238E27FC236}">
                <a16:creationId xmlns:a16="http://schemas.microsoft.com/office/drawing/2014/main" id="{B2D7E5AD-4BD7-433D-AD89-51D4C7793BC1}"/>
              </a:ext>
            </a:extLst>
          </p:cNvPr>
          <p:cNvGraphicFramePr>
            <a:graphicFrameLocks noGrp="1"/>
          </p:cNvGraphicFramePr>
          <p:nvPr>
            <p:extLst>
              <p:ext uri="{D42A27DB-BD31-4B8C-83A1-F6EECF244321}">
                <p14:modId xmlns:p14="http://schemas.microsoft.com/office/powerpoint/2010/main" val="2404502792"/>
              </p:ext>
            </p:extLst>
          </p:nvPr>
        </p:nvGraphicFramePr>
        <p:xfrm>
          <a:off x="2076836" y="1830866"/>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1366822946"/>
                    </a:ext>
                  </a:extLst>
                </a:gridCol>
                <a:gridCol w="2443091">
                  <a:extLst>
                    <a:ext uri="{9D8B030D-6E8A-4147-A177-3AD203B41FA5}">
                      <a16:colId xmlns:a16="http://schemas.microsoft.com/office/drawing/2014/main" val="1538875436"/>
                    </a:ext>
                  </a:extLst>
                </a:gridCol>
                <a:gridCol w="3508868">
                  <a:extLst>
                    <a:ext uri="{9D8B030D-6E8A-4147-A177-3AD203B41FA5}">
                      <a16:colId xmlns:a16="http://schemas.microsoft.com/office/drawing/2014/main" val="1694284518"/>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908640552"/>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3294709555"/>
                  </a:ext>
                </a:extLst>
              </a:tr>
            </a:tbl>
          </a:graphicData>
        </a:graphic>
      </p:graphicFrame>
    </p:spTree>
    <p:extLst>
      <p:ext uri="{BB962C8B-B14F-4D97-AF65-F5344CB8AC3E}">
        <p14:creationId xmlns:p14="http://schemas.microsoft.com/office/powerpoint/2010/main" val="4055473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514600" y="365125"/>
            <a:ext cx="8839200" cy="1325563"/>
          </a:xfrm>
        </p:spPr>
        <p:txBody>
          <a:bodyPr>
            <a:noAutofit/>
          </a:bodyPr>
          <a:lstStyle/>
          <a:p>
            <a:pPr algn="ctr"/>
            <a:r>
              <a:rPr lang="en-US" sz="5400" dirty="0">
                <a:latin typeface="+mn-lt"/>
              </a:rPr>
              <a:t>1.10 Faculty Involvement</a:t>
            </a: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358205742"/>
              </p:ext>
            </p:extLst>
          </p:nvPr>
        </p:nvGraphicFramePr>
        <p:xfrm>
          <a:off x="2081153" y="2959798"/>
          <a:ext cx="10001984" cy="2954702"/>
        </p:xfrm>
        <a:graphic>
          <a:graphicData uri="http://schemas.openxmlformats.org/drawingml/2006/table">
            <a:tbl>
              <a:tblPr firstRow="1" firstCol="1" bandRow="1"/>
              <a:tblGrid>
                <a:gridCol w="4059223">
                  <a:extLst>
                    <a:ext uri="{9D8B030D-6E8A-4147-A177-3AD203B41FA5}">
                      <a16:colId xmlns:a16="http://schemas.microsoft.com/office/drawing/2014/main" val="20000"/>
                    </a:ext>
                  </a:extLst>
                </a:gridCol>
                <a:gridCol w="2431073">
                  <a:extLst>
                    <a:ext uri="{9D8B030D-6E8A-4147-A177-3AD203B41FA5}">
                      <a16:colId xmlns:a16="http://schemas.microsoft.com/office/drawing/2014/main" val="20001"/>
                    </a:ext>
                  </a:extLst>
                </a:gridCol>
                <a:gridCol w="3511688">
                  <a:extLst>
                    <a:ext uri="{9D8B030D-6E8A-4147-A177-3AD203B41FA5}">
                      <a16:colId xmlns:a16="http://schemas.microsoft.com/office/drawing/2014/main" val="20002"/>
                    </a:ext>
                  </a:extLst>
                </a:gridCol>
              </a:tblGrid>
              <a:tr h="2954702">
                <a:tc>
                  <a:txBody>
                    <a:bodyPr/>
                    <a:lstStyle/>
                    <a:p>
                      <a:pPr marL="0" marR="0" lvl="0" indent="0" algn="l">
                        <a:spcBef>
                          <a:spcPts val="0"/>
                        </a:spcBef>
                        <a:spcAft>
                          <a:spcPts val="0"/>
                        </a:spcAft>
                        <a:buFont typeface="+mj-lt"/>
                        <a:buNone/>
                      </a:pPr>
                      <a:r>
                        <a:rPr lang="en-US" sz="1600" b="1" dirty="0">
                          <a:effectLst/>
                          <a:latin typeface="+mn-lt"/>
                          <a:ea typeface="Times New Roman"/>
                          <a:cs typeface="Times New Roman"/>
                        </a:rPr>
                        <a:t>1.10 Faculty Involvement: </a:t>
                      </a:r>
                      <a:r>
                        <a:rPr lang="en-US" sz="1600" b="0" dirty="0">
                          <a:effectLst/>
                          <a:latin typeface="+mn-lt"/>
                          <a:ea typeface="Times New Roman"/>
                          <a:cs typeface="Times New Roman"/>
                        </a:rPr>
                        <a:t>Faculty are shown school-wide data regularly and provide input on universal foundations (e.g., expectations, acknowledgements, definitions, consequences) at least every 12 months. </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marR="0" lvl="0" indent="-342900" algn="l">
                        <a:spcBef>
                          <a:spcPts val="0"/>
                        </a:spcBef>
                        <a:spcAft>
                          <a:spcPts val="0"/>
                        </a:spcAft>
                        <a:buFont typeface="Symbol"/>
                        <a:buChar char=""/>
                      </a:pPr>
                      <a:r>
                        <a:rPr lang="en-US" sz="1600" dirty="0">
                          <a:effectLst/>
                          <a:latin typeface="+mn-lt"/>
                        </a:rPr>
                        <a:t>PBIS Self-Assessment Survey</a:t>
                      </a:r>
                    </a:p>
                    <a:p>
                      <a:pPr marL="342900" marR="0" lvl="0" indent="-342900" algn="l">
                        <a:spcBef>
                          <a:spcPts val="0"/>
                        </a:spcBef>
                        <a:spcAft>
                          <a:spcPts val="0"/>
                        </a:spcAft>
                        <a:buFont typeface="Symbol"/>
                        <a:buChar char=""/>
                      </a:pPr>
                      <a:r>
                        <a:rPr lang="en-US" sz="1600" dirty="0">
                          <a:effectLst/>
                          <a:latin typeface="+mn-lt"/>
                        </a:rPr>
                        <a:t>Informal surveys</a:t>
                      </a:r>
                    </a:p>
                    <a:p>
                      <a:pPr marL="342900" marR="0" lvl="0" indent="-342900" algn="l">
                        <a:spcBef>
                          <a:spcPts val="0"/>
                        </a:spcBef>
                        <a:spcAft>
                          <a:spcPts val="0"/>
                        </a:spcAft>
                        <a:buFont typeface="Symbol"/>
                        <a:buChar char=""/>
                      </a:pPr>
                      <a:r>
                        <a:rPr lang="en-US" sz="1600" dirty="0">
                          <a:effectLst/>
                          <a:latin typeface="+mn-lt"/>
                        </a:rPr>
                        <a:t>Staff meeting minutes</a:t>
                      </a:r>
                    </a:p>
                    <a:p>
                      <a:pPr marL="342900" marR="0" lvl="0" indent="-342900" algn="l">
                        <a:spcBef>
                          <a:spcPts val="0"/>
                        </a:spcBef>
                        <a:spcAft>
                          <a:spcPts val="0"/>
                        </a:spcAft>
                        <a:buFont typeface="Symbol"/>
                        <a:buChar char=""/>
                      </a:pPr>
                      <a:r>
                        <a:rPr lang="en-US" sz="1600" dirty="0">
                          <a:effectLst/>
                          <a:latin typeface="+mn-lt"/>
                        </a:rPr>
                        <a:t>Team meeting minutes</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55270" marR="0" indent="-228600" algn="l">
                        <a:spcBef>
                          <a:spcPts val="0"/>
                        </a:spcBef>
                        <a:spcAft>
                          <a:spcPts val="1200"/>
                        </a:spcAft>
                      </a:pPr>
                      <a:r>
                        <a:rPr lang="en-US" sz="1600" dirty="0">
                          <a:effectLst/>
                          <a:latin typeface="+mn-lt"/>
                          <a:ea typeface="Calibri"/>
                          <a:cs typeface="Times New Roman"/>
                        </a:rPr>
                        <a:t>0 = Faculty are not shown data at least yearly and do not provide input.</a:t>
                      </a:r>
                    </a:p>
                    <a:p>
                      <a:pPr marL="255270" marR="0" indent="-228600" algn="l">
                        <a:spcBef>
                          <a:spcPts val="0"/>
                        </a:spcBef>
                        <a:spcAft>
                          <a:spcPts val="1200"/>
                        </a:spcAft>
                      </a:pPr>
                      <a:r>
                        <a:rPr lang="en-US" sz="1600" dirty="0">
                          <a:effectLst/>
                          <a:latin typeface="+mn-lt"/>
                          <a:ea typeface="Calibri"/>
                          <a:cs typeface="Times New Roman"/>
                        </a:rPr>
                        <a:t>1 = Faculty have been shown data more than yearly OR have provided feedback on Tier I foundations within the past 12 months but not both.</a:t>
                      </a:r>
                    </a:p>
                    <a:p>
                      <a:pPr marL="255270" marR="0" indent="-228600" algn="l">
                        <a:spcBef>
                          <a:spcPts val="0"/>
                        </a:spcBef>
                        <a:spcAft>
                          <a:spcPts val="1200"/>
                        </a:spcAft>
                      </a:pPr>
                      <a:r>
                        <a:rPr lang="en-US" sz="1600" dirty="0">
                          <a:effectLst/>
                          <a:latin typeface="+mn-lt"/>
                          <a:ea typeface="Calibri"/>
                          <a:cs typeface="Times New Roman"/>
                        </a:rPr>
                        <a:t>2 = </a:t>
                      </a:r>
                      <a:r>
                        <a:rPr lang="en-US" sz="1600" dirty="0">
                          <a:solidFill>
                            <a:schemeClr val="tx1"/>
                          </a:solidFill>
                          <a:effectLst/>
                          <a:latin typeface="+mn-lt"/>
                          <a:ea typeface="Calibri"/>
                          <a:cs typeface="Times New Roman"/>
                        </a:rPr>
                        <a:t>Faculty are shown data at least four times per year AND have provided feedback on Tier I practices within the past 12 months.</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7" name="Rectangle 6"/>
          <p:cNvSpPr/>
          <p:nvPr/>
        </p:nvSpPr>
        <p:spPr>
          <a:xfrm>
            <a:off x="4494437" y="4283301"/>
            <a:ext cx="2696568" cy="146992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Schools need active engagement of faculty to be successful with PBIS implementation and sustain the work over time.</a:t>
            </a:r>
          </a:p>
        </p:txBody>
      </p:sp>
      <p:sp>
        <p:nvSpPr>
          <p:cNvPr id="8" name="TextBox 7"/>
          <p:cNvSpPr txBox="1"/>
          <p:nvPr/>
        </p:nvSpPr>
        <p:spPr>
          <a:xfrm>
            <a:off x="9606248" y="1459817"/>
            <a:ext cx="2433345"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Implementation</a:t>
            </a:r>
          </a:p>
        </p:txBody>
      </p:sp>
      <p:graphicFrame>
        <p:nvGraphicFramePr>
          <p:cNvPr id="2" name="Table 1">
            <a:extLst>
              <a:ext uri="{FF2B5EF4-FFF2-40B4-BE49-F238E27FC236}">
                <a16:creationId xmlns:a16="http://schemas.microsoft.com/office/drawing/2014/main" id="{37405785-A0E0-4689-B701-2EFB8164E78B}"/>
              </a:ext>
            </a:extLst>
          </p:cNvPr>
          <p:cNvGraphicFramePr>
            <a:graphicFrameLocks noGrp="1"/>
          </p:cNvGraphicFramePr>
          <p:nvPr>
            <p:extLst>
              <p:ext uri="{D42A27DB-BD31-4B8C-83A1-F6EECF244321}">
                <p14:modId xmlns:p14="http://schemas.microsoft.com/office/powerpoint/2010/main" val="2151559695"/>
              </p:ext>
            </p:extLst>
          </p:nvPr>
        </p:nvGraphicFramePr>
        <p:xfrm>
          <a:off x="2081154" y="1840738"/>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1366822946"/>
                    </a:ext>
                  </a:extLst>
                </a:gridCol>
                <a:gridCol w="2443091">
                  <a:extLst>
                    <a:ext uri="{9D8B030D-6E8A-4147-A177-3AD203B41FA5}">
                      <a16:colId xmlns:a16="http://schemas.microsoft.com/office/drawing/2014/main" val="1538875436"/>
                    </a:ext>
                  </a:extLst>
                </a:gridCol>
                <a:gridCol w="3508868">
                  <a:extLst>
                    <a:ext uri="{9D8B030D-6E8A-4147-A177-3AD203B41FA5}">
                      <a16:colId xmlns:a16="http://schemas.microsoft.com/office/drawing/2014/main" val="1694284518"/>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908640552"/>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3294709555"/>
                  </a:ext>
                </a:extLst>
              </a:tr>
            </a:tbl>
          </a:graphicData>
        </a:graphic>
      </p:graphicFrame>
    </p:spTree>
    <p:extLst>
      <p:ext uri="{BB962C8B-B14F-4D97-AF65-F5344CB8AC3E}">
        <p14:creationId xmlns:p14="http://schemas.microsoft.com/office/powerpoint/2010/main" val="3950763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0B40-E047-4E19-9E2E-A964037695C0}"/>
              </a:ext>
            </a:extLst>
          </p:cNvPr>
          <p:cNvSpPr>
            <a:spLocks noGrp="1"/>
          </p:cNvSpPr>
          <p:nvPr>
            <p:ph type="title"/>
          </p:nvPr>
        </p:nvSpPr>
        <p:spPr/>
        <p:txBody>
          <a:bodyPr/>
          <a:lstStyle/>
          <a:p>
            <a:r>
              <a:rPr lang="en-US"/>
              <a:t>Summary </a:t>
            </a:r>
            <a:endParaRPr lang="en-US" dirty="0"/>
          </a:p>
        </p:txBody>
      </p:sp>
      <p:sp>
        <p:nvSpPr>
          <p:cNvPr id="3" name="Content Placeholder 2">
            <a:extLst>
              <a:ext uri="{FF2B5EF4-FFF2-40B4-BE49-F238E27FC236}">
                <a16:creationId xmlns:a16="http://schemas.microsoft.com/office/drawing/2014/main" id="{F1DEB3BB-3EFD-46A3-A491-D66AAC352597}"/>
              </a:ext>
            </a:extLst>
          </p:cNvPr>
          <p:cNvSpPr>
            <a:spLocks noGrp="1"/>
          </p:cNvSpPr>
          <p:nvPr>
            <p:ph idx="1"/>
          </p:nvPr>
        </p:nvSpPr>
        <p:spPr/>
        <p:txBody>
          <a:bodyPr/>
          <a:lstStyle/>
          <a:p>
            <a:r>
              <a:rPr lang="en-US"/>
              <a:t>Get staff input throughout all stages of implementation.</a:t>
            </a:r>
          </a:p>
          <a:p>
            <a:r>
              <a:rPr lang="en-US"/>
              <a:t>Provide professional development.</a:t>
            </a:r>
          </a:p>
          <a:p>
            <a:r>
              <a:rPr lang="en-US"/>
              <a:t>Ensure staff understand PBIS and why you are implementing it.</a:t>
            </a:r>
          </a:p>
          <a:p>
            <a:r>
              <a:rPr lang="en-US"/>
              <a:t>Provide data to staff to show progress.</a:t>
            </a:r>
          </a:p>
          <a:p>
            <a:r>
              <a:rPr lang="en-US"/>
              <a:t>Show staff appreciation for their efforts.</a:t>
            </a:r>
            <a:endParaRPr lang="en-US" dirty="0"/>
          </a:p>
        </p:txBody>
      </p:sp>
    </p:spTree>
    <p:extLst>
      <p:ext uri="{BB962C8B-B14F-4D97-AF65-F5344CB8AC3E}">
        <p14:creationId xmlns:p14="http://schemas.microsoft.com/office/powerpoint/2010/main" val="37365897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91082-0732-4783-AD4D-025FF10F1197}"/>
              </a:ext>
            </a:extLst>
          </p:cNvPr>
          <p:cNvSpPr>
            <a:spLocks noGrp="1"/>
          </p:cNvSpPr>
          <p:nvPr>
            <p:ph type="title"/>
          </p:nvPr>
        </p:nvSpPr>
        <p:spPr/>
        <p:txBody>
          <a:bodyPr/>
          <a:lstStyle/>
          <a:p>
            <a:r>
              <a:rPr lang="en-US"/>
              <a:t>Resources </a:t>
            </a:r>
            <a:endParaRPr lang="en-US" dirty="0"/>
          </a:p>
        </p:txBody>
      </p:sp>
      <p:sp>
        <p:nvSpPr>
          <p:cNvPr id="3" name="Content Placeholder 2">
            <a:extLst>
              <a:ext uri="{FF2B5EF4-FFF2-40B4-BE49-F238E27FC236}">
                <a16:creationId xmlns:a16="http://schemas.microsoft.com/office/drawing/2014/main" id="{575A5943-EF1D-4F76-AE97-072818460F99}"/>
              </a:ext>
            </a:extLst>
          </p:cNvPr>
          <p:cNvSpPr>
            <a:spLocks noGrp="1"/>
          </p:cNvSpPr>
          <p:nvPr>
            <p:ph idx="1"/>
          </p:nvPr>
        </p:nvSpPr>
        <p:spPr/>
        <p:txBody>
          <a:bodyPr/>
          <a:lstStyle/>
          <a:p>
            <a:r>
              <a:rPr lang="en-US"/>
              <a:t>Sustaining PBIS </a:t>
            </a:r>
            <a:br>
              <a:rPr lang="en-US"/>
            </a:br>
            <a:r>
              <a:rPr lang="en-US">
                <a:hlinkClick r:id="rId2"/>
              </a:rPr>
              <a:t>http://www.pbismissouri.org/sustaining/</a:t>
            </a:r>
            <a:endParaRPr lang="en-US"/>
          </a:p>
          <a:p>
            <a:r>
              <a:rPr lang="en-US"/>
              <a:t>Effective Professional Learning</a:t>
            </a:r>
            <a:br>
              <a:rPr lang="en-US"/>
            </a:br>
            <a:r>
              <a:rPr lang="en-US">
                <a:hlinkClick r:id="rId3"/>
              </a:rPr>
              <a:t>http://pbismissouri.org/wp-content/uploads/2017/06/9.0-MO-SW-PBS-Tier-1-Workbook-Ch-9-PL-1.pdf?x30198</a:t>
            </a:r>
            <a:endParaRPr lang="en-US"/>
          </a:p>
          <a:p>
            <a:endParaRPr lang="en-US" dirty="0"/>
          </a:p>
        </p:txBody>
      </p:sp>
    </p:spTree>
    <p:extLst>
      <p:ext uri="{BB962C8B-B14F-4D97-AF65-F5344CB8AC3E}">
        <p14:creationId xmlns:p14="http://schemas.microsoft.com/office/powerpoint/2010/main" val="3444383850"/>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TotalTime>
  <Words>2845</Words>
  <Application>Microsoft Office PowerPoint</Application>
  <PresentationFormat>Widescreen</PresentationFormat>
  <Paragraphs>215</Paragraphs>
  <Slides>35</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ＭＳ Ｐゴシック</vt:lpstr>
      <vt:lpstr>Arial</vt:lpstr>
      <vt:lpstr>Arial Black</vt:lpstr>
      <vt:lpstr>Calibri</vt:lpstr>
      <vt:lpstr>Symbol</vt:lpstr>
      <vt:lpstr>Times New Roman</vt:lpstr>
      <vt:lpstr>Univers Cond</vt:lpstr>
      <vt:lpstr>Wingdings</vt:lpstr>
      <vt:lpstr>Office Theme</vt:lpstr>
      <vt:lpstr>Staff Ownership</vt:lpstr>
      <vt:lpstr>Context</vt:lpstr>
      <vt:lpstr>Importance of Staff Ownership</vt:lpstr>
      <vt:lpstr>PowerPoint Presentation</vt:lpstr>
      <vt:lpstr>Reasons For Poor Staff Ownership</vt:lpstr>
      <vt:lpstr>It’s Only Human</vt:lpstr>
      <vt:lpstr>Critical Elements For Ownership</vt:lpstr>
      <vt:lpstr>Do The Prep Work</vt:lpstr>
      <vt:lpstr>Creating A Compelling “Why”</vt:lpstr>
      <vt:lpstr>YOUR “Why”</vt:lpstr>
      <vt:lpstr>Critical Data Points</vt:lpstr>
      <vt:lpstr>Staff Involvement</vt:lpstr>
      <vt:lpstr>PBIS Is A Collaboration</vt:lpstr>
      <vt:lpstr>Involve Staff In The Process</vt:lpstr>
      <vt:lpstr>A Good Indicator</vt:lpstr>
      <vt:lpstr>Ideas For Involving Staff</vt:lpstr>
      <vt:lpstr>Staff Surveys</vt:lpstr>
      <vt:lpstr>PowerPoint Presentation</vt:lpstr>
      <vt:lpstr>Cost/Benefit of PBIS </vt:lpstr>
      <vt:lpstr>What Does Behavior Cost?</vt:lpstr>
      <vt:lpstr>Maryland’s Worksheet</vt:lpstr>
      <vt:lpstr>PowerPoint Presentation</vt:lpstr>
      <vt:lpstr>Showing Appreciation</vt:lpstr>
      <vt:lpstr>Staff Appreciation</vt:lpstr>
      <vt:lpstr>Guiding Questions</vt:lpstr>
      <vt:lpstr>PowerPoint Presentation</vt:lpstr>
      <vt:lpstr>PowerPoint Presentation</vt:lpstr>
      <vt:lpstr>Indicators of Buy-in</vt:lpstr>
      <vt:lpstr>Indicators Of Buy-In</vt:lpstr>
      <vt:lpstr>Indicators Of Buy-In</vt:lpstr>
      <vt:lpstr>Do It With Fidelity!</vt:lpstr>
      <vt:lpstr>1.7 Professional Development</vt:lpstr>
      <vt:lpstr>1.10 Faculty Involvement</vt:lpstr>
      <vt:lpstr>Summary </vt:lpstr>
      <vt:lpstr>Resources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47</cp:revision>
  <dcterms:created xsi:type="dcterms:W3CDTF">2023-03-03T14:48:10Z</dcterms:created>
  <dcterms:modified xsi:type="dcterms:W3CDTF">2025-10-27T15:26:54Z</dcterms:modified>
</cp:coreProperties>
</file>