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5" r:id="rId4"/>
  </p:sldMasterIdLst>
  <p:notesMasterIdLst>
    <p:notesMasterId r:id="rId6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319"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320" r:id="rId42"/>
    <p:sldId id="294" r:id="rId43"/>
    <p:sldId id="295" r:id="rId44"/>
    <p:sldId id="296" r:id="rId45"/>
    <p:sldId id="297" r:id="rId46"/>
    <p:sldId id="302" r:id="rId47"/>
    <p:sldId id="298" r:id="rId48"/>
    <p:sldId id="299" r:id="rId49"/>
    <p:sldId id="300" r:id="rId50"/>
    <p:sldId id="301"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hOuTfSApLNHGOVHiN4nkPTO8+tv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ebecca Hegge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16086C9-5FFC-4739-9800-0956C295F350}">
  <a:tblStyle styleId="{816086C9-5FFC-4739-9800-0956C295F350}"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B896190D-8C3C-4759-8875-8FE45F31CCD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B7A95309-5EF7-4AF0-8738-7F16B80892A2}" styleName="Table_2">
    <a:wholeTbl>
      <a:tcTxStyle b="off" i="off">
        <a:font>
          <a:latin typeface="Arial"/>
          <a:ea typeface="Arial"/>
          <a:cs typeface="Arial"/>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114E816-3DB5-49C2-B322-745C73525063}" styleName="Table_3">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b="off" i="off"/>
      <a:tcStyle>
        <a:tcBdr/>
        <a:fill>
          <a:solidFill>
            <a:srgbClr val="D0DEEF"/>
          </a:solidFill>
        </a:fill>
      </a:tcStyle>
    </a:band1H>
    <a:band2H>
      <a:tcTxStyle b="off" i="off"/>
      <a:tcStyle>
        <a:tcBdr/>
      </a:tcStyle>
    </a:band2H>
    <a:band1V>
      <a:tcTxStyle b="off" i="off"/>
      <a:tcStyle>
        <a:tcBdr/>
        <a:fill>
          <a:solidFill>
            <a:srgbClr val="D0DEEF"/>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03" autoAdjust="0"/>
    <p:restoredTop sz="83158" autoAdjust="0"/>
  </p:normalViewPr>
  <p:slideViewPr>
    <p:cSldViewPr snapToGrid="0">
      <p:cViewPr varScale="1">
        <p:scale>
          <a:sx n="44" d="100"/>
          <a:sy n="44" d="100"/>
        </p:scale>
        <p:origin x="40" y="2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43343" cy="467072"/>
          </a:xfrm>
          <a:prstGeom prst="rect">
            <a:avLst/>
          </a:prstGeom>
          <a:noFill/>
          <a:ln>
            <a:noFill/>
          </a:ln>
        </p:spPr>
        <p:txBody>
          <a:bodyPr spcFirstLastPara="1" wrap="square" lIns="93300" tIns="46625" rIns="93300" bIns="46625"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8132" y="0"/>
            <a:ext cx="3043343" cy="467072"/>
          </a:xfrm>
          <a:prstGeom prst="rect">
            <a:avLst/>
          </a:prstGeom>
          <a:noFill/>
          <a:ln>
            <a:noFill/>
          </a:ln>
        </p:spPr>
        <p:txBody>
          <a:bodyPr spcFirstLastPara="1" wrap="square" lIns="93300" tIns="46625" rIns="93300" bIns="46625"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42030"/>
            <a:ext cx="3043343" cy="467071"/>
          </a:xfrm>
          <a:prstGeom prst="rect">
            <a:avLst/>
          </a:prstGeom>
          <a:noFill/>
          <a:ln>
            <a:noFill/>
          </a:ln>
        </p:spPr>
        <p:txBody>
          <a:bodyPr spcFirstLastPara="1" wrap="square" lIns="93300" tIns="46625" rIns="93300" bIns="46625"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sz="1200" dirty="0">
                <a:solidFill>
                  <a:schemeClr val="bg1"/>
                </a:solidFill>
              </a:rPr>
              <a:t>Images in this module were obtained at google.com/images unless otherwise specified.</a:t>
            </a:r>
          </a:p>
        </p:txBody>
      </p:sp>
      <p:sp>
        <p:nvSpPr>
          <p:cNvPr id="199" name="Google Shape;199;p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5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5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SzPts val="1400"/>
              <a:buNone/>
            </a:pPr>
            <a:endParaRPr/>
          </a:p>
        </p:txBody>
      </p:sp>
      <p:sp>
        <p:nvSpPr>
          <p:cNvPr id="205" name="Google Shape;205;p5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l" rtl="0">
              <a:lnSpc>
                <a:spcPct val="100000"/>
              </a:lnSpc>
              <a:spcBef>
                <a:spcPts val="0"/>
              </a:spcBef>
              <a:spcAft>
                <a:spcPts val="0"/>
              </a:spcAft>
              <a:buSzPts val="1400"/>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210" name="Google Shape;210;p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5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6" name="Google Shape;216;p5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Clr>
                <a:schemeClr val="dk1"/>
              </a:buClr>
              <a:buSzPts val="1200"/>
              <a:buFont typeface="Arial"/>
              <a:buNone/>
            </a:pPr>
            <a:r>
              <a:rPr lang="en-US" dirty="0">
                <a:latin typeface="Calibri"/>
                <a:ea typeface="Calibri"/>
                <a:cs typeface="Calibri"/>
                <a:sym typeface="Calibri"/>
              </a:rPr>
              <a:t>The TFI will be used throughout PBIS modules. Each module aligns with one or more of the TFI items, denoted by the yellow arrows. The TFI is a tool that can be used for PBIS implementation planning, PBIS progress monitoring, and evaluation of PBIS implementation. In this module, elements of items 3.7, 3.8, 3.9, 3.10, will be addressed. Fidelity checks will appear throughout this module.</a:t>
            </a:r>
            <a:endParaRPr dirty="0"/>
          </a:p>
        </p:txBody>
      </p:sp>
      <p:sp>
        <p:nvSpPr>
          <p:cNvPr id="217" name="Google Shape;217;p56:notes"/>
          <p:cNvSpPr txBox="1">
            <a:spLocks noGrp="1"/>
          </p:cNvSpPr>
          <p:nvPr>
            <p:ph type="dt" idx="10"/>
          </p:nvPr>
        </p:nvSpPr>
        <p:spPr>
          <a:xfrm>
            <a:off x="3978132" y="0"/>
            <a:ext cx="3043343" cy="467072"/>
          </a:xfrm>
          <a:prstGeom prst="rect">
            <a:avLst/>
          </a:prstGeom>
          <a:noFill/>
          <a:ln>
            <a:noFill/>
          </a:ln>
        </p:spPr>
        <p:txBody>
          <a:bodyPr spcFirstLastPara="1" wrap="square" lIns="93300" tIns="46625" rIns="93300" bIns="46625" anchor="t" anchorCtr="0">
            <a:noAutofit/>
          </a:bodyPr>
          <a:lstStyle/>
          <a:p>
            <a:pPr marL="0" marR="0" lvl="0" indent="0" algn="r" rtl="0">
              <a:lnSpc>
                <a:spcPct val="100000"/>
              </a:lnSpc>
              <a:spcBef>
                <a:spcPts val="0"/>
              </a:spcBef>
              <a:spcAft>
                <a:spcPts val="0"/>
              </a:spcAft>
              <a:buSzPts val="1400"/>
              <a:buNone/>
            </a:pPr>
            <a:r>
              <a:rPr lang="en-US">
                <a:solidFill>
                  <a:schemeClr val="dk1"/>
                </a:solidFill>
                <a:latin typeface="Georgia"/>
                <a:ea typeface="Georgia"/>
                <a:cs typeface="Georgia"/>
                <a:sym typeface="Georgia"/>
              </a:rPr>
              <a:t>6/7/2019 9:45:32 AM</a:t>
            </a:r>
            <a:endParaRPr>
              <a:solidFill>
                <a:schemeClr val="dk1"/>
              </a:solidFill>
              <a:latin typeface="Georgia"/>
              <a:ea typeface="Georgia"/>
              <a:cs typeface="Georgia"/>
              <a:sym typeface="Georgia"/>
            </a:endParaRPr>
          </a:p>
        </p:txBody>
      </p:sp>
      <p:sp>
        <p:nvSpPr>
          <p:cNvPr id="218" name="Google Shape;218;p56:notes"/>
          <p:cNvSpPr txBox="1">
            <a:spLocks noGrp="1"/>
          </p:cNvSpPr>
          <p:nvPr>
            <p:ph type="ftr" idx="11"/>
          </p:nvPr>
        </p:nvSpPr>
        <p:spPr>
          <a:xfrm>
            <a:off x="0" y="8842030"/>
            <a:ext cx="3043343" cy="467071"/>
          </a:xfrm>
          <a:prstGeom prst="rect">
            <a:avLst/>
          </a:prstGeom>
          <a:noFill/>
          <a:ln>
            <a:noFill/>
          </a:ln>
        </p:spPr>
        <p:txBody>
          <a:bodyPr spcFirstLastPara="1" wrap="square" lIns="93300" tIns="46625" rIns="93300" bIns="46625" anchor="b" anchorCtr="0">
            <a:noAutofit/>
          </a:bodyPr>
          <a:lstStyle/>
          <a:p>
            <a:pPr marL="0" marR="0" lvl="0" indent="0" algn="l" rtl="0">
              <a:lnSpc>
                <a:spcPct val="100000"/>
              </a:lnSpc>
              <a:spcBef>
                <a:spcPts val="0"/>
              </a:spcBef>
              <a:spcAft>
                <a:spcPts val="0"/>
              </a:spcAft>
              <a:buSzPts val="1400"/>
              <a:buNone/>
            </a:pPr>
            <a:r>
              <a:rPr lang="en-US"/>
              <a:t>DE-PBS Cadre Meeting</a:t>
            </a:r>
            <a:endParaRPr/>
          </a:p>
        </p:txBody>
      </p:sp>
      <p:sp>
        <p:nvSpPr>
          <p:cNvPr id="219" name="Google Shape;219;p5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l" rtl="0">
              <a:lnSpc>
                <a:spcPct val="100000"/>
              </a:lnSpc>
              <a:spcBef>
                <a:spcPts val="0"/>
              </a:spcBef>
              <a:spcAft>
                <a:spcPts val="0"/>
              </a:spcAft>
              <a:buSzPts val="1400"/>
              <a:buNone/>
            </a:pPr>
            <a:fld id="{00000000-1234-1234-1234-123412341234}" type="slidenum">
              <a:rPr lang="en-US">
                <a:solidFill>
                  <a:schemeClr val="dk1"/>
                </a:solidFill>
                <a:latin typeface="Georgia"/>
                <a:ea typeface="Georgia"/>
                <a:cs typeface="Georgia"/>
                <a:sym typeface="Georgia"/>
              </a:rPr>
              <a:t>4</a:t>
            </a:fld>
            <a:endParaRPr>
              <a:solidFill>
                <a:schemeClr val="dk1"/>
              </a:solidFill>
              <a:latin typeface="Georgia"/>
              <a:ea typeface="Georgia"/>
              <a:cs typeface="Georgia"/>
              <a:sym typeface="Georgia"/>
            </a:endParaRPr>
          </a:p>
        </p:txBody>
      </p:sp>
      <p:sp>
        <p:nvSpPr>
          <p:cNvPr id="220" name="Google Shape;220;p56:notes"/>
          <p:cNvSpPr txBox="1">
            <a:spLocks noGrp="1"/>
          </p:cNvSpPr>
          <p:nvPr>
            <p:ph type="hdr" idx="3"/>
          </p:nvPr>
        </p:nvSpPr>
        <p:spPr>
          <a:xfrm>
            <a:off x="0" y="0"/>
            <a:ext cx="3043343" cy="467072"/>
          </a:xfrm>
          <a:prstGeom prst="rect">
            <a:avLst/>
          </a:prstGeom>
          <a:noFill/>
          <a:ln>
            <a:noFill/>
          </a:ln>
        </p:spPr>
        <p:txBody>
          <a:bodyPr spcFirstLastPara="1" wrap="square" lIns="93300" tIns="46625" rIns="93300" bIns="46625" anchor="t" anchorCtr="0">
            <a:noAutofit/>
          </a:bodyPr>
          <a:lstStyle/>
          <a:p>
            <a:pPr marL="0" marR="0" lvl="0" indent="0" algn="l" rtl="0">
              <a:lnSpc>
                <a:spcPct val="100000"/>
              </a:lnSpc>
              <a:spcBef>
                <a:spcPts val="0"/>
              </a:spcBef>
              <a:spcAft>
                <a:spcPts val="0"/>
              </a:spcAft>
              <a:buSzPts val="1400"/>
              <a:buNone/>
            </a:pPr>
            <a:r>
              <a:rPr lang="en-US"/>
              <a:t>DRAFT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5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p57: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dirty="0"/>
              <a:t>The school and people presented in this case study are fictional. The purpose of the case study is to provide a concrete example of Tier III processes to enhance participant understanding.</a:t>
            </a:r>
            <a:endParaRPr dirty="0"/>
          </a:p>
          <a:p>
            <a:pPr marL="0" lvl="0" indent="0" algn="l" rtl="0">
              <a:lnSpc>
                <a:spcPct val="100000"/>
              </a:lnSpc>
              <a:spcBef>
                <a:spcPts val="0"/>
              </a:spcBef>
              <a:spcAft>
                <a:spcPts val="0"/>
              </a:spcAft>
              <a:buSzPts val="1400"/>
              <a:buFont typeface="Arial"/>
              <a:buNone/>
            </a:pPr>
            <a:endParaRPr dirty="0"/>
          </a:p>
        </p:txBody>
      </p:sp>
      <p:sp>
        <p:nvSpPr>
          <p:cNvPr id="231" name="Google Shape;231;p5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l" rtl="0">
              <a:lnSpc>
                <a:spcPct val="100000"/>
              </a:lnSpc>
              <a:spcBef>
                <a:spcPts val="0"/>
              </a:spcBef>
              <a:spcAft>
                <a:spcPts val="0"/>
              </a:spcAft>
              <a:buSzPts val="1400"/>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58: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p58:notes"/>
          <p:cNvSpPr txBox="1">
            <a:spLocks noGrp="1"/>
          </p:cNvSpPr>
          <p:nvPr>
            <p:ph type="body" idx="1"/>
          </p:nvPr>
        </p:nvSpPr>
        <p:spPr>
          <a:xfrm>
            <a:off x="719217" y="4560893"/>
            <a:ext cx="5753658" cy="3731581"/>
          </a:xfrm>
          <a:prstGeom prst="rect">
            <a:avLst/>
          </a:prstGeom>
          <a:noFill/>
          <a:ln>
            <a:noFill/>
          </a:ln>
        </p:spPr>
        <p:txBody>
          <a:bodyPr spcFirstLastPara="1" wrap="square" lIns="95200" tIns="47600" rIns="95200" bIns="47600" anchor="t" anchorCtr="0">
            <a:noAutofit/>
          </a:bodyPr>
          <a:lstStyle/>
          <a:p>
            <a:pPr marL="171450" marR="0" lvl="0" indent="-171450" algn="l" rtl="0">
              <a:lnSpc>
                <a:spcPct val="100000"/>
              </a:lnSpc>
              <a:spcBef>
                <a:spcPts val="0"/>
              </a:spcBef>
              <a:spcAft>
                <a:spcPts val="0"/>
              </a:spcAft>
              <a:buClr>
                <a:schemeClr val="dk1"/>
              </a:buClr>
              <a:buSzPts val="1200"/>
              <a:buFont typeface="Arial"/>
              <a:buChar char="•"/>
            </a:pPr>
            <a:r>
              <a:rPr lang="en-US" dirty="0"/>
              <a:t>We will be following Aiden’s journey throughout the Tier III modules.</a:t>
            </a:r>
            <a:endParaRPr dirty="0"/>
          </a:p>
          <a:p>
            <a:pPr marL="171450" lvl="0" indent="-171450" algn="l" rtl="0">
              <a:lnSpc>
                <a:spcPct val="100000"/>
              </a:lnSpc>
              <a:spcBef>
                <a:spcPts val="0"/>
              </a:spcBef>
              <a:spcAft>
                <a:spcPts val="0"/>
              </a:spcAft>
              <a:buSzPts val="1400"/>
              <a:buFont typeface="Arial"/>
              <a:buChar char="•"/>
            </a:pPr>
            <a:r>
              <a:rPr lang="en-US" dirty="0"/>
              <a:t>Aiden is a 7-year-old 2nd grader at University Heights Elementary School who was first identified for interventions due to aggressive behaviors and disengagement in the classroom.</a:t>
            </a:r>
            <a:endParaRPr dirty="0"/>
          </a:p>
          <a:p>
            <a:pPr marL="171450" lvl="0" indent="-171450" algn="l" rtl="0">
              <a:lnSpc>
                <a:spcPct val="100000"/>
              </a:lnSpc>
              <a:spcBef>
                <a:spcPts val="0"/>
              </a:spcBef>
              <a:spcAft>
                <a:spcPts val="0"/>
              </a:spcAft>
              <a:buSzPts val="1400"/>
              <a:buFont typeface="Arial"/>
              <a:buChar char="•"/>
            </a:pPr>
            <a:r>
              <a:rPr lang="en-US" dirty="0"/>
              <a:t>Due to the severity of the behavior problems Aiden displayed, he was referred to the school building level committee for Tier II interventions.</a:t>
            </a:r>
            <a:endParaRPr dirty="0"/>
          </a:p>
          <a:p>
            <a:pPr marL="171450" lvl="0" indent="-171450" algn="l" rtl="0">
              <a:lnSpc>
                <a:spcPct val="100000"/>
              </a:lnSpc>
              <a:spcBef>
                <a:spcPts val="0"/>
              </a:spcBef>
              <a:spcAft>
                <a:spcPts val="0"/>
              </a:spcAft>
              <a:buSzPts val="1400"/>
              <a:buFont typeface="Arial"/>
              <a:buChar char="•"/>
            </a:pPr>
            <a:r>
              <a:rPr lang="en-US" dirty="0"/>
              <a:t>Based on data decision rules, Aiden met the threshold for Tier II supports.</a:t>
            </a:r>
            <a:endParaRPr dirty="0"/>
          </a:p>
          <a:p>
            <a:pPr marL="171450" lvl="0" indent="-171450" algn="l" rtl="0">
              <a:lnSpc>
                <a:spcPct val="100000"/>
              </a:lnSpc>
              <a:spcBef>
                <a:spcPts val="0"/>
              </a:spcBef>
              <a:spcAft>
                <a:spcPts val="0"/>
              </a:spcAft>
              <a:buSzPts val="1400"/>
              <a:buFont typeface="Arial"/>
              <a:buChar char="•"/>
            </a:pPr>
            <a:r>
              <a:rPr lang="en-US" dirty="0"/>
              <a:t>After reviewing data and teacher referral to determine probable function of behavior (an FBA was not conducted), it was decided by the team that Aiden would begin Big Buddy mentors for three days per week for social skills training.</a:t>
            </a:r>
            <a:endParaRPr dirty="0"/>
          </a:p>
          <a:p>
            <a:pPr marL="171450" lvl="0" indent="-171450" algn="l" rtl="0">
              <a:lnSpc>
                <a:spcPct val="100000"/>
              </a:lnSpc>
              <a:spcBef>
                <a:spcPts val="0"/>
              </a:spcBef>
              <a:spcAft>
                <a:spcPts val="0"/>
              </a:spcAft>
              <a:buSzPts val="1400"/>
              <a:buFont typeface="Arial"/>
              <a:buChar char="•"/>
            </a:pPr>
            <a:r>
              <a:rPr lang="en-US" dirty="0"/>
              <a:t>After six weeks of participating in this training, Aiden continued to display the same behaviors, and the classroom behaviors generalized and intensified to the cafeteria, school bus, and at home.</a:t>
            </a:r>
            <a:endParaRPr dirty="0"/>
          </a:p>
          <a:p>
            <a:pPr marL="171450" lvl="0" indent="-171450" algn="l" rtl="0">
              <a:lnSpc>
                <a:spcPct val="100000"/>
              </a:lnSpc>
              <a:spcBef>
                <a:spcPts val="0"/>
              </a:spcBef>
              <a:spcAft>
                <a:spcPts val="0"/>
              </a:spcAft>
              <a:buSzPts val="1400"/>
              <a:buFont typeface="Arial"/>
              <a:buChar char="•"/>
            </a:pPr>
            <a:r>
              <a:rPr lang="en-US" dirty="0"/>
              <a:t>Because he was unsuccessful at Tier II, the team followed their PBIS procedures and data decision rules and referred him for Tier III interventions.</a:t>
            </a:r>
            <a:endParaRPr dirty="0"/>
          </a:p>
        </p:txBody>
      </p:sp>
      <p:sp>
        <p:nvSpPr>
          <p:cNvPr id="238" name="Google Shape;238;p58:notes"/>
          <p:cNvSpPr txBox="1">
            <a:spLocks noGrp="1"/>
          </p:cNvSpPr>
          <p:nvPr>
            <p:ph type="sldNum" idx="12"/>
          </p:nvPr>
        </p:nvSpPr>
        <p:spPr>
          <a:xfrm>
            <a:off x="4073902" y="9001678"/>
            <a:ext cx="3116462" cy="475534"/>
          </a:xfrm>
          <a:prstGeom prst="rect">
            <a:avLst/>
          </a:prstGeom>
          <a:noFill/>
          <a:ln>
            <a:noFill/>
          </a:ln>
        </p:spPr>
        <p:txBody>
          <a:bodyPr spcFirstLastPara="1" wrap="square" lIns="95200" tIns="47600" rIns="95200" bIns="476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245" name="Google Shape;245;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dirty="0"/>
          </a:p>
        </p:txBody>
      </p:sp>
      <p:sp>
        <p:nvSpPr>
          <p:cNvPr id="251" name="Google Shape;251;p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8</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Clr>
                <a:schemeClr val="dk1"/>
              </a:buClr>
              <a:buSzPts val="1200"/>
              <a:buNone/>
            </a:pPr>
            <a:endParaRPr dirty="0"/>
          </a:p>
        </p:txBody>
      </p:sp>
      <p:sp>
        <p:nvSpPr>
          <p:cNvPr id="257" name="Google Shape;257;p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263" name="Google Shape;263;p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7: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Understanding the student’s typical escalation behaviors and signals can help staff recognize when their actions or words can be used to help de-escalate a situation and how to avoid unintentionally provoking a student.  </a:t>
            </a:r>
            <a:endParaRPr dirty="0"/>
          </a:p>
          <a:p>
            <a:pPr marL="171450" lvl="0" indent="-171450" algn="l" rtl="0">
              <a:lnSpc>
                <a:spcPct val="100000"/>
              </a:lnSpc>
              <a:spcBef>
                <a:spcPts val="0"/>
              </a:spcBef>
              <a:spcAft>
                <a:spcPts val="0"/>
              </a:spcAft>
              <a:buSzPts val="1400"/>
              <a:buFont typeface="Arial"/>
              <a:buChar char="•"/>
            </a:pPr>
            <a:r>
              <a:rPr lang="en-US" dirty="0"/>
              <a:t>It should be noted that in the case of substitute staff, the plan needs to be implemented by a familiar and trusted individual but triggers or de-escalation techniques shared with this support staff. </a:t>
            </a:r>
            <a:endParaRPr dirty="0"/>
          </a:p>
          <a:p>
            <a:pPr marL="171450" lvl="0" indent="-171450" algn="l" rtl="0">
              <a:lnSpc>
                <a:spcPct val="100000"/>
              </a:lnSpc>
              <a:spcBef>
                <a:spcPts val="0"/>
              </a:spcBef>
              <a:spcAft>
                <a:spcPts val="0"/>
              </a:spcAft>
              <a:buSzPts val="1400"/>
              <a:buFont typeface="Arial"/>
              <a:buChar char="•"/>
            </a:pPr>
            <a:r>
              <a:rPr lang="en-US" dirty="0"/>
              <a:t>De-escalation and prevention are preferable to crisis management procedures whenever possible or predicted. </a:t>
            </a:r>
            <a:endParaRPr dirty="0"/>
          </a:p>
        </p:txBody>
      </p:sp>
      <p:sp>
        <p:nvSpPr>
          <p:cNvPr id="270" name="Google Shape;270;p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8: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De-escalation after peak may take on various behaviors ranging anywhere from calm detachment to laughter or crying possibly even sleepiness. </a:t>
            </a:r>
            <a:endParaRPr dirty="0"/>
          </a:p>
          <a:p>
            <a:pPr marL="457200" lvl="1" indent="-171450" algn="l" rtl="0">
              <a:lnSpc>
                <a:spcPct val="100000"/>
              </a:lnSpc>
              <a:spcBef>
                <a:spcPts val="0"/>
              </a:spcBef>
              <a:spcAft>
                <a:spcPts val="0"/>
              </a:spcAft>
              <a:buSzPts val="1400"/>
              <a:buFont typeface="Arial"/>
              <a:buChar char="•"/>
            </a:pPr>
            <a:r>
              <a:rPr lang="en-US" dirty="0"/>
              <a:t>During de-escalation the trigger may still exist and can take the cycle quickly back through agitation, acceleration and peak multiple times if personnel are unable to correctly identify and nullify the trigger. </a:t>
            </a:r>
            <a:endParaRPr dirty="0"/>
          </a:p>
          <a:p>
            <a:pPr marL="171450" lvl="0" indent="-171450" algn="l" rtl="0">
              <a:lnSpc>
                <a:spcPct val="100000"/>
              </a:lnSpc>
              <a:spcBef>
                <a:spcPts val="0"/>
              </a:spcBef>
              <a:spcAft>
                <a:spcPts val="0"/>
              </a:spcAft>
              <a:buSzPts val="1400"/>
              <a:buFont typeface="Arial"/>
              <a:buChar char="•"/>
            </a:pPr>
            <a:r>
              <a:rPr lang="en-US" dirty="0"/>
              <a:t>In the recovery phase, it is important to reestablish the relationship with the child but be careful to avoid the desire to discuss the behavior that has just occurred.  </a:t>
            </a:r>
            <a:endParaRPr dirty="0"/>
          </a:p>
          <a:p>
            <a:pPr marL="457200" lvl="1" indent="-171450" algn="l" rtl="0">
              <a:lnSpc>
                <a:spcPct val="100000"/>
              </a:lnSpc>
              <a:spcBef>
                <a:spcPts val="0"/>
              </a:spcBef>
              <a:spcAft>
                <a:spcPts val="0"/>
              </a:spcAft>
              <a:buSzPts val="1400"/>
              <a:buFont typeface="Arial"/>
              <a:buChar char="•"/>
            </a:pPr>
            <a:r>
              <a:rPr lang="en-US" dirty="0"/>
              <a:t>The student may seem ready to discuss or evaluate but often more time is needed between a recent event and the complex dissection of the behaviors.</a:t>
            </a:r>
            <a:endParaRPr dirty="0"/>
          </a:p>
          <a:p>
            <a:pPr marL="171450" lvl="0" indent="-171450" algn="l" rtl="0">
              <a:lnSpc>
                <a:spcPct val="100000"/>
              </a:lnSpc>
              <a:spcBef>
                <a:spcPts val="0"/>
              </a:spcBef>
              <a:spcAft>
                <a:spcPts val="0"/>
              </a:spcAft>
              <a:buSzPts val="1400"/>
              <a:buFont typeface="Arial"/>
              <a:buChar char="•"/>
            </a:pPr>
            <a:r>
              <a:rPr lang="en-US" dirty="0"/>
              <a:t>Catching the student early in the cycle has the greatest chance of success for the entire plan.  Making sure all adults know how to interact with the student throughout the cycle is key to ensuring a smooth transition back to stable functioning. </a:t>
            </a:r>
            <a:endParaRPr dirty="0"/>
          </a:p>
        </p:txBody>
      </p:sp>
      <p:sp>
        <p:nvSpPr>
          <p:cNvPr id="277" name="Google Shape;277;p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p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84" name="Google Shape;284;p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None/>
            </a:pPr>
            <a:fld id="{00000000-1234-1234-1234-123412341234}" type="slidenum">
              <a:rPr lang="en-US" sz="1200">
                <a:solidFill>
                  <a:schemeClr val="dk1"/>
                </a:solidFill>
                <a:latin typeface="Calibri"/>
                <a:ea typeface="Calibri"/>
                <a:cs typeface="Calibri"/>
                <a:sym typeface="Calibri"/>
              </a:rPr>
              <a:t>13</a:t>
            </a:fld>
            <a:endParaRPr sz="120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0" name="Google Shape;290;p10: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91" name="Google Shape;291;p1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None/>
            </a:pPr>
            <a:fld id="{00000000-1234-1234-1234-123412341234}" type="slidenum">
              <a:rPr lang="en-US" sz="1200">
                <a:solidFill>
                  <a:schemeClr val="dk1"/>
                </a:solidFill>
                <a:latin typeface="Calibri"/>
                <a:ea typeface="Calibri"/>
                <a:cs typeface="Calibri"/>
                <a:sym typeface="Calibri"/>
              </a:rPr>
              <a:t>14</a:t>
            </a:fld>
            <a:endParaRPr sz="12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1: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1:notes"/>
          <p:cNvSpPr txBox="1">
            <a:spLocks noGrp="1"/>
          </p:cNvSpPr>
          <p:nvPr>
            <p:ph type="body" idx="1"/>
          </p:nvPr>
        </p:nvSpPr>
        <p:spPr>
          <a:xfrm>
            <a:off x="719217" y="4560893"/>
            <a:ext cx="5753658" cy="3731581"/>
          </a:xfrm>
          <a:prstGeom prst="rect">
            <a:avLst/>
          </a:prstGeom>
          <a:noFill/>
          <a:ln>
            <a:noFill/>
          </a:ln>
        </p:spPr>
        <p:txBody>
          <a:bodyPr spcFirstLastPara="1" wrap="square" lIns="95200" tIns="47600" rIns="95200" bIns="47600" anchor="t" anchorCtr="0">
            <a:noAutofit/>
          </a:bodyPr>
          <a:lstStyle/>
          <a:p>
            <a:pPr marL="0" lvl="0" indent="0" algn="l" rtl="0">
              <a:lnSpc>
                <a:spcPct val="100000"/>
              </a:lnSpc>
              <a:spcBef>
                <a:spcPts val="0"/>
              </a:spcBef>
              <a:spcAft>
                <a:spcPts val="0"/>
              </a:spcAft>
              <a:buSzPts val="1400"/>
              <a:buNone/>
            </a:pPr>
            <a:r>
              <a:rPr lang="en-US" dirty="0"/>
              <a:t>Allow participants to discuss whether Aiden needs a safety plan in his BIP.</a:t>
            </a:r>
            <a:endParaRPr dirty="0"/>
          </a:p>
        </p:txBody>
      </p:sp>
      <p:sp>
        <p:nvSpPr>
          <p:cNvPr id="298" name="Google Shape;298;p11:notes"/>
          <p:cNvSpPr txBox="1">
            <a:spLocks noGrp="1"/>
          </p:cNvSpPr>
          <p:nvPr>
            <p:ph type="sldNum" idx="12"/>
          </p:nvPr>
        </p:nvSpPr>
        <p:spPr>
          <a:xfrm>
            <a:off x="4073902" y="9001678"/>
            <a:ext cx="3116462" cy="475534"/>
          </a:xfrm>
          <a:prstGeom prst="rect">
            <a:avLst/>
          </a:prstGeom>
          <a:noFill/>
          <a:ln>
            <a:noFill/>
          </a:ln>
        </p:spPr>
        <p:txBody>
          <a:bodyPr spcFirstLastPara="1" wrap="square" lIns="95200" tIns="47600" rIns="95200" bIns="47600" anchor="b" anchorCtr="0">
            <a:noAutofit/>
          </a:bodyPr>
          <a:lstStyle/>
          <a:p>
            <a:pPr marL="0" lvl="0" indent="0" algn="r" rtl="0">
              <a:lnSpc>
                <a:spcPct val="100000"/>
              </a:lnSpc>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5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4" name="Google Shape;304;p5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Understanding the function of an undesirable behavior is the key to maintaining effective positive behavior supports (</a:t>
            </a:r>
            <a:r>
              <a:rPr lang="en-US" dirty="0" err="1"/>
              <a:t>Storey</a:t>
            </a:r>
            <a:r>
              <a:rPr lang="en-US" dirty="0"/>
              <a:t> &amp; Post, 2017). </a:t>
            </a:r>
            <a:endParaRPr dirty="0"/>
          </a:p>
          <a:p>
            <a:pPr marL="171450" lvl="0" indent="-171450" algn="l" rtl="0">
              <a:lnSpc>
                <a:spcPct val="100000"/>
              </a:lnSpc>
              <a:spcBef>
                <a:spcPts val="0"/>
              </a:spcBef>
              <a:spcAft>
                <a:spcPts val="0"/>
              </a:spcAft>
              <a:buSzPts val="1400"/>
              <a:buFont typeface="Arial"/>
              <a:buChar char="•"/>
            </a:pPr>
            <a:r>
              <a:rPr lang="en-US" dirty="0"/>
              <a:t>The results of the assessment should lead to prevention of undesirable behavior by environmental modifications and teaching more appropriate behaviors rather than reducing undesirable behaviors through punitive consequences.</a:t>
            </a:r>
            <a:endParaRPr dirty="0"/>
          </a:p>
        </p:txBody>
      </p:sp>
      <p:sp>
        <p:nvSpPr>
          <p:cNvPr id="305" name="Google Shape;305;p5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6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p60: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Font typeface="Arial"/>
              <a:buNone/>
            </a:pPr>
            <a:r>
              <a:rPr lang="en-US" dirty="0"/>
              <a:t>There may be legal requirements involved when a student has an IEP.</a:t>
            </a:r>
            <a:br>
              <a:rPr lang="en-US" dirty="0"/>
            </a:br>
            <a:endParaRPr dirty="0"/>
          </a:p>
        </p:txBody>
      </p:sp>
      <p:sp>
        <p:nvSpPr>
          <p:cNvPr id="312" name="Google Shape;312;p6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17</a:t>
            </a:fld>
            <a:endParaRPr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6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6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dirty="0"/>
              <a:t>This slide illustrates the steps in the FBA process.</a:t>
            </a:r>
            <a:endParaRPr dirty="0"/>
          </a:p>
        </p:txBody>
      </p:sp>
      <p:sp>
        <p:nvSpPr>
          <p:cNvPr id="319" name="Google Shape;319;p6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18</a:t>
            </a:fld>
            <a:endParaRPr sz="12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6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6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SzPts val="1400"/>
              <a:buNone/>
            </a:pPr>
            <a:endParaRPr/>
          </a:p>
        </p:txBody>
      </p:sp>
      <p:sp>
        <p:nvSpPr>
          <p:cNvPr id="349" name="Google Shape;349;p6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6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6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Font typeface="Arial"/>
              <a:buNone/>
            </a:pPr>
            <a:r>
              <a:rPr lang="en-US" dirty="0"/>
              <a:t>The FBA Process will be conducted by the Tier III Action Team, along with a representative from the Tier III Core Team. The Action Team includes individuals who work with the student. These may include the student’s teacher, parent, and school counselor.</a:t>
            </a:r>
            <a:endParaRPr dirty="0"/>
          </a:p>
        </p:txBody>
      </p:sp>
      <p:sp>
        <p:nvSpPr>
          <p:cNvPr id="355" name="Google Shape;355;p6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20</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6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p6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dirty="0"/>
              <a:t>For the purpose of this module, we are going to focus on the process for FBAs done by school staff.</a:t>
            </a:r>
            <a:endParaRPr dirty="0"/>
          </a:p>
        </p:txBody>
      </p:sp>
      <p:sp>
        <p:nvSpPr>
          <p:cNvPr id="362" name="Google Shape;362;p6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21</a:t>
            </a:fld>
            <a:endParaRPr sz="120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2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The FBA process will begin with a meeting to determine roles and responsibilities and will reconvene to address and summarize the results.  </a:t>
            </a:r>
            <a:endParaRPr dirty="0"/>
          </a:p>
          <a:p>
            <a:pPr marL="171450" lvl="0" indent="-171450" algn="l" rtl="0">
              <a:lnSpc>
                <a:spcPct val="100000"/>
              </a:lnSpc>
              <a:spcBef>
                <a:spcPts val="0"/>
              </a:spcBef>
              <a:spcAft>
                <a:spcPts val="0"/>
              </a:spcAft>
              <a:buSzPts val="1400"/>
              <a:buFont typeface="Arial"/>
              <a:buChar char="•"/>
            </a:pPr>
            <a:r>
              <a:rPr lang="en-US" dirty="0"/>
              <a:t>Each member will be responsible for evaluating the information for accuracy or supplying relevant information. </a:t>
            </a:r>
            <a:endParaRPr dirty="0"/>
          </a:p>
          <a:p>
            <a:pPr marL="171450" lvl="0" indent="-171450" algn="l" rtl="0">
              <a:lnSpc>
                <a:spcPct val="100000"/>
              </a:lnSpc>
              <a:spcBef>
                <a:spcPts val="0"/>
              </a:spcBef>
              <a:spcAft>
                <a:spcPts val="0"/>
              </a:spcAft>
              <a:buSzPts val="1400"/>
              <a:buFont typeface="Arial"/>
              <a:buChar char="•"/>
            </a:pPr>
            <a:r>
              <a:rPr lang="en-US" dirty="0"/>
              <a:t>Data collected through observation can be used to clarify conflicting information provided by the teacher/parent/student and/or used to determine the pattern of behavior.</a:t>
            </a:r>
            <a:endParaRPr dirty="0"/>
          </a:p>
          <a:p>
            <a:pPr marL="171450" lvl="0" indent="-171450" algn="l" rtl="0">
              <a:lnSpc>
                <a:spcPct val="100000"/>
              </a:lnSpc>
              <a:spcBef>
                <a:spcPts val="0"/>
              </a:spcBef>
              <a:spcAft>
                <a:spcPts val="0"/>
              </a:spcAft>
              <a:buSzPts val="1400"/>
              <a:buFont typeface="Arial"/>
              <a:buChar char="•"/>
            </a:pPr>
            <a:r>
              <a:rPr lang="en-US" dirty="0"/>
              <a:t>Training with using ABC observation forms may be needed if no personnel are familiar with this type of observation. </a:t>
            </a:r>
            <a:endParaRPr dirty="0"/>
          </a:p>
        </p:txBody>
      </p:sp>
      <p:sp>
        <p:nvSpPr>
          <p:cNvPr id="369" name="Google Shape;369;p2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400"/>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6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5" name="Google Shape;375;p6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SzPts val="1400"/>
              <a:buNone/>
            </a:pPr>
            <a:endParaRPr/>
          </a:p>
        </p:txBody>
      </p:sp>
      <p:sp>
        <p:nvSpPr>
          <p:cNvPr id="376" name="Google Shape;376;p6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23</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6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6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SzPts val="1400"/>
              <a:buNone/>
            </a:pPr>
            <a:endParaRPr/>
          </a:p>
        </p:txBody>
      </p:sp>
      <p:sp>
        <p:nvSpPr>
          <p:cNvPr id="382" name="Google Shape;382;p6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24</a:t>
            </a:fld>
            <a:endParaRPr sz="120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lvl="0" indent="-173736" algn="l" rtl="0">
              <a:lnSpc>
                <a:spcPct val="100000"/>
              </a:lnSpc>
              <a:spcBef>
                <a:spcPts val="0"/>
              </a:spcBef>
              <a:spcAft>
                <a:spcPts val="0"/>
              </a:spcAft>
              <a:buSzPts val="1400"/>
              <a:buFont typeface="Arial"/>
              <a:buChar char="•"/>
            </a:pPr>
            <a:r>
              <a:rPr lang="en-US" dirty="0"/>
              <a:t>Review records to see what is relevant to the target behavior. Some questions to ask:</a:t>
            </a:r>
          </a:p>
          <a:p>
            <a:pPr marL="630936" lvl="1" indent="-173736" algn="l" rtl="0">
              <a:lnSpc>
                <a:spcPct val="100000"/>
              </a:lnSpc>
              <a:spcBef>
                <a:spcPts val="0"/>
              </a:spcBef>
              <a:spcAft>
                <a:spcPts val="0"/>
              </a:spcAft>
              <a:buSzPts val="1400"/>
              <a:buFont typeface="Arial"/>
              <a:buChar char="•"/>
            </a:pPr>
            <a:r>
              <a:rPr lang="en-US" dirty="0"/>
              <a:t>Is there a need for additional assessments? Areas for assessment may include social skills, communication skills, intellectual functioning, achievement, curriculum-based assessment, etc. </a:t>
            </a:r>
          </a:p>
          <a:p>
            <a:pPr marL="630936" lvl="1" indent="-173736" algn="l" rtl="0">
              <a:lnSpc>
                <a:spcPct val="100000"/>
              </a:lnSpc>
              <a:spcBef>
                <a:spcPts val="0"/>
              </a:spcBef>
              <a:spcAft>
                <a:spcPts val="0"/>
              </a:spcAft>
              <a:buSzPts val="1400"/>
              <a:buFont typeface="Arial"/>
              <a:buChar char="•"/>
            </a:pPr>
            <a:r>
              <a:rPr lang="en-US" dirty="0"/>
              <a:t>Is the target behavior related to a skills or performance deficit in social, communication, or academic ability?</a:t>
            </a:r>
          </a:p>
          <a:p>
            <a:pPr marL="630936" lvl="1" indent="-173736" algn="l" rtl="0">
              <a:lnSpc>
                <a:spcPct val="100000"/>
              </a:lnSpc>
              <a:spcBef>
                <a:spcPts val="0"/>
              </a:spcBef>
              <a:spcAft>
                <a:spcPts val="0"/>
              </a:spcAft>
              <a:buSzPts val="1400"/>
              <a:buFont typeface="Arial"/>
              <a:buChar char="•"/>
            </a:pPr>
            <a:r>
              <a:rPr lang="en-US" dirty="0"/>
              <a:t>Describe any medical issues the student is experiencing. Could the target behavior be related to an underlying medical condition? </a:t>
            </a:r>
          </a:p>
          <a:p>
            <a:pPr marL="630936" lvl="1" indent="-173736" algn="l" rtl="0">
              <a:lnSpc>
                <a:spcPct val="100000"/>
              </a:lnSpc>
              <a:spcBef>
                <a:spcPts val="0"/>
              </a:spcBef>
              <a:spcAft>
                <a:spcPts val="0"/>
              </a:spcAft>
              <a:buSzPts val="1400"/>
              <a:buFont typeface="Arial"/>
              <a:buChar char="•"/>
            </a:pPr>
            <a:r>
              <a:rPr lang="en-US" dirty="0"/>
              <a:t>Describe any accommodations, modifications, and/or other behavior supports that are currently in place to address the target behavior.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807548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5" name="Google Shape;395;p1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Clr>
                <a:schemeClr val="dk1"/>
              </a:buClr>
              <a:buSzPts val="1200"/>
              <a:buFont typeface="Arial"/>
              <a:buChar char="•"/>
            </a:pPr>
            <a:r>
              <a:rPr lang="en-US" dirty="0"/>
              <a:t>Frequency- Use when behavior can be easily counted- but not a behavior that occurs at a high rate. Examples- hitting peer, throwing objects, raising hand, shouting out, tardy</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Duration- Use when the behavior occurs at a high rate or over extended period of time. Examples- Out of seat behaviors, crying, on task</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Intensity- Use when impact/ significance of behavior is pertinent over frequency or duration. Example- hitting a classmate resulted in bruising or fingerprint marks</a:t>
            </a:r>
            <a:endParaRPr dirty="0"/>
          </a:p>
        </p:txBody>
      </p:sp>
      <p:sp>
        <p:nvSpPr>
          <p:cNvPr id="396" name="Google Shape;396;p1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6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p68: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SzPts val="1400"/>
              <a:buFont typeface="Arial"/>
              <a:buChar char="•"/>
            </a:pPr>
            <a:r>
              <a:rPr lang="en-US" dirty="0"/>
              <a:t>Some important contextual variables: antecedents, setting events, consequences, target behaviors, biological and physiological variables, etc.</a:t>
            </a:r>
            <a:endParaRPr dirty="0"/>
          </a:p>
          <a:p>
            <a:pPr marL="173736" lvl="0" indent="-173736" algn="l" rtl="0">
              <a:lnSpc>
                <a:spcPct val="100000"/>
              </a:lnSpc>
              <a:spcBef>
                <a:spcPts val="0"/>
              </a:spcBef>
              <a:spcAft>
                <a:spcPts val="0"/>
              </a:spcAft>
              <a:buSzPts val="1400"/>
              <a:buFont typeface="Arial"/>
              <a:buChar char="•"/>
            </a:pPr>
            <a:r>
              <a:rPr lang="en-US" dirty="0"/>
              <a:t>Conducting interviews with the teacher, student, and family may help provide additional data.</a:t>
            </a:r>
            <a:endParaRPr dirty="0"/>
          </a:p>
          <a:p>
            <a:pPr marL="173736" lvl="0" indent="-173736" algn="l" rtl="0">
              <a:lnSpc>
                <a:spcPct val="100000"/>
              </a:lnSpc>
              <a:spcBef>
                <a:spcPts val="0"/>
              </a:spcBef>
              <a:spcAft>
                <a:spcPts val="0"/>
              </a:spcAft>
              <a:buSzPts val="1400"/>
              <a:buFont typeface="Arial"/>
              <a:buChar char="•"/>
            </a:pPr>
            <a:r>
              <a:rPr lang="en-US" dirty="0"/>
              <a:t>Interviews can be used to determine the student’s strengths as well as Quality of Life needs the family would like addressed in the student’s plan. Quality of Life refers to basic needs that are not being met that may be contributing to the behavior issues. For example, student does not have running water available at home.</a:t>
            </a:r>
            <a:endParaRPr dirty="0"/>
          </a:p>
          <a:p>
            <a:pPr marL="173736" lvl="0" indent="-173736" algn="l" rtl="0">
              <a:lnSpc>
                <a:spcPct val="100000"/>
              </a:lnSpc>
              <a:spcBef>
                <a:spcPts val="0"/>
              </a:spcBef>
              <a:spcAft>
                <a:spcPts val="0"/>
              </a:spcAft>
              <a:buSzPts val="1400"/>
              <a:buFont typeface="Arial"/>
              <a:buChar char="•"/>
            </a:pPr>
            <a:r>
              <a:rPr lang="en-US" dirty="0"/>
              <a:t>Interviews can also help assess the family’s preferences for individualized support across domains of need (e.g., academics, health, social).</a:t>
            </a:r>
            <a:endParaRPr dirty="0"/>
          </a:p>
          <a:p>
            <a:pPr marL="173736" lvl="0" indent="-173736" algn="l" rtl="0">
              <a:lnSpc>
                <a:spcPct val="100000"/>
              </a:lnSpc>
              <a:spcBef>
                <a:spcPts val="0"/>
              </a:spcBef>
              <a:spcAft>
                <a:spcPts val="0"/>
              </a:spcAft>
              <a:buSzPts val="1400"/>
              <a:buFont typeface="Arial"/>
              <a:buChar char="•"/>
            </a:pPr>
            <a:r>
              <a:rPr lang="en-US" dirty="0"/>
              <a:t>The next slides contain some examples of interview forms that are available for teams to use to collect information from various parties.</a:t>
            </a:r>
            <a:endParaRPr dirty="0"/>
          </a:p>
        </p:txBody>
      </p:sp>
      <p:sp>
        <p:nvSpPr>
          <p:cNvPr id="403" name="Google Shape;403;p6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6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6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The full tool will be provided in the facilitator guide for this module and can also be found here: </a:t>
            </a:r>
            <a:r>
              <a:rPr lang="en-US" u="none" dirty="0">
                <a:solidFill>
                  <a:schemeClr val="hlink"/>
                </a:solidFill>
              </a:rPr>
              <a:t>https://www.pbis.org/resource/efficient-functional-behavior-assessment-the-functional-assessment-checklist-for-teachers-and-staff-facts</a:t>
            </a:r>
            <a:endParaRPr dirty="0"/>
          </a:p>
        </p:txBody>
      </p:sp>
      <p:sp>
        <p:nvSpPr>
          <p:cNvPr id="410" name="Google Shape;410;p6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28</a:t>
            </a:fld>
            <a:endParaRPr sz="120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7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70: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The full tool will be provided in the facilitator guide for this module and can also be found here: </a:t>
            </a:r>
            <a:r>
              <a:rPr lang="en-US" u="none" dirty="0">
                <a:solidFill>
                  <a:schemeClr val="hlink"/>
                </a:solidFill>
              </a:rPr>
              <a:t>http://fifa.fmhi.usf.edu/School/Student_Assisted_Interview.pdf</a:t>
            </a:r>
            <a:endParaRPr u="none" dirty="0"/>
          </a:p>
          <a:p>
            <a:pPr marL="457200" marR="0" lvl="0" indent="-228600" algn="l" rtl="0">
              <a:lnSpc>
                <a:spcPct val="100000"/>
              </a:lnSpc>
              <a:spcBef>
                <a:spcPts val="0"/>
              </a:spcBef>
              <a:spcAft>
                <a:spcPts val="0"/>
              </a:spcAft>
              <a:buSzPts val="1400"/>
              <a:buNone/>
            </a:pPr>
            <a:endParaRPr dirty="0"/>
          </a:p>
          <a:p>
            <a:pPr marL="457200" marR="0" lvl="0" indent="-228600" algn="l" rtl="0">
              <a:lnSpc>
                <a:spcPct val="100000"/>
              </a:lnSpc>
              <a:spcBef>
                <a:spcPts val="0"/>
              </a:spcBef>
              <a:spcAft>
                <a:spcPts val="0"/>
              </a:spcAft>
              <a:buSzPts val="1400"/>
              <a:buNone/>
            </a:pPr>
            <a:r>
              <a:rPr lang="en-US" dirty="0"/>
              <a:t> </a:t>
            </a:r>
            <a:endParaRPr dirty="0"/>
          </a:p>
        </p:txBody>
      </p:sp>
      <p:sp>
        <p:nvSpPr>
          <p:cNvPr id="418" name="Google Shape;418;p7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7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7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The full tool will be provided in the facilitator guide for this module and can also be found here: </a:t>
            </a:r>
            <a:r>
              <a:rPr lang="en-US" b="0" u="none" dirty="0"/>
              <a:t>https://pbis.astate.edu/functional-behavior-assessment/</a:t>
            </a:r>
            <a:endParaRPr b="0" u="none" dirty="0"/>
          </a:p>
        </p:txBody>
      </p:sp>
      <p:sp>
        <p:nvSpPr>
          <p:cNvPr id="426" name="Google Shape;426;p7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30</a:t>
            </a:fld>
            <a:endParaRPr sz="120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7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7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SzPts val="1400"/>
              <a:buFont typeface="Arial"/>
              <a:buChar char="•"/>
            </a:pPr>
            <a:r>
              <a:rPr lang="en-US" dirty="0"/>
              <a:t>Articles and examples of the tools described on this slide can be found below.</a:t>
            </a:r>
            <a:endParaRPr dirty="0"/>
          </a:p>
          <a:p>
            <a:pPr marL="630936" marR="0" lvl="1" indent="-173736" algn="l" rtl="0">
              <a:lnSpc>
                <a:spcPct val="100000"/>
              </a:lnSpc>
              <a:spcBef>
                <a:spcPts val="1000"/>
              </a:spcBef>
              <a:spcAft>
                <a:spcPts val="0"/>
              </a:spcAft>
              <a:buClr>
                <a:srgbClr val="000000"/>
              </a:buClr>
              <a:buSzPts val="1800"/>
              <a:buFont typeface="Arial"/>
              <a:buChar char="•"/>
            </a:pPr>
            <a:r>
              <a:rPr lang="en-US" sz="2800" b="0" i="0" u="none" strike="noStrike" cap="none" dirty="0">
                <a:solidFill>
                  <a:srgbClr val="000000"/>
                </a:solidFill>
                <a:latin typeface="Calibri"/>
                <a:ea typeface="Calibri"/>
                <a:cs typeface="Calibri"/>
                <a:sym typeface="Calibri"/>
              </a:rPr>
              <a:t>Problem Behavior Questionnaire (PBQ)(Lewis et al., 1994) - </a:t>
            </a:r>
            <a:r>
              <a:rPr lang="en-US" sz="2800" u="none" dirty="0">
                <a:solidFill>
                  <a:schemeClr val="hlink"/>
                </a:solidFill>
              </a:rPr>
              <a:t>https://journals.sagepub.com/doi/10.1177/073724779401900207</a:t>
            </a:r>
            <a:endParaRPr sz="2800" u="none" dirty="0"/>
          </a:p>
          <a:p>
            <a:pPr marL="1088136" marR="0" lvl="3" indent="-173736" algn="l" rtl="0">
              <a:lnSpc>
                <a:spcPct val="100000"/>
              </a:lnSpc>
              <a:spcBef>
                <a:spcPts val="1000"/>
              </a:spcBef>
              <a:spcAft>
                <a:spcPts val="0"/>
              </a:spcAft>
              <a:buClr>
                <a:srgbClr val="000000"/>
              </a:buClr>
              <a:buSzPts val="1800"/>
              <a:buFont typeface="Arial"/>
              <a:buChar char="•"/>
            </a:pPr>
            <a:r>
              <a:rPr lang="en-US" sz="2800" b="0" i="0" u="none" strike="noStrike" cap="none" dirty="0">
                <a:solidFill>
                  <a:srgbClr val="000000"/>
                </a:solidFill>
                <a:latin typeface="Calibri"/>
                <a:ea typeface="Calibri"/>
                <a:cs typeface="Calibri"/>
                <a:sym typeface="Calibri"/>
              </a:rPr>
              <a:t>PBQ Tool: </a:t>
            </a:r>
            <a:r>
              <a:rPr lang="en-US" sz="2800" u="none" dirty="0">
                <a:solidFill>
                  <a:schemeClr val="hlink"/>
                </a:solidFill>
              </a:rPr>
              <a:t>https://www.pps.net/cms/lib/OR01913224/Centricity/Domain/178/FBAproblem_behavior_questionnaire.pdf</a:t>
            </a:r>
            <a:endParaRPr sz="2800" b="0" i="0" u="none" strike="noStrike" cap="none" dirty="0">
              <a:solidFill>
                <a:schemeClr val="dk1"/>
              </a:solidFill>
              <a:latin typeface="Calibri"/>
              <a:ea typeface="Calibri"/>
              <a:cs typeface="Calibri"/>
              <a:sym typeface="Calibri"/>
            </a:endParaRPr>
          </a:p>
          <a:p>
            <a:pPr marL="630936" marR="0" lvl="2" indent="-173736" algn="l" rtl="0">
              <a:lnSpc>
                <a:spcPct val="100000"/>
              </a:lnSpc>
              <a:spcBef>
                <a:spcPts val="1000"/>
              </a:spcBef>
              <a:spcAft>
                <a:spcPts val="0"/>
              </a:spcAft>
              <a:buClr>
                <a:srgbClr val="000000"/>
              </a:buClr>
              <a:buSzPts val="1800"/>
              <a:buFont typeface="Arial"/>
              <a:buChar char="•"/>
            </a:pPr>
            <a:r>
              <a:rPr lang="en-US" sz="2800" b="0" i="0" u="none" strike="noStrike" cap="none" dirty="0">
                <a:solidFill>
                  <a:srgbClr val="000000"/>
                </a:solidFill>
                <a:latin typeface="Calibri"/>
                <a:ea typeface="Calibri"/>
                <a:cs typeface="Calibri"/>
                <a:sym typeface="Calibri"/>
              </a:rPr>
              <a:t>Questions about Behavioral Function Scale (QABF) (</a:t>
            </a:r>
            <a:r>
              <a:rPr lang="en-US" sz="2800" b="0" i="0" u="none" strike="noStrike" cap="none" dirty="0" err="1">
                <a:solidFill>
                  <a:srgbClr val="000000"/>
                </a:solidFill>
                <a:latin typeface="Calibri"/>
                <a:ea typeface="Calibri"/>
                <a:cs typeface="Calibri"/>
                <a:sym typeface="Calibri"/>
              </a:rPr>
              <a:t>Paclawskyj</a:t>
            </a:r>
            <a:r>
              <a:rPr lang="en-US" sz="2800" b="0" i="0" u="none" strike="noStrike" cap="none" dirty="0">
                <a:solidFill>
                  <a:srgbClr val="000000"/>
                </a:solidFill>
                <a:latin typeface="Calibri"/>
                <a:ea typeface="Calibri"/>
                <a:cs typeface="Calibri"/>
                <a:sym typeface="Calibri"/>
              </a:rPr>
              <a:t> et al., 2000) - </a:t>
            </a:r>
            <a:r>
              <a:rPr lang="en-US" sz="2800" u="none" dirty="0">
                <a:solidFill>
                  <a:schemeClr val="hlink"/>
                </a:solidFill>
              </a:rPr>
              <a:t>https://digitalcommons.lsu.edu/cgi/viewcontent.cgi?referer=&amp;httpsredir=1&amp;article=7854&amp;context=gradschool_disstheses</a:t>
            </a:r>
            <a:endParaRPr sz="2800" b="0" i="0" u="none" strike="noStrike" cap="none" dirty="0">
              <a:solidFill>
                <a:schemeClr val="dk1"/>
              </a:solidFill>
              <a:latin typeface="Calibri"/>
              <a:ea typeface="Calibri"/>
              <a:cs typeface="Calibri"/>
              <a:sym typeface="Calibri"/>
            </a:endParaRPr>
          </a:p>
          <a:p>
            <a:pPr marL="1088136" marR="0" lvl="3" indent="-173736" algn="l" rtl="0">
              <a:lnSpc>
                <a:spcPct val="100000"/>
              </a:lnSpc>
              <a:spcBef>
                <a:spcPts val="1000"/>
              </a:spcBef>
              <a:spcAft>
                <a:spcPts val="0"/>
              </a:spcAft>
              <a:buClr>
                <a:srgbClr val="000000"/>
              </a:buClr>
              <a:buSzPts val="1800"/>
              <a:buFont typeface="Arial"/>
              <a:buChar char="•"/>
            </a:pPr>
            <a:r>
              <a:rPr lang="en-US" sz="2800" b="0" i="0" u="none" strike="noStrike" cap="none" dirty="0">
                <a:solidFill>
                  <a:srgbClr val="000000"/>
                </a:solidFill>
                <a:latin typeface="Calibri"/>
                <a:ea typeface="Calibri"/>
                <a:cs typeface="Calibri"/>
                <a:sym typeface="Calibri"/>
              </a:rPr>
              <a:t>QABF Tool is most often used for students with developmental disabilities: https://arbss.org/wp-content/uploads/2021/05/Questions-about-Behavioral-Function-QABF-Google-Docs.pdf</a:t>
            </a:r>
            <a:endParaRPr sz="2800" b="0" i="0" u="none" strike="noStrike" cap="none" dirty="0">
              <a:solidFill>
                <a:srgbClr val="000000"/>
              </a:solidFill>
              <a:latin typeface="Calibri"/>
              <a:ea typeface="Calibri"/>
              <a:cs typeface="Calibri"/>
              <a:sym typeface="Calibri"/>
            </a:endParaRPr>
          </a:p>
        </p:txBody>
      </p:sp>
      <p:sp>
        <p:nvSpPr>
          <p:cNvPr id="433" name="Google Shape;433;p7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31</a:t>
            </a:fld>
            <a:endParaRPr sz="120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7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7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marR="0" lvl="0" indent="-173736" algn="l" rtl="0">
              <a:lnSpc>
                <a:spcPct val="100000"/>
              </a:lnSpc>
              <a:spcBef>
                <a:spcPts val="0"/>
              </a:spcBef>
              <a:spcAft>
                <a:spcPts val="0"/>
              </a:spcAft>
              <a:buClr>
                <a:srgbClr val="000000"/>
              </a:buClr>
              <a:buSzPts val="1400"/>
              <a:buFont typeface="Arial"/>
              <a:buChar char="•"/>
            </a:pPr>
            <a:r>
              <a:rPr lang="en-US" dirty="0"/>
              <a:t>Observing the student in the location where the behavior is likely to occur not only helps the team write an accurate summary statement of the behavior, but it can also be used to establish the baseline, so that after intervention(s) are implemented, the team will know whether the behavior is improving.</a:t>
            </a:r>
            <a:endParaRPr dirty="0"/>
          </a:p>
          <a:p>
            <a:pPr marL="173736" marR="0" lvl="0" indent="-173736" algn="l" rtl="0">
              <a:lnSpc>
                <a:spcPct val="100000"/>
              </a:lnSpc>
              <a:spcBef>
                <a:spcPts val="0"/>
              </a:spcBef>
              <a:spcAft>
                <a:spcPts val="0"/>
              </a:spcAft>
              <a:buClr>
                <a:srgbClr val="000000"/>
              </a:buClr>
              <a:buSzPts val="1400"/>
              <a:buFont typeface="Arial"/>
              <a:buChar char="•"/>
            </a:pPr>
            <a:r>
              <a:rPr lang="en-US" dirty="0"/>
              <a:t>By observing student in locations where they are successful with behavior, you can make note of how antecedents and consequences differ from where the student typically engages in the target behavior.</a:t>
            </a:r>
            <a:endParaRPr dirty="0"/>
          </a:p>
        </p:txBody>
      </p:sp>
      <p:sp>
        <p:nvSpPr>
          <p:cNvPr id="440" name="Google Shape;440;p7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32</a:t>
            </a:fld>
            <a:endParaRPr sz="120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7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6" name="Google Shape;446;p7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Font typeface="Arial"/>
              <a:buNone/>
            </a:pPr>
            <a:r>
              <a:rPr lang="en-US" dirty="0"/>
              <a:t>This form will be in the Facilitator Guide in its entirety. It is an efficient way to collect the observational data. Link to form: </a:t>
            </a:r>
            <a:r>
              <a:rPr lang="en-US" u="none" dirty="0"/>
              <a:t>https://pbis.astate.edu/wp-content/uploads/2020/08/ABC-Observation-Recording-Form-from-MO-SW-PBS.docx</a:t>
            </a:r>
            <a:endParaRPr u="none" dirty="0"/>
          </a:p>
        </p:txBody>
      </p:sp>
      <p:sp>
        <p:nvSpPr>
          <p:cNvPr id="447" name="Google Shape;447;p7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33</a:t>
            </a:fld>
            <a:endParaRPr sz="120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7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4" name="Google Shape;454;p7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457200" marR="0" lvl="0" indent="-228600" algn="l" rtl="0">
              <a:lnSpc>
                <a:spcPct val="100000"/>
              </a:lnSpc>
              <a:spcBef>
                <a:spcPts val="0"/>
              </a:spcBef>
              <a:spcAft>
                <a:spcPts val="0"/>
              </a:spcAft>
              <a:buSzPts val="1400"/>
              <a:buNone/>
            </a:pPr>
            <a:endParaRPr/>
          </a:p>
        </p:txBody>
      </p:sp>
      <p:sp>
        <p:nvSpPr>
          <p:cNvPr id="455" name="Google Shape;455;p7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34</a:t>
            </a:fld>
            <a:endParaRPr sz="1200">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7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7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A hypothesis, also called a summary statement, is the team’s best guess, based on all the data, of what the function of the student’s problem behavior is. The hypothesis will be critical to developing the student’s Behavior Intervention Plan.</a:t>
            </a:r>
            <a:endParaRPr dirty="0"/>
          </a:p>
        </p:txBody>
      </p:sp>
      <p:sp>
        <p:nvSpPr>
          <p:cNvPr id="461" name="Google Shape;461;p7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35</a:t>
            </a:fld>
            <a:endParaRPr sz="1200">
              <a:solidFill>
                <a:schemeClr val="dk1"/>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1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7" name="Google Shape;467;p1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SzPts val="1400"/>
              <a:buFont typeface="Arial"/>
              <a:buChar char="•"/>
            </a:pPr>
            <a:r>
              <a:rPr lang="en-US" dirty="0"/>
              <a:t>A target student will act a certain way to fulfill the need to obtain the desired outcome. </a:t>
            </a:r>
            <a:endParaRPr dirty="0"/>
          </a:p>
          <a:p>
            <a:pPr marL="173736" lvl="0" indent="-173736" algn="l" rtl="0">
              <a:lnSpc>
                <a:spcPct val="100000"/>
              </a:lnSpc>
              <a:spcBef>
                <a:spcPts val="0"/>
              </a:spcBef>
              <a:spcAft>
                <a:spcPts val="0"/>
              </a:spcAft>
              <a:buSzPts val="1400"/>
              <a:buFont typeface="Arial"/>
              <a:buChar char="•"/>
            </a:pPr>
            <a:r>
              <a:rPr lang="en-US" dirty="0"/>
              <a:t>The way a behavior looks or sounds may be the same for two different students but the function may be different. </a:t>
            </a:r>
            <a:endParaRPr dirty="0"/>
          </a:p>
          <a:p>
            <a:pPr marL="173736" lvl="0" indent="-173736" algn="l" rtl="0">
              <a:lnSpc>
                <a:spcPct val="100000"/>
              </a:lnSpc>
              <a:spcBef>
                <a:spcPts val="0"/>
              </a:spcBef>
              <a:spcAft>
                <a:spcPts val="0"/>
              </a:spcAft>
              <a:buSzPts val="1400"/>
              <a:buFont typeface="Arial"/>
              <a:buChar char="•"/>
            </a:pPr>
            <a:r>
              <a:rPr lang="en-US" dirty="0"/>
              <a:t>Do not solely focus on the description of the problem behavior; look also at environmental factors that support it.  </a:t>
            </a:r>
            <a:endParaRPr dirty="0"/>
          </a:p>
          <a:p>
            <a:pPr marL="173736" lvl="0" indent="-173736" algn="l" rtl="0">
              <a:lnSpc>
                <a:spcPct val="100000"/>
              </a:lnSpc>
              <a:spcBef>
                <a:spcPts val="0"/>
              </a:spcBef>
              <a:spcAft>
                <a:spcPts val="0"/>
              </a:spcAft>
              <a:buSzPts val="1400"/>
              <a:buFont typeface="Arial"/>
              <a:buChar char="•"/>
            </a:pPr>
            <a:r>
              <a:rPr lang="en-US" dirty="0"/>
              <a:t>A successful intervention does not only look at the problem behavior but rather the context in which it occurs.</a:t>
            </a:r>
            <a:endParaRPr dirty="0"/>
          </a:p>
        </p:txBody>
      </p:sp>
      <p:sp>
        <p:nvSpPr>
          <p:cNvPr id="468" name="Google Shape;468;p1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36</a:t>
            </a:fld>
            <a:endParaRPr sz="1200">
              <a:solidFill>
                <a:schemeClr val="dk1"/>
              </a:solidFill>
              <a:latin typeface="Calibri"/>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7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4" name="Google Shape;474;p77: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These are </a:t>
            </a:r>
            <a:r>
              <a:rPr lang="en-US"/>
              <a:t>the four </a:t>
            </a:r>
            <a:r>
              <a:rPr lang="en-US" dirty="0"/>
              <a:t>main functions of behavior.</a:t>
            </a:r>
            <a:endParaRPr dirty="0"/>
          </a:p>
        </p:txBody>
      </p:sp>
      <p:sp>
        <p:nvSpPr>
          <p:cNvPr id="475" name="Google Shape;475;p7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37</a:t>
            </a:fld>
            <a:endParaRPr sz="1200">
              <a:solidFill>
                <a:schemeClr val="dk1"/>
              </a:solidFill>
              <a:latin typeface="Calibri"/>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l" rtl="0">
              <a:lnSpc>
                <a:spcPct val="100000"/>
              </a:lnSpc>
              <a:spcBef>
                <a:spcPts val="0"/>
              </a:spcBef>
              <a:spcAft>
                <a:spcPts val="0"/>
              </a:spcAft>
              <a:buSzPts val="1400"/>
              <a:buFont typeface="Arial"/>
              <a:buChar char="•"/>
            </a:pPr>
            <a:r>
              <a:rPr lang="en-US" dirty="0"/>
              <a:t>Recording the ABCs of behavior allows the observer to collect specific details about the context in which the target behavior occurs. </a:t>
            </a:r>
          </a:p>
          <a:p>
            <a:pPr marL="171450" lvl="0" indent="-171450" algn="l" rtl="0">
              <a:lnSpc>
                <a:spcPct val="100000"/>
              </a:lnSpc>
              <a:spcBef>
                <a:spcPts val="0"/>
              </a:spcBef>
              <a:spcAft>
                <a:spcPts val="0"/>
              </a:spcAft>
              <a:buSzPts val="1400"/>
              <a:buFont typeface="Arial"/>
              <a:buChar char="•"/>
            </a:pPr>
            <a:r>
              <a:rPr lang="en-US" dirty="0"/>
              <a:t>The A-B-C recording form should include the date and time of the actual observation which includes the antecedent (what happens prior to the behavior occurring); the behavior (the behavior that is occurring); and the consequence (what happens immediately following the behavior).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54248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7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p7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If “throws a tantrum” is given as one of a student’s target behaviors, it needs to be rewritten so that it is less subjective.</a:t>
            </a:r>
            <a:endParaRPr dirty="0"/>
          </a:p>
          <a:p>
            <a:pPr marL="171450" lvl="0" indent="-171450" algn="l" rtl="0">
              <a:lnSpc>
                <a:spcPct val="100000"/>
              </a:lnSpc>
              <a:spcBef>
                <a:spcPts val="0"/>
              </a:spcBef>
              <a:spcAft>
                <a:spcPts val="0"/>
              </a:spcAft>
              <a:buSzPts val="1400"/>
              <a:buFont typeface="Arial"/>
              <a:buChar char="•"/>
            </a:pPr>
            <a:r>
              <a:rPr lang="en-US" dirty="0"/>
              <a:t>People may define “throwing a tantrum” differently. The paraprofessional’s idea of a tantrum may be screaming and crying and the principal's idea of a tantrum may be refusal to do any work given.  </a:t>
            </a:r>
            <a:endParaRPr dirty="0"/>
          </a:p>
          <a:p>
            <a:pPr marL="171450" lvl="0" indent="-171450" algn="l" rtl="0">
              <a:lnSpc>
                <a:spcPct val="100000"/>
              </a:lnSpc>
              <a:spcBef>
                <a:spcPts val="0"/>
              </a:spcBef>
              <a:spcAft>
                <a:spcPts val="0"/>
              </a:spcAft>
              <a:buSzPts val="1400"/>
              <a:buFont typeface="Arial"/>
              <a:buChar char="•"/>
            </a:pPr>
            <a:r>
              <a:rPr lang="en-US" dirty="0"/>
              <a:t>We can remove the confusion by stating the following:  </a:t>
            </a:r>
            <a:r>
              <a:rPr lang="en-US" i="1" dirty="0"/>
              <a:t>Aiden throws a tantrum by throwing himself on floor, while kicking, crying, and screaming </a:t>
            </a:r>
            <a:r>
              <a:rPr lang="en-US" b="1" dirty="0"/>
              <a:t>(observable) </a:t>
            </a:r>
            <a:r>
              <a:rPr lang="en-US" i="1" dirty="0"/>
              <a:t>for more than 45 seconds </a:t>
            </a:r>
            <a:r>
              <a:rPr lang="en-US" b="1" dirty="0"/>
              <a:t>(measurable)</a:t>
            </a:r>
            <a:r>
              <a:rPr lang="en-US" dirty="0"/>
              <a:t>.</a:t>
            </a:r>
            <a:r>
              <a:rPr lang="en-US" i="1" dirty="0"/>
              <a:t> </a:t>
            </a:r>
            <a:endParaRPr dirty="0"/>
          </a:p>
        </p:txBody>
      </p:sp>
      <p:sp>
        <p:nvSpPr>
          <p:cNvPr id="490" name="Google Shape;490;p7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39</a:t>
            </a:fld>
            <a:endParaRPr sz="1200">
              <a:solidFill>
                <a:schemeClr val="dk1"/>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80: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80:notes"/>
          <p:cNvSpPr txBox="1">
            <a:spLocks noGrp="1"/>
          </p:cNvSpPr>
          <p:nvPr>
            <p:ph type="body" idx="1"/>
          </p:nvPr>
        </p:nvSpPr>
        <p:spPr>
          <a:xfrm>
            <a:off x="719217" y="4560893"/>
            <a:ext cx="5753658" cy="3731581"/>
          </a:xfrm>
          <a:prstGeom prst="rect">
            <a:avLst/>
          </a:prstGeom>
          <a:noFill/>
          <a:ln>
            <a:noFill/>
          </a:ln>
        </p:spPr>
        <p:txBody>
          <a:bodyPr spcFirstLastPara="1" wrap="square" lIns="95200" tIns="47600" rIns="95200" bIns="47600" anchor="t" anchorCtr="0">
            <a:noAutofit/>
          </a:bodyPr>
          <a:lstStyle/>
          <a:p>
            <a:pPr marL="0" lvl="0" indent="0" algn="l" rtl="0">
              <a:lnSpc>
                <a:spcPct val="100000"/>
              </a:lnSpc>
              <a:spcBef>
                <a:spcPts val="0"/>
              </a:spcBef>
              <a:spcAft>
                <a:spcPts val="0"/>
              </a:spcAft>
              <a:buSzPts val="1400"/>
              <a:buFont typeface="Arial"/>
              <a:buNone/>
            </a:pPr>
            <a:r>
              <a:rPr lang="en-US" dirty="0"/>
              <a:t>In Module 1 these behaviors were part of Aiden’s referral for Tier III interventions. How can we make them more targeted? What does refusal to do work look like? How often does it happen?</a:t>
            </a:r>
            <a:endParaRPr dirty="0"/>
          </a:p>
        </p:txBody>
      </p:sp>
      <p:sp>
        <p:nvSpPr>
          <p:cNvPr id="497" name="Google Shape;497;p80:notes"/>
          <p:cNvSpPr txBox="1">
            <a:spLocks noGrp="1"/>
          </p:cNvSpPr>
          <p:nvPr>
            <p:ph type="sldNum" idx="12"/>
          </p:nvPr>
        </p:nvSpPr>
        <p:spPr>
          <a:xfrm>
            <a:off x="4073902" y="9001678"/>
            <a:ext cx="3116462" cy="475534"/>
          </a:xfrm>
          <a:prstGeom prst="rect">
            <a:avLst/>
          </a:prstGeom>
          <a:noFill/>
          <a:ln>
            <a:noFill/>
          </a:ln>
        </p:spPr>
        <p:txBody>
          <a:bodyPr spcFirstLastPara="1" wrap="square" lIns="95200" tIns="47600" rIns="95200" bIns="47600" anchor="b" anchorCtr="0">
            <a:noAutofit/>
          </a:bodyPr>
          <a:lstStyle/>
          <a:p>
            <a:pPr marL="0" lvl="0" indent="0" algn="r" rtl="0">
              <a:lnSpc>
                <a:spcPct val="100000"/>
              </a:lnSpc>
              <a:spcBef>
                <a:spcPts val="0"/>
              </a:spcBef>
              <a:spcAft>
                <a:spcPts val="0"/>
              </a:spcAft>
              <a:buSzPts val="1400"/>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1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Clr>
                <a:schemeClr val="dk1"/>
              </a:buClr>
              <a:buSzPts val="1200"/>
              <a:buFont typeface="Arial"/>
              <a:buChar char="•"/>
            </a:pPr>
            <a:r>
              <a:rPr lang="en-US" dirty="0"/>
              <a:t>Intensity- Severity of behavior – Does it put student or others in danger? Behaviors that causes or threaten physical injury take priority. </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Frequency- A frequent, consistent behavior may be a priority</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Chronic Need- Behaviors that have occurred over long periods of time may take precedence versus another problem behavior that recently started </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Prerequisite for Other Skills- Look at the relationship of the problem behavior and the replacement behavior with relationship to expected behaviors.  Look at prerequisite behavior skills that need to be acquired first for long term success.</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Duration- If the problem behavior occurs over long periods of time during the day- this may take precedence versus a behavior that occurs over a shorter time frame.</a:t>
            </a:r>
            <a:endParaRPr dirty="0"/>
          </a:p>
          <a:p>
            <a:pPr marL="173736" lvl="0" indent="-173736" algn="l" rtl="0">
              <a:lnSpc>
                <a:spcPct val="100000"/>
              </a:lnSpc>
              <a:spcBef>
                <a:spcPts val="0"/>
              </a:spcBef>
              <a:spcAft>
                <a:spcPts val="0"/>
              </a:spcAft>
              <a:buSzPts val="1400"/>
              <a:buFont typeface="Arial"/>
              <a:buChar char="•"/>
            </a:pPr>
            <a:r>
              <a:rPr lang="en-US" dirty="0"/>
              <a:t>Behaviors can be grouped together if they serve the same function.  Use a chart to prioritize the behaviors to make a decision.</a:t>
            </a:r>
            <a:endParaRPr dirty="0"/>
          </a:p>
        </p:txBody>
      </p:sp>
      <p:sp>
        <p:nvSpPr>
          <p:cNvPr id="505" name="Google Shape;505;p1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41</a:t>
            </a:fld>
            <a:endParaRPr sz="1200">
              <a:solidFill>
                <a:schemeClr val="dk1"/>
              </a:solidFill>
              <a:latin typeface="Calibri"/>
              <a:ea typeface="Calibri"/>
              <a:cs typeface="Calibri"/>
              <a:sym typeface="Calibri"/>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8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1" name="Google Shape;511;p8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Clr>
                <a:schemeClr val="dk1"/>
              </a:buClr>
              <a:buSzPts val="1200"/>
              <a:buFont typeface="Arial"/>
              <a:buNone/>
            </a:pPr>
            <a:r>
              <a:rPr lang="en-US" dirty="0"/>
              <a:t>After the behavior is described and prioritized, the next feature to look at is context. Finding the context starts with looking at the student’s schedule and interview information to determine the probability of the behavior occurring in each activity through the school day. This is essential when identifying the function. </a:t>
            </a:r>
            <a:endParaRPr dirty="0"/>
          </a:p>
        </p:txBody>
      </p:sp>
      <p:sp>
        <p:nvSpPr>
          <p:cNvPr id="512" name="Google Shape;512;p8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42</a:t>
            </a:fld>
            <a:endParaRPr sz="1200">
              <a:solidFill>
                <a:schemeClr val="dk1"/>
              </a:solidFill>
              <a:latin typeface="Calibri"/>
              <a:ea typeface="Calibri"/>
              <a:cs typeface="Calibri"/>
              <a:sym typeface="Calibri"/>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8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6" name="Google Shape;546;p8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r>
              <a:rPr lang="en-US" dirty="0"/>
              <a:t>A description of the areas noted in the form on this slide are explained in the following three slides, with an example on slide 47.</a:t>
            </a:r>
            <a:endParaRPr dirty="0"/>
          </a:p>
        </p:txBody>
      </p:sp>
      <p:sp>
        <p:nvSpPr>
          <p:cNvPr id="547" name="Google Shape;547;p8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43</a:t>
            </a:fld>
            <a:endParaRPr sz="1200">
              <a:solidFill>
                <a:schemeClr val="dk1"/>
              </a:solidFill>
              <a:latin typeface="Calibri"/>
              <a:ea typeface="Calibri"/>
              <a:cs typeface="Calibri"/>
              <a:sym typeface="Calibri"/>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7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8" name="Google Shape;518;p78: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Clr>
                <a:schemeClr val="dk1"/>
              </a:buClr>
              <a:buSzPts val="1200"/>
              <a:buFont typeface="Arial"/>
              <a:buChar char="•"/>
            </a:pPr>
            <a:r>
              <a:rPr lang="en-US" dirty="0"/>
              <a:t>Antecedents serve as cues for the student and signal when the target behavior will occur.  </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Changing the antecedent may result in the problem behavior changing.  </a:t>
            </a:r>
            <a:endParaRPr dirty="0"/>
          </a:p>
          <a:p>
            <a:pPr marL="173736" lvl="0" indent="-173736" algn="l" rtl="0">
              <a:lnSpc>
                <a:spcPct val="100000"/>
              </a:lnSpc>
              <a:spcBef>
                <a:spcPts val="0"/>
              </a:spcBef>
              <a:spcAft>
                <a:spcPts val="0"/>
              </a:spcAft>
              <a:buClr>
                <a:schemeClr val="dk1"/>
              </a:buClr>
              <a:buSzPts val="1200"/>
              <a:buFont typeface="Arial"/>
              <a:buChar char="•"/>
            </a:pPr>
            <a:r>
              <a:rPr lang="en-US" dirty="0"/>
              <a:t>Identify antecedent events by asking: </a:t>
            </a:r>
            <a:endParaRPr dirty="0"/>
          </a:p>
          <a:p>
            <a:pPr marL="457200" lvl="1" indent="-174982" algn="l" rtl="0">
              <a:lnSpc>
                <a:spcPct val="100000"/>
              </a:lnSpc>
              <a:spcBef>
                <a:spcPts val="0"/>
              </a:spcBef>
              <a:spcAft>
                <a:spcPts val="0"/>
              </a:spcAft>
              <a:buClr>
                <a:schemeClr val="dk1"/>
              </a:buClr>
              <a:buSzPts val="1200"/>
              <a:buFont typeface="Arial"/>
              <a:buChar char="•"/>
            </a:pPr>
            <a:r>
              <a:rPr lang="en-US" dirty="0"/>
              <a:t>What is the context of the behavior? In other words, during what type of activity does it normally occur? (seat work, small group, large group) </a:t>
            </a:r>
            <a:endParaRPr dirty="0"/>
          </a:p>
          <a:p>
            <a:pPr marL="457200" lvl="1" indent="-174982" algn="l" rtl="0">
              <a:lnSpc>
                <a:spcPct val="100000"/>
              </a:lnSpc>
              <a:spcBef>
                <a:spcPts val="0"/>
              </a:spcBef>
              <a:spcAft>
                <a:spcPts val="0"/>
              </a:spcAft>
              <a:buClr>
                <a:schemeClr val="dk1"/>
              </a:buClr>
              <a:buSzPts val="1200"/>
              <a:buFont typeface="Arial"/>
              <a:buChar char="•"/>
            </a:pPr>
            <a:r>
              <a:rPr lang="en-US" dirty="0"/>
              <a:t>Who is present in the context- staff and peers?  </a:t>
            </a:r>
            <a:endParaRPr dirty="0"/>
          </a:p>
          <a:p>
            <a:pPr marL="457200" lvl="1" indent="-174982" algn="l" rtl="0">
              <a:lnSpc>
                <a:spcPct val="100000"/>
              </a:lnSpc>
              <a:spcBef>
                <a:spcPts val="0"/>
              </a:spcBef>
              <a:spcAft>
                <a:spcPts val="0"/>
              </a:spcAft>
              <a:buSzPts val="1400"/>
              <a:buFont typeface="Arial"/>
              <a:buChar char="•"/>
            </a:pPr>
            <a:r>
              <a:rPr lang="en-US" dirty="0"/>
              <a:t>What tasks are often assigned in this context? (memory or mastery of a skill- math facts, spelling, reading, writing)</a:t>
            </a:r>
            <a:endParaRPr dirty="0"/>
          </a:p>
        </p:txBody>
      </p:sp>
      <p:sp>
        <p:nvSpPr>
          <p:cNvPr id="519" name="Google Shape;519;p7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44</a:t>
            </a:fld>
            <a:endParaRPr sz="1200">
              <a:solidFill>
                <a:schemeClr val="dk1"/>
              </a:solidFill>
              <a:latin typeface="Calibri"/>
              <a:ea typeface="Calibri"/>
              <a:cs typeface="Calibri"/>
              <a:sym typeface="Calibri"/>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8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5" name="Google Shape;525;p8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SzPts val="1400"/>
              <a:buFont typeface="Arial"/>
              <a:buChar char="•"/>
            </a:pPr>
            <a:r>
              <a:rPr lang="en-US" dirty="0"/>
              <a:t>Example of a consequence: In math class, when Jimmy is given a task (antecedent), he throws his book on the floor (behavior). The teacher then sends Jimmy to the office, which is the consequence. </a:t>
            </a:r>
            <a:endParaRPr dirty="0"/>
          </a:p>
          <a:p>
            <a:pPr marL="173736" lvl="0" indent="-173736" algn="l" rtl="0">
              <a:lnSpc>
                <a:spcPct val="100000"/>
              </a:lnSpc>
              <a:spcBef>
                <a:spcPts val="0"/>
              </a:spcBef>
              <a:spcAft>
                <a:spcPts val="0"/>
              </a:spcAft>
              <a:buSzPts val="1400"/>
              <a:buFont typeface="Arial"/>
              <a:buChar char="•"/>
            </a:pPr>
            <a:r>
              <a:rPr lang="en-US" dirty="0"/>
              <a:t>Non-example: On the playground, when Susie wants to play basketball with Johnny (antecedent), she steals a basketball from Robert (behavior) and she and Johnny then play basketball (consequence). Later, Robert tells on Susie and she gets a detention (this is not the consequence as it happens much later). The consequence is the IMMEDIATE occurrence after the behavior.</a:t>
            </a:r>
            <a:endParaRPr dirty="0"/>
          </a:p>
        </p:txBody>
      </p:sp>
      <p:sp>
        <p:nvSpPr>
          <p:cNvPr id="526" name="Google Shape;526;p8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45</a:t>
            </a:fld>
            <a:endParaRPr sz="1200">
              <a:solidFill>
                <a:schemeClr val="dk1"/>
              </a:solidFill>
              <a:latin typeface="Calibri"/>
              <a:ea typeface="Calibri"/>
              <a:cs typeface="Calibri"/>
              <a:sym typeface="Calibri"/>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8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2" name="Google Shape;532;p8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Clr>
                <a:schemeClr val="dk1"/>
              </a:buClr>
              <a:buSzPts val="1200"/>
              <a:buFont typeface="Arial"/>
              <a:buChar char="•"/>
            </a:pPr>
            <a:r>
              <a:rPr lang="en-US" dirty="0"/>
              <a:t>Setting Events- Can temporarily increase or decrease reinforcers and occur immediately before the problem behavior or days in prior.  </a:t>
            </a:r>
            <a:endParaRPr dirty="0"/>
          </a:p>
          <a:p>
            <a:pPr marL="457200" lvl="1" indent="-173736" algn="l" rtl="0">
              <a:lnSpc>
                <a:spcPct val="100000"/>
              </a:lnSpc>
              <a:spcBef>
                <a:spcPts val="0"/>
              </a:spcBef>
              <a:spcAft>
                <a:spcPts val="0"/>
              </a:spcAft>
              <a:buClr>
                <a:schemeClr val="dk1"/>
              </a:buClr>
              <a:buSzPts val="1200"/>
              <a:buFont typeface="Arial"/>
              <a:buChar char="•"/>
            </a:pPr>
            <a:r>
              <a:rPr lang="en-US" dirty="0"/>
              <a:t>Common setting events: death or illness with an important person in student’s life, student not feeling well, tired, hungry, negative interaction prior in the day, constant difficulty in the subject</a:t>
            </a:r>
            <a:endParaRPr dirty="0"/>
          </a:p>
        </p:txBody>
      </p:sp>
      <p:sp>
        <p:nvSpPr>
          <p:cNvPr id="533" name="Google Shape;533;p8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46</a:t>
            </a:fld>
            <a:endParaRPr sz="1200">
              <a:solidFill>
                <a:schemeClr val="dk1"/>
              </a:solidFill>
              <a:latin typeface="Calibri"/>
              <a:ea typeface="Calibri"/>
              <a:cs typeface="Calibri"/>
              <a:sym typeface="Calibri"/>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8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9" name="Google Shape;539;p8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3736" lvl="0" indent="-173736" algn="l" rtl="0">
              <a:lnSpc>
                <a:spcPct val="100000"/>
              </a:lnSpc>
              <a:spcBef>
                <a:spcPts val="0"/>
              </a:spcBef>
              <a:spcAft>
                <a:spcPts val="0"/>
              </a:spcAft>
              <a:buSzPts val="1400"/>
              <a:buNone/>
            </a:pPr>
            <a:endParaRPr/>
          </a:p>
        </p:txBody>
      </p:sp>
      <p:sp>
        <p:nvSpPr>
          <p:cNvPr id="540" name="Google Shape;540;p8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47</a:t>
            </a:fld>
            <a:endParaRPr sz="1200">
              <a:solidFill>
                <a:schemeClr val="dk1"/>
              </a:solidFill>
              <a:latin typeface="Calibri"/>
              <a:ea typeface="Calibri"/>
              <a:cs typeface="Calibri"/>
              <a:sym typeface="Calibri"/>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30: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53" name="Google Shape;553;p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3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8" name="Google Shape;558;p3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dirty="0"/>
              <a:t>These are a few of the big ideas that will appear in the next module. The functional behavior assessment is used to guide development of a behavior intervention plan.  </a:t>
            </a:r>
            <a:endParaRPr dirty="0"/>
          </a:p>
          <a:p>
            <a:pPr marL="171450" lvl="0" indent="-171450" algn="l" rtl="0">
              <a:lnSpc>
                <a:spcPct val="100000"/>
              </a:lnSpc>
              <a:spcBef>
                <a:spcPts val="0"/>
              </a:spcBef>
              <a:spcAft>
                <a:spcPts val="0"/>
              </a:spcAft>
              <a:buSzPts val="1400"/>
              <a:buFont typeface="Arial"/>
              <a:buChar char="•"/>
            </a:pPr>
            <a:r>
              <a:rPr lang="en-US" dirty="0"/>
              <a:t>Where Tier I and II supports are geared toward the schoolwide and classroom settings, Tier III is providing intervention to the individual through the support of the FBA and BIP and the personnel involved. </a:t>
            </a:r>
            <a:endParaRPr dirty="0"/>
          </a:p>
        </p:txBody>
      </p:sp>
      <p:sp>
        <p:nvSpPr>
          <p:cNvPr id="559" name="Google Shape;559;p3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400"/>
              <a:buNone/>
            </a:pPr>
            <a:fld id="{00000000-1234-1234-1234-123412341234}" type="slidenum">
              <a:rPr lang="en-US"/>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86: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65" name="Google Shape;565;p8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p87: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70" name="Google Shape;570;p8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88: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76" name="Google Shape;576;p8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p8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82" name="Google Shape;582;p8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90: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588" name="Google Shape;588;p9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9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4" name="Google Shape;594;p91: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Font typeface="Arial"/>
              <a:buNone/>
            </a:pPr>
            <a:r>
              <a:rPr lang="en-US" dirty="0"/>
              <a:t>After reviewing this case study, if you haven’t already, have participants complete the Summary Statement activity in the Facilitator Guide. Using a real student, they will practice looking at the Antecedent-Behavior-Consequence, as well as reviewing what they know about the student, to write a likely summary statement.</a:t>
            </a:r>
            <a:endParaRPr dirty="0"/>
          </a:p>
        </p:txBody>
      </p:sp>
      <p:sp>
        <p:nvSpPr>
          <p:cNvPr id="595" name="Google Shape;595;p9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55</a:t>
            </a:fld>
            <a:endParaRPr sz="1200">
              <a:solidFill>
                <a:schemeClr val="dk1"/>
              </a:solidFill>
              <a:latin typeface="Calibri"/>
              <a:ea typeface="Calibri"/>
              <a:cs typeface="Calibri"/>
              <a:sym typeface="Calibri"/>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24: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1" name="Google Shape;601;p24:notes"/>
          <p:cNvSpPr txBox="1">
            <a:spLocks noGrp="1"/>
          </p:cNvSpPr>
          <p:nvPr>
            <p:ph type="body" idx="1"/>
          </p:nvPr>
        </p:nvSpPr>
        <p:spPr>
          <a:xfrm>
            <a:off x="719217" y="4560893"/>
            <a:ext cx="5753740" cy="3731640"/>
          </a:xfrm>
          <a:prstGeom prst="rect">
            <a:avLst/>
          </a:prstGeom>
          <a:noFill/>
          <a:ln>
            <a:noFill/>
          </a:ln>
        </p:spPr>
        <p:txBody>
          <a:bodyPr spcFirstLastPara="1" wrap="square" lIns="95200" tIns="47600" rIns="95200" bIns="47600" anchor="t" anchorCtr="0">
            <a:noAutofit/>
          </a:bodyPr>
          <a:lstStyle/>
          <a:p>
            <a:pPr marL="0" lvl="0" indent="0" algn="l" rtl="0">
              <a:lnSpc>
                <a:spcPct val="100000"/>
              </a:lnSpc>
              <a:spcBef>
                <a:spcPts val="0"/>
              </a:spcBef>
              <a:spcAft>
                <a:spcPts val="0"/>
              </a:spcAft>
              <a:buClr>
                <a:schemeClr val="dk1"/>
              </a:buClr>
              <a:buSzPts val="1200"/>
              <a:buFont typeface="Arial"/>
              <a:buNone/>
            </a:pPr>
            <a:r>
              <a:rPr lang="en-US" dirty="0"/>
              <a:t>Have attendees review TFI Items 3.7, 3.8, 3.9, and 3.10 and assess where you are right now.</a:t>
            </a:r>
            <a:r>
              <a:rPr lang="en-US" dirty="0">
                <a:highlight>
                  <a:srgbClr val="FFFF00"/>
                </a:highlight>
              </a:rPr>
              <a:t> </a:t>
            </a:r>
            <a:r>
              <a:rPr lang="en-US" dirty="0"/>
              <a:t>Record any actions that need to be taken to improve your score for each item.</a:t>
            </a:r>
            <a:endParaRPr dirty="0"/>
          </a:p>
        </p:txBody>
      </p:sp>
      <p:sp>
        <p:nvSpPr>
          <p:cNvPr id="602" name="Google Shape;602;p24:notes"/>
          <p:cNvSpPr txBox="1">
            <a:spLocks noGrp="1"/>
          </p:cNvSpPr>
          <p:nvPr>
            <p:ph type="sldNum" idx="12"/>
          </p:nvPr>
        </p:nvSpPr>
        <p:spPr>
          <a:xfrm>
            <a:off x="4073902" y="9001678"/>
            <a:ext cx="3116609" cy="475504"/>
          </a:xfrm>
          <a:prstGeom prst="rect">
            <a:avLst/>
          </a:prstGeom>
          <a:noFill/>
          <a:ln>
            <a:noFill/>
          </a:ln>
        </p:spPr>
        <p:txBody>
          <a:bodyPr spcFirstLastPara="1" wrap="square" lIns="95200" tIns="47600" rIns="95200" bIns="47600" anchor="b" anchorCtr="0">
            <a:noAutofit/>
          </a:bodyPr>
          <a:lstStyle/>
          <a:p>
            <a:pPr marL="0" lvl="0" indent="0" algn="r" rtl="0">
              <a:lnSpc>
                <a:spcPct val="100000"/>
              </a:lnSpc>
              <a:spcBef>
                <a:spcPts val="0"/>
              </a:spcBef>
              <a:spcAft>
                <a:spcPts val="0"/>
              </a:spcAft>
              <a:buSzPts val="1400"/>
              <a:buNone/>
            </a:pPr>
            <a:fld id="{00000000-1234-1234-1234-123412341234}" type="slidenum">
              <a:rPr lang="en-US"/>
              <a:t>56</a:t>
            </a:fld>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9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608" name="Google Shape;608;p9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93: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615" name="Google Shape;615;p9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94: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622" name="Google Shape;622;p9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95: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629" name="Google Shape;629;p9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p2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6" name="Google Shape;636;p29: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171450" lvl="0" indent="-171450" algn="l" rtl="0">
              <a:lnSpc>
                <a:spcPct val="100000"/>
              </a:lnSpc>
              <a:spcBef>
                <a:spcPts val="0"/>
              </a:spcBef>
              <a:spcAft>
                <a:spcPts val="0"/>
              </a:spcAft>
              <a:buSzPts val="1400"/>
              <a:buFont typeface="Arial"/>
              <a:buChar char="•"/>
            </a:pPr>
            <a:r>
              <a:rPr lang="en-US" sz="1100" dirty="0"/>
              <a:t>Establish systems that ease collection of records and conducting interviews from student, family, and staff.  There may be more than one behavior of concern but consider if one or more is creating the most impact on the educational environment and whether a course correction in this area may positively impact behavior overall.</a:t>
            </a:r>
            <a:endParaRPr dirty="0"/>
          </a:p>
          <a:p>
            <a:pPr marL="171450" lvl="0" indent="-171450" algn="l" rtl="0">
              <a:lnSpc>
                <a:spcPct val="100000"/>
              </a:lnSpc>
              <a:spcBef>
                <a:spcPts val="0"/>
              </a:spcBef>
              <a:spcAft>
                <a:spcPts val="0"/>
              </a:spcAft>
              <a:buSzPts val="1400"/>
              <a:buFont typeface="Arial"/>
              <a:buChar char="•"/>
            </a:pPr>
            <a:r>
              <a:rPr lang="en-US" sz="1100" dirty="0"/>
              <a:t>Use the data to identify triggering events, possible setting impacts, and what is maintaining the behavior.  </a:t>
            </a:r>
            <a:endParaRPr dirty="0"/>
          </a:p>
          <a:p>
            <a:pPr marL="171450" lvl="0" indent="-171450" algn="l" rtl="0">
              <a:lnSpc>
                <a:spcPct val="100000"/>
              </a:lnSpc>
              <a:spcBef>
                <a:spcPts val="0"/>
              </a:spcBef>
              <a:spcAft>
                <a:spcPts val="0"/>
              </a:spcAft>
              <a:buSzPts val="1400"/>
              <a:buFont typeface="Arial"/>
              <a:buChar char="•"/>
            </a:pPr>
            <a:r>
              <a:rPr lang="en-US" sz="1100" dirty="0"/>
              <a:t>Conduct direct observations in multiple areas, using the students schedule to access areas of concern and areas least likely to demonstrate the behavior. Evaluate the validity of the hypothesis.</a:t>
            </a:r>
            <a:endParaRPr dirty="0"/>
          </a:p>
        </p:txBody>
      </p:sp>
      <p:sp>
        <p:nvSpPr>
          <p:cNvPr id="637" name="Google Shape;637;p2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400"/>
              <a:buNone/>
            </a:pPr>
            <a:fld id="{00000000-1234-1234-1234-123412341234}" type="slidenum">
              <a:rPr lang="en-US"/>
              <a:t>61</a:t>
            </a:fld>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3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3" name="Google Shape;643;p32:notes"/>
          <p:cNvSpPr txBox="1">
            <a:spLocks noGrp="1"/>
          </p:cNvSpPr>
          <p:nvPr>
            <p:ph type="body" idx="1"/>
          </p:nvPr>
        </p:nvSpPr>
        <p:spPr>
          <a:xfrm>
            <a:off x="702310" y="4480004"/>
            <a:ext cx="5618480" cy="3665458"/>
          </a:xfrm>
          <a:prstGeom prst="rect">
            <a:avLst/>
          </a:prstGeom>
          <a:noFill/>
          <a:ln>
            <a:noFill/>
          </a:ln>
        </p:spPr>
        <p:txBody>
          <a:bodyPr spcFirstLastPara="1" wrap="square" lIns="93300" tIns="46625" rIns="93300" bIns="46625" anchor="t" anchorCtr="0">
            <a:noAutofit/>
          </a:bodyPr>
          <a:lstStyle/>
          <a:p>
            <a:pPr marL="0" lvl="0" indent="0" algn="l" rtl="0">
              <a:lnSpc>
                <a:spcPct val="100000"/>
              </a:lnSpc>
              <a:spcBef>
                <a:spcPts val="0"/>
              </a:spcBef>
              <a:spcAft>
                <a:spcPts val="0"/>
              </a:spcAft>
              <a:buSzPts val="1400"/>
              <a:buNone/>
            </a:pPr>
            <a:endParaRPr/>
          </a:p>
        </p:txBody>
      </p:sp>
      <p:sp>
        <p:nvSpPr>
          <p:cNvPr id="644" name="Google Shape;644;p3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25" rIns="93300" bIns="46625" anchor="b" anchorCtr="0">
            <a:noAutofit/>
          </a:bodyPr>
          <a:lstStyle/>
          <a:p>
            <a:pPr marL="0" lvl="0" indent="0" algn="r" rtl="0">
              <a:lnSpc>
                <a:spcPct val="100000"/>
              </a:lnSpc>
              <a:spcBef>
                <a:spcPts val="0"/>
              </a:spcBef>
              <a:spcAft>
                <a:spcPts val="0"/>
              </a:spcAft>
              <a:buSzPts val="1400"/>
              <a:buNone/>
            </a:pPr>
            <a:fld id="{00000000-1234-1234-1234-123412341234}" type="slidenum">
              <a:rPr lang="en-US"/>
              <a:t>62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9022261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349025829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235420918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94699220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504135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3130458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3016120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8551285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15401257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86149076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29859924"/>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Lst>
  <p:hf sldNum="0" hdr="0" ftr="0" dt="0"/>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hyperlink" Target="https://pbis.astate.edu/wp-content/uploads/2017/02/TFI-Action-Plan-1-1.docx"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journals.sagepub.com/doi/10.1177/073724779401900207"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hyperlink" Target="https://digitalcommons.lsu.edu/cgi/viewcontent.cgi?referer=&amp;httpsredir=1&amp;article=7854&amp;context=gradschool_disstheses"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0.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hyperlink" Target="http://www.pbis.org/" TargetMode="External"/><Relationship Id="rId2" Type="http://schemas.openxmlformats.org/officeDocument/2006/relationships/notesSlide" Target="../notesSlides/notesSlide62.xml"/><Relationship Id="rId1" Type="http://schemas.openxmlformats.org/officeDocument/2006/relationships/slideLayout" Target="../slideLayouts/slideLayout3.xml"/><Relationship Id="rId5" Type="http://schemas.openxmlformats.org/officeDocument/2006/relationships/hyperlink" Target="https://iris.peabody.vanderbilt.edu/module/fba/challenge/#content" TargetMode="External"/><Relationship Id="rId4" Type="http://schemas.openxmlformats.org/officeDocument/2006/relationships/hyperlink" Target="https://intensiveintervention.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
          <p:cNvSpPr txBox="1">
            <a:spLocks noGrp="1"/>
          </p:cNvSpPr>
          <p:nvPr>
            <p:ph type="ctrTitle"/>
          </p:nvPr>
        </p:nvSpPr>
        <p:spPr>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6000"/>
              <a:buFont typeface="Calibri"/>
              <a:buNone/>
            </a:pPr>
            <a:r>
              <a:rPr lang="en-US" dirty="0"/>
              <a:t> Functional Behavior Assessment             (FBA)</a:t>
            </a:r>
            <a:endParaRPr dirty="0"/>
          </a:p>
        </p:txBody>
      </p:sp>
      <p:sp>
        <p:nvSpPr>
          <p:cNvPr id="2" name="Subtitle 1">
            <a:extLst>
              <a:ext uri="{FF2B5EF4-FFF2-40B4-BE49-F238E27FC236}">
                <a16:creationId xmlns:a16="http://schemas.microsoft.com/office/drawing/2014/main" id="{9A0B43B4-20EE-451A-B9AE-47F7FC6CF2E2}"/>
              </a:ext>
            </a:extLst>
          </p:cNvPr>
          <p:cNvSpPr>
            <a:spLocks noGrp="1"/>
          </p:cNvSpPr>
          <p:nvPr>
            <p:ph type="subTitle" idx="1"/>
          </p:nvPr>
        </p:nvSpPr>
        <p:spPr/>
        <p:txBody>
          <a:bodyPr/>
          <a:lstStyle/>
          <a:p>
            <a:r>
              <a:rPr lang="en-US" dirty="0"/>
              <a:t>Module 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55"/>
          <p:cNvSpPr txBox="1">
            <a:spLocks noGrp="1"/>
          </p:cNvSpPr>
          <p:nvPr>
            <p:ph type="title"/>
          </p:nvPr>
        </p:nvSpPr>
        <p:spPr/>
        <p:txBody>
          <a:bodyPr/>
          <a:lstStyle/>
          <a:p>
            <a:pPr lvl="0"/>
            <a:r>
              <a:rPr lang="en-US"/>
              <a:t>Purpose</a:t>
            </a:r>
            <a:endParaRPr lang="en-US" dirty="0"/>
          </a:p>
        </p:txBody>
      </p:sp>
      <p:sp>
        <p:nvSpPr>
          <p:cNvPr id="2" name="Content Placeholder 1">
            <a:extLst>
              <a:ext uri="{FF2B5EF4-FFF2-40B4-BE49-F238E27FC236}">
                <a16:creationId xmlns:a16="http://schemas.microsoft.com/office/drawing/2014/main" id="{E9DDAD34-7AFD-42D8-A33E-E8945BC6124C}"/>
              </a:ext>
            </a:extLst>
          </p:cNvPr>
          <p:cNvSpPr>
            <a:spLocks noGrp="1"/>
          </p:cNvSpPr>
          <p:nvPr>
            <p:ph idx="1"/>
          </p:nvPr>
        </p:nvSpPr>
        <p:spPr/>
        <p:txBody>
          <a:bodyPr/>
          <a:lstStyle/>
          <a:p>
            <a:r>
              <a:rPr lang="en-US"/>
              <a:t>To learn how to conduct an FBA</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
          <p:cNvSpPr txBox="1">
            <a:spLocks noGrp="1"/>
          </p:cNvSpPr>
          <p:nvPr>
            <p:ph type="title"/>
          </p:nvPr>
        </p:nvSpPr>
        <p:spPr/>
        <p:txBody>
          <a:bodyPr/>
          <a:lstStyle/>
          <a:p>
            <a:pPr lvl="0"/>
            <a:r>
              <a:rPr lang="en-US"/>
              <a:t>Objectives</a:t>
            </a:r>
            <a:endParaRPr lang="en-US" dirty="0"/>
          </a:p>
        </p:txBody>
      </p:sp>
      <p:sp>
        <p:nvSpPr>
          <p:cNvPr id="213" name="Google Shape;213;p2"/>
          <p:cNvSpPr txBox="1">
            <a:spLocks noGrp="1"/>
          </p:cNvSpPr>
          <p:nvPr>
            <p:ph idx="1"/>
          </p:nvPr>
        </p:nvSpPr>
        <p:spPr/>
        <p:txBody>
          <a:bodyPr>
            <a:normAutofit fontScale="92500" lnSpcReduction="10000"/>
          </a:bodyPr>
          <a:lstStyle/>
          <a:p>
            <a:pPr marL="0" lvl="0" indent="0">
              <a:buNone/>
            </a:pPr>
            <a:r>
              <a:rPr lang="en-US" dirty="0"/>
              <a:t>Participants will learn…</a:t>
            </a:r>
          </a:p>
          <a:p>
            <a:pPr lvl="0"/>
            <a:r>
              <a:rPr lang="en-US" dirty="0"/>
              <a:t>What an FBA is</a:t>
            </a:r>
          </a:p>
          <a:p>
            <a:pPr lvl="1"/>
            <a:r>
              <a:rPr lang="en-US" dirty="0"/>
              <a:t>FBA is NOT a Crisis Plan</a:t>
            </a:r>
          </a:p>
          <a:p>
            <a:pPr lvl="0"/>
            <a:r>
              <a:rPr lang="en-US" dirty="0"/>
              <a:t>Who conducts the FBA</a:t>
            </a:r>
          </a:p>
          <a:p>
            <a:pPr lvl="0"/>
            <a:r>
              <a:rPr lang="en-US" dirty="0"/>
              <a:t>What data need to be collected</a:t>
            </a:r>
          </a:p>
          <a:p>
            <a:pPr lvl="0"/>
            <a:r>
              <a:rPr lang="en-US" dirty="0"/>
              <a:t>How to use data to write a hypothesis (summary statement)</a:t>
            </a:r>
          </a:p>
          <a:p>
            <a:pPr lvl="0"/>
            <a:r>
              <a:rPr lang="en-US" dirty="0"/>
              <a:t>About possible next steps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graphicFrame>
        <p:nvGraphicFramePr>
          <p:cNvPr id="15" name="Google Shape;331;p4">
            <a:extLst>
              <a:ext uri="{FF2B5EF4-FFF2-40B4-BE49-F238E27FC236}">
                <a16:creationId xmlns:a16="http://schemas.microsoft.com/office/drawing/2014/main" id="{18062037-F729-4F78-8CA5-13E31BC7813F}"/>
              </a:ext>
            </a:extLst>
          </p:cNvPr>
          <p:cNvGraphicFramePr/>
          <p:nvPr>
            <p:extLst>
              <p:ext uri="{D42A27DB-BD31-4B8C-83A1-F6EECF244321}">
                <p14:modId xmlns:p14="http://schemas.microsoft.com/office/powerpoint/2010/main" val="2003754426"/>
              </p:ext>
            </p:extLst>
          </p:nvPr>
        </p:nvGraphicFramePr>
        <p:xfrm>
          <a:off x="1887774" y="2317918"/>
          <a:ext cx="10304226" cy="4102962"/>
        </p:xfrm>
        <a:graphic>
          <a:graphicData uri="http://schemas.openxmlformats.org/drawingml/2006/table">
            <a:tbl>
              <a:tblPr firstRow="1" bandRow="1">
                <a:noFill/>
              </a:tblPr>
              <a:tblGrid>
                <a:gridCol w="5152113">
                  <a:extLst>
                    <a:ext uri="{9D8B030D-6E8A-4147-A177-3AD203B41FA5}">
                      <a16:colId xmlns:a16="http://schemas.microsoft.com/office/drawing/2014/main" val="20000"/>
                    </a:ext>
                  </a:extLst>
                </a:gridCol>
                <a:gridCol w="5152113">
                  <a:extLst>
                    <a:ext uri="{9D8B030D-6E8A-4147-A177-3AD203B41FA5}">
                      <a16:colId xmlns:a16="http://schemas.microsoft.com/office/drawing/2014/main" val="20001"/>
                    </a:ext>
                  </a:extLst>
                </a:gridCol>
              </a:tblGrid>
              <a:tr h="4102962">
                <a:tc>
                  <a:txBody>
                    <a:bodyPr/>
                    <a:lstStyle/>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TEAM</a:t>
                      </a:r>
                      <a:endParaRPr sz="2000" dirty="0">
                        <a:solidFill>
                          <a:srgbClr val="D31F2E"/>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3.1 Team Composition</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3.2 Team Operating Procedures</a:t>
                      </a:r>
                      <a:endParaRPr lang="en-US"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3.3 Screening</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3.4 Student Support Team</a:t>
                      </a:r>
                      <a:endParaRPr lang="en-US" sz="2000" dirty="0">
                        <a:solidFill>
                          <a:schemeClr val="tx1"/>
                        </a:solidFill>
                        <a:latin typeface="+mn-lt"/>
                      </a:endParaRPr>
                    </a:p>
                    <a:p>
                      <a:pPr marL="0" marR="0" lvl="0" indent="0" algn="l" rtl="0">
                        <a:spcBef>
                          <a:spcPts val="0"/>
                        </a:spcBef>
                        <a:spcAft>
                          <a:spcPts val="0"/>
                        </a:spcAft>
                        <a:buClr>
                          <a:srgbClr val="3333CC"/>
                        </a:buClr>
                        <a:buSzPts val="2200"/>
                        <a:buFont typeface="Noto Sans Symbols"/>
                        <a:buNone/>
                      </a:pPr>
                      <a:endParaRPr sz="2000" b="0" u="none" strike="noStrike" cap="none" dirty="0">
                        <a:solidFill>
                          <a:schemeClr val="dk1"/>
                        </a:solidFill>
                        <a:latin typeface="+mn-lt"/>
                      </a:endParaRPr>
                    </a:p>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RESOURCES</a:t>
                      </a:r>
                      <a:endParaRPr sz="2000" dirty="0">
                        <a:solidFill>
                          <a:srgbClr val="D31F2E"/>
                        </a:solidFill>
                        <a:latin typeface="+mn-lt"/>
                      </a:endParaRP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3.5 Staffing</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3.6 Student/Family/Community Involvement</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3.7 Professional Development</a:t>
                      </a:r>
                    </a:p>
                    <a:p>
                      <a:pPr marL="0" marR="0" lvl="0" indent="0" algn="l" rtl="0">
                        <a:spcBef>
                          <a:spcPts val="0"/>
                        </a:spcBef>
                        <a:spcAft>
                          <a:spcPts val="0"/>
                        </a:spcAft>
                        <a:buNone/>
                      </a:pPr>
                      <a:endParaRPr sz="2000" b="0" dirty="0">
                        <a:solidFill>
                          <a:schemeClr val="dk1"/>
                        </a:solidFill>
                        <a:latin typeface="+mn-lt"/>
                      </a:endParaRPr>
                    </a:p>
                  </a:txBody>
                  <a:tcPr marL="91450" marR="91450" marT="45725" marB="45725">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rgbClr val="3333CC"/>
                        </a:buClr>
                        <a:buSzPts val="2800"/>
                        <a:buFont typeface="Noto Sans Symbols"/>
                        <a:buNone/>
                        <a:tabLst/>
                        <a:defRPr/>
                      </a:pPr>
                      <a:r>
                        <a:rPr kumimoji="0" lang="en-US" sz="2000" b="1" i="0" u="none" strike="noStrike" kern="1200" cap="none" spc="0" normalizeH="0" baseline="0" noProof="0" dirty="0">
                          <a:ln>
                            <a:noFill/>
                          </a:ln>
                          <a:solidFill>
                            <a:srgbClr val="D31F2E"/>
                          </a:solidFill>
                          <a:effectLst/>
                          <a:uLnTx/>
                          <a:uFillTx/>
                          <a:latin typeface="+mn-lt"/>
                          <a:ea typeface="+mn-ea"/>
                          <a:cs typeface="+mn-cs"/>
                        </a:rPr>
                        <a:t>SUPPORT PLANS</a:t>
                      </a:r>
                      <a:endParaRPr kumimoji="0" lang="en-US" sz="2000" b="0" i="0" u="none" strike="noStrike" kern="1200" cap="none" spc="0" normalizeH="0" baseline="0" noProof="0" dirty="0">
                        <a:ln>
                          <a:noFill/>
                        </a:ln>
                        <a:solidFill>
                          <a:srgbClr val="D31F2E"/>
                        </a:solidFill>
                        <a:effectLst/>
                        <a:uLnTx/>
                        <a:uFillTx/>
                        <a:latin typeface="+mn-lt"/>
                        <a:ea typeface="+mn-ea"/>
                        <a:cs typeface="+mn-cs"/>
                      </a:endParaRP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3.8   Quality of Life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3.9   Academic, Social, and Physical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3.10 Hypothesis Statement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3.11 Comprehensive Support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3.12 Natural and Formal Supports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3.13 Access to Tier I and Tier II Support</a:t>
                      </a: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r>
                        <a:rPr lang="en-US" sz="2000" b="1" dirty="0">
                          <a:solidFill>
                            <a:srgbClr val="D31F2E"/>
                          </a:solidFill>
                          <a:latin typeface="+mn-lt"/>
                        </a:rPr>
                        <a:t>EVALUATION</a:t>
                      </a:r>
                      <a:endParaRPr sz="2000" dirty="0">
                        <a:solidFill>
                          <a:srgbClr val="D31F2E"/>
                        </a:solidFill>
                        <a:latin typeface="+mn-lt"/>
                      </a:endParaRPr>
                    </a:p>
                    <a:p>
                      <a:pPr marL="173736" marR="0" lvl="0" indent="-173736" algn="l" rtl="0">
                        <a:lnSpc>
                          <a:spcPct val="100000"/>
                        </a:lnSpc>
                        <a:spcBef>
                          <a:spcPts val="0"/>
                        </a:spcBef>
                        <a:spcAft>
                          <a:spcPts val="0"/>
                        </a:spcAft>
                        <a:buClr>
                          <a:srgbClr val="D31F2E"/>
                        </a:buClr>
                        <a:buSzPct val="120000"/>
                        <a:buFont typeface="Noto Sans Symbols"/>
                        <a:buChar char="▪"/>
                      </a:pPr>
                      <a:r>
                        <a:rPr lang="en-US" sz="2000" b="0" dirty="0">
                          <a:solidFill>
                            <a:schemeClr val="tx1"/>
                          </a:solidFill>
                          <a:latin typeface="+mn-lt"/>
                        </a:rPr>
                        <a:t>3.14 Data System</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3.15 Data-Based Decision Making</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3.16 Level of Use</a:t>
                      </a: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3.17 Annual Evaluation</a:t>
                      </a:r>
                      <a:endParaRPr sz="2000" dirty="0">
                        <a:solidFill>
                          <a:schemeClr val="tx1"/>
                        </a:solidFill>
                        <a:latin typeface="+mn-lt"/>
                      </a:endParaRPr>
                    </a:p>
                  </a:txBody>
                  <a:tcPr marL="91450" marR="91450" marT="45725" marB="45725">
                    <a:solidFill>
                      <a:schemeClr val="bg1"/>
                    </a:solidFill>
                  </a:tcPr>
                </a:tc>
                <a:extLst>
                  <a:ext uri="{0D108BD9-81ED-4DB2-BD59-A6C34878D82A}">
                    <a16:rowId xmlns:a16="http://schemas.microsoft.com/office/drawing/2014/main" val="10000"/>
                  </a:ext>
                </a:extLst>
              </a:tr>
            </a:tbl>
          </a:graphicData>
        </a:graphic>
      </p:graphicFrame>
      <p:grpSp>
        <p:nvGrpSpPr>
          <p:cNvPr id="8" name="Group 7">
            <a:extLst>
              <a:ext uri="{FF2B5EF4-FFF2-40B4-BE49-F238E27FC236}">
                <a16:creationId xmlns:a16="http://schemas.microsoft.com/office/drawing/2014/main" id="{5CDC0DF1-B4FC-4E77-B488-C8947C8705AB}"/>
              </a:ext>
            </a:extLst>
          </p:cNvPr>
          <p:cNvGrpSpPr/>
          <p:nvPr/>
        </p:nvGrpSpPr>
        <p:grpSpPr>
          <a:xfrm>
            <a:off x="6406042" y="2711100"/>
            <a:ext cx="633845" cy="498437"/>
            <a:chOff x="7101673" y="2277795"/>
            <a:chExt cx="633845" cy="498437"/>
          </a:xfrm>
        </p:grpSpPr>
        <p:sp>
          <p:nvSpPr>
            <p:cNvPr id="10" name="Google Shape;333;p4">
              <a:extLst>
                <a:ext uri="{FF2B5EF4-FFF2-40B4-BE49-F238E27FC236}">
                  <a16:creationId xmlns:a16="http://schemas.microsoft.com/office/drawing/2014/main" id="{A4BAB048-285A-496F-BFF3-B96A8225465C}"/>
                </a:ext>
              </a:extLst>
            </p:cNvPr>
            <p:cNvSpPr/>
            <p:nvPr/>
          </p:nvSpPr>
          <p:spPr>
            <a:xfrm>
              <a:off x="7101673" y="2574213"/>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333;p4">
              <a:extLst>
                <a:ext uri="{FF2B5EF4-FFF2-40B4-BE49-F238E27FC236}">
                  <a16:creationId xmlns:a16="http://schemas.microsoft.com/office/drawing/2014/main" id="{88D7B52D-58C5-4946-94AD-DA94875E1809}"/>
                </a:ext>
              </a:extLst>
            </p:cNvPr>
            <p:cNvSpPr/>
            <p:nvPr/>
          </p:nvSpPr>
          <p:spPr>
            <a:xfrm>
              <a:off x="7101673" y="2277795"/>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3" name="Google Shape;333;p4">
            <a:extLst>
              <a:ext uri="{FF2B5EF4-FFF2-40B4-BE49-F238E27FC236}">
                <a16:creationId xmlns:a16="http://schemas.microsoft.com/office/drawing/2014/main" id="{DC71320E-FF95-45A6-9AAF-D567FFB34234}"/>
              </a:ext>
            </a:extLst>
          </p:cNvPr>
          <p:cNvSpPr/>
          <p:nvPr/>
        </p:nvSpPr>
        <p:spPr>
          <a:xfrm>
            <a:off x="6406041" y="3311773"/>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333;p4">
            <a:extLst>
              <a:ext uri="{FF2B5EF4-FFF2-40B4-BE49-F238E27FC236}">
                <a16:creationId xmlns:a16="http://schemas.microsoft.com/office/drawing/2014/main" id="{79ACF1A0-64E9-47AA-A193-C9EB5A7A4F21}"/>
              </a:ext>
            </a:extLst>
          </p:cNvPr>
          <p:cNvSpPr/>
          <p:nvPr/>
        </p:nvSpPr>
        <p:spPr>
          <a:xfrm>
            <a:off x="1253929" y="5158082"/>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 name="Title 1">
            <a:extLst>
              <a:ext uri="{FF2B5EF4-FFF2-40B4-BE49-F238E27FC236}">
                <a16:creationId xmlns:a16="http://schemas.microsoft.com/office/drawing/2014/main" id="{B5F68D72-97FB-4192-AA98-4995F43433CF}"/>
              </a:ext>
            </a:extLst>
          </p:cNvPr>
          <p:cNvSpPr>
            <a:spLocks noGrp="1"/>
          </p:cNvSpPr>
          <p:nvPr>
            <p:ph type="title"/>
          </p:nvPr>
        </p:nvSpPr>
        <p:spPr/>
        <p:txBody>
          <a:bodyPr>
            <a:normAutofit fontScale="90000"/>
          </a:bodyPr>
          <a:lstStyle/>
          <a:p>
            <a:r>
              <a:rPr lang="en-US" dirty="0">
                <a:sym typeface="Trebuchet MS"/>
                <a:hlinkClick r:id="rId3"/>
              </a:rPr>
              <a:t>The Tiered Fidelity Inventory (TFI)</a:t>
            </a:r>
            <a:br>
              <a:rPr lang="en-US" dirty="0">
                <a:sym typeface="Trebuchet MS"/>
              </a:rPr>
            </a:br>
            <a:r>
              <a:rPr lang="en-US" dirty="0">
                <a:sym typeface="Trebuchet MS"/>
                <a:hlinkClick r:id="rId4"/>
              </a:rPr>
              <a:t>Tier III Planning Tool</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4" name="Google Shape;234;p57"/>
          <p:cNvSpPr txBox="1">
            <a:spLocks noGrp="1"/>
          </p:cNvSpPr>
          <p:nvPr>
            <p:ph type="title"/>
          </p:nvPr>
        </p:nvSpPr>
        <p:spPr/>
        <p:txBody>
          <a:bodyPr/>
          <a:lstStyle/>
          <a:p>
            <a:pPr lvl="0"/>
            <a:r>
              <a:rPr lang="en-US"/>
              <a:t>Introduction to the Case Study</a:t>
            </a:r>
          </a:p>
        </p:txBody>
      </p:sp>
      <p:sp>
        <p:nvSpPr>
          <p:cNvPr id="233" name="Google Shape;233;p57"/>
          <p:cNvSpPr txBox="1">
            <a:spLocks noGrp="1"/>
          </p:cNvSpPr>
          <p:nvPr>
            <p:ph idx="1"/>
          </p:nvPr>
        </p:nvSpPr>
        <p:spPr/>
        <p:txBody>
          <a:bodyPr/>
          <a:lstStyle/>
          <a:p>
            <a:pPr lvl="0"/>
            <a:r>
              <a:rPr lang="en-US"/>
              <a:t>In each of the Tier III modules, we are going to follow a Case Study to illustrate the process of Tier III.</a:t>
            </a:r>
          </a:p>
          <a:p>
            <a:pPr lvl="0"/>
            <a:r>
              <a:rPr lang="en-US"/>
              <a:t>In this module, the Case Study will focus on the process of conducting a Functional Behavior Assessment for a student who has been identified as needing Tier III interventions.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pic>
        <p:nvPicPr>
          <p:cNvPr id="242" name="Google Shape;242;p58"/>
          <p:cNvPicPr preferRelativeResize="0">
            <a:picLocks noGrp="1"/>
          </p:cNvPicPr>
          <p:nvPr>
            <p:ph type="pic" sz="quarter" idx="18"/>
          </p:nvPr>
        </p:nvPicPr>
        <p:blipFill rotWithShape="1">
          <a:blip r:embed="rId3">
            <a:alphaModFix/>
          </a:blip>
          <a:srcRect l="18552" r="18552"/>
          <a:stretch/>
        </p:blipFill>
        <p:spPr/>
      </p:pic>
      <p:sp>
        <p:nvSpPr>
          <p:cNvPr id="240" name="Google Shape;240;p58"/>
          <p:cNvSpPr txBox="1">
            <a:spLocks noGrp="1"/>
          </p:cNvSpPr>
          <p:nvPr>
            <p:ph type="body" sz="quarter" idx="19"/>
          </p:nvPr>
        </p:nvSpPr>
        <p:spPr>
          <a:xfrm>
            <a:off x="6096000" y="1837920"/>
            <a:ext cx="5514607" cy="4441825"/>
          </a:xfrm>
        </p:spPr>
        <p:txBody>
          <a:bodyPr>
            <a:normAutofit fontScale="70000" lnSpcReduction="20000"/>
          </a:bodyPr>
          <a:lstStyle/>
          <a:p>
            <a:pPr lvl="0"/>
            <a:r>
              <a:rPr lang="en-US" dirty="0"/>
              <a:t>Aiden’s Behaviors: throwing class materials, cussing at teacher, shouting at peers</a:t>
            </a:r>
          </a:p>
          <a:p>
            <a:pPr lvl="0"/>
            <a:r>
              <a:rPr lang="en-US" dirty="0"/>
              <a:t>Aiden’s teacher has referred Aiden for Tier III interventions.</a:t>
            </a:r>
          </a:p>
          <a:p>
            <a:pPr lvl="0"/>
            <a:r>
              <a:rPr lang="en-US" dirty="0"/>
              <a:t>In reviewing Aiden’s existing school data, his response to Tier II interventions, and his score on a universal screener, the Core Team has decided that Aiden meets the entry criteria for Tier III.</a:t>
            </a:r>
          </a:p>
          <a:p>
            <a:pPr lvl="0"/>
            <a:r>
              <a:rPr lang="en-US" dirty="0"/>
              <a:t>An Action Team has been created. They will be conducting a Functional Behavior Assessment.</a:t>
            </a:r>
          </a:p>
        </p:txBody>
      </p:sp>
      <p:sp>
        <p:nvSpPr>
          <p:cNvPr id="241" name="Google Shape;241;p58"/>
          <p:cNvSpPr txBox="1">
            <a:spLocks noGrp="1"/>
          </p:cNvSpPr>
          <p:nvPr>
            <p:ph type="title"/>
          </p:nvPr>
        </p:nvSpPr>
        <p:spPr/>
        <p:txBody>
          <a:bodyPr/>
          <a:lstStyle/>
          <a:p>
            <a:pPr lvl="0"/>
            <a:r>
              <a:rPr lang="en-US"/>
              <a:t>Aiden’s Journey Continues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4"/>
          <p:cNvSpPr txBox="1">
            <a:spLocks noGrp="1"/>
          </p:cNvSpPr>
          <p:nvPr>
            <p:ph type="title"/>
          </p:nvPr>
        </p:nvSpPr>
        <p:spPr/>
        <p:txBody>
          <a:bodyPr>
            <a:normAutofit fontScale="90000"/>
          </a:bodyPr>
          <a:lstStyle/>
          <a:p>
            <a:pPr lvl="0"/>
            <a:r>
              <a:rPr lang="en-US"/>
              <a:t>What is a Functional Behavior Assessment (FBA)?</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
          <p:cNvSpPr txBox="1">
            <a:spLocks noGrp="1"/>
          </p:cNvSpPr>
          <p:nvPr>
            <p:ph type="title"/>
          </p:nvPr>
        </p:nvSpPr>
        <p:spPr/>
        <p:txBody>
          <a:bodyPr/>
          <a:lstStyle/>
          <a:p>
            <a:pPr lvl="0"/>
            <a:r>
              <a:rPr lang="en-US"/>
              <a:t>FBA is NOT a Crisis Plan</a:t>
            </a:r>
          </a:p>
        </p:txBody>
      </p:sp>
      <p:sp>
        <p:nvSpPr>
          <p:cNvPr id="254" name="Google Shape;254;p3"/>
          <p:cNvSpPr txBox="1">
            <a:spLocks noGrp="1"/>
          </p:cNvSpPr>
          <p:nvPr>
            <p:ph idx="1"/>
          </p:nvPr>
        </p:nvSpPr>
        <p:spPr/>
        <p:txBody>
          <a:bodyPr/>
          <a:lstStyle/>
          <a:p>
            <a:r>
              <a:rPr lang="en-US"/>
              <a:t>Sometimes an FBA/BIP is confused with a Crisis Plan. </a:t>
            </a:r>
          </a:p>
          <a:p>
            <a:r>
              <a:rPr lang="en-US"/>
              <a:t>We will talk briefly about crisis plans before an in-depth discussion of FBA.</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60" name="Google Shape;260;p5"/>
          <p:cNvSpPr txBox="1">
            <a:spLocks noGrp="1"/>
          </p:cNvSpPr>
          <p:nvPr>
            <p:ph type="title"/>
          </p:nvPr>
        </p:nvSpPr>
        <p:spPr/>
        <p:txBody>
          <a:bodyPr/>
          <a:lstStyle/>
          <a:p>
            <a:pPr lvl="0"/>
            <a:r>
              <a:rPr lang="en-US"/>
              <a:t>Crisis Plans</a:t>
            </a:r>
            <a:endParaRPr lang="en-US" dirty="0"/>
          </a:p>
        </p:txBody>
      </p:sp>
      <p:sp>
        <p:nvSpPr>
          <p:cNvPr id="259" name="Google Shape;259;p5"/>
          <p:cNvSpPr txBox="1">
            <a:spLocks noGrp="1"/>
          </p:cNvSpPr>
          <p:nvPr>
            <p:ph idx="1"/>
          </p:nvPr>
        </p:nvSpPr>
        <p:spPr/>
        <p:txBody>
          <a:bodyPr/>
          <a:lstStyle/>
          <a:p>
            <a:pPr lvl="0"/>
            <a:r>
              <a:rPr lang="en-US"/>
              <a:t>Not every student will need a crisis plan. </a:t>
            </a:r>
          </a:p>
          <a:p>
            <a:pPr lvl="0"/>
            <a:r>
              <a:rPr lang="en-US"/>
              <a:t>It’s important to use safety strategies if the student may be dangerous to self or to others.</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6"/>
          <p:cNvSpPr txBox="1">
            <a:spLocks noGrp="1"/>
          </p:cNvSpPr>
          <p:nvPr>
            <p:ph type="title"/>
          </p:nvPr>
        </p:nvSpPr>
        <p:spPr/>
        <p:txBody>
          <a:bodyPr/>
          <a:lstStyle/>
          <a:p>
            <a:pPr lvl="0"/>
            <a:r>
              <a:rPr lang="en-US"/>
              <a:t>Safety Concerns</a:t>
            </a:r>
          </a:p>
        </p:txBody>
      </p:sp>
      <p:sp>
        <p:nvSpPr>
          <p:cNvPr id="266" name="Google Shape;266;p6"/>
          <p:cNvSpPr txBox="1">
            <a:spLocks noGrp="1"/>
          </p:cNvSpPr>
          <p:nvPr>
            <p:ph idx="1"/>
          </p:nvPr>
        </p:nvSpPr>
        <p:spPr/>
        <p:txBody>
          <a:bodyPr>
            <a:normAutofit fontScale="85000" lnSpcReduction="20000"/>
          </a:bodyPr>
          <a:lstStyle/>
          <a:p>
            <a:pPr marL="0" lvl="0" indent="0">
              <a:buNone/>
            </a:pPr>
            <a:r>
              <a:rPr lang="en-US" dirty="0"/>
              <a:t>Examples of potentially harmful behavior that might require a Crisis Plan:</a:t>
            </a:r>
          </a:p>
          <a:p>
            <a:pPr lvl="1"/>
            <a:r>
              <a:rPr lang="en-US" dirty="0"/>
              <a:t>Flailing arms and legs and screaming or crying while lying on floor</a:t>
            </a:r>
          </a:p>
          <a:p>
            <a:pPr lvl="1"/>
            <a:r>
              <a:rPr lang="en-US" dirty="0"/>
              <a:t>Breaking windows</a:t>
            </a:r>
          </a:p>
          <a:p>
            <a:pPr lvl="1"/>
            <a:r>
              <a:rPr lang="en-US" dirty="0"/>
              <a:t>Kicking holes in the wall</a:t>
            </a:r>
          </a:p>
          <a:p>
            <a:pPr lvl="1"/>
            <a:r>
              <a:rPr lang="en-US" dirty="0"/>
              <a:t>Hitting others and leaving a mark (bruise, torn skin, etc.)</a:t>
            </a:r>
          </a:p>
          <a:p>
            <a:pPr lvl="1"/>
            <a:r>
              <a:rPr lang="en-US" dirty="0"/>
              <a:t>Leaving the building and running away</a:t>
            </a:r>
          </a:p>
          <a:p>
            <a:pPr lvl="1"/>
            <a:r>
              <a:rPr lang="en-US" dirty="0"/>
              <a:t>Setting fires</a:t>
            </a:r>
          </a:p>
          <a:p>
            <a:pPr lvl="1"/>
            <a:r>
              <a:rPr lang="en-US" dirty="0"/>
              <a:t>Self harm or threats of self harm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7"/>
          <p:cNvSpPr txBox="1">
            <a:spLocks noGrp="1"/>
          </p:cNvSpPr>
          <p:nvPr>
            <p:ph type="title"/>
          </p:nvPr>
        </p:nvSpPr>
        <p:spPr/>
        <p:txBody>
          <a:bodyPr/>
          <a:lstStyle/>
          <a:p>
            <a:pPr lvl="0"/>
            <a:r>
              <a:rPr lang="en-US"/>
              <a:t>Safety Strategies</a:t>
            </a:r>
          </a:p>
        </p:txBody>
      </p:sp>
      <p:sp>
        <p:nvSpPr>
          <p:cNvPr id="273" name="Google Shape;273;p7"/>
          <p:cNvSpPr txBox="1">
            <a:spLocks noGrp="1"/>
          </p:cNvSpPr>
          <p:nvPr>
            <p:ph idx="1"/>
          </p:nvPr>
        </p:nvSpPr>
        <p:spPr/>
        <p:txBody>
          <a:bodyPr>
            <a:normAutofit fontScale="85000" lnSpcReduction="10000"/>
          </a:bodyPr>
          <a:lstStyle/>
          <a:p>
            <a:pPr lvl="0"/>
            <a:r>
              <a:rPr lang="en-US"/>
              <a:t>Identify behaviors that signal the safety strategies should be used.</a:t>
            </a:r>
          </a:p>
          <a:p>
            <a:pPr lvl="0"/>
            <a:r>
              <a:rPr lang="en-US"/>
              <a:t>Describe each action that must be taken to keep everyone safe.</a:t>
            </a:r>
          </a:p>
          <a:p>
            <a:pPr lvl="0"/>
            <a:r>
              <a:rPr lang="en-US"/>
              <a:t>Identify the personnel that will assist in implementing the plan.</a:t>
            </a:r>
          </a:p>
          <a:p>
            <a:pPr lvl="0"/>
            <a:r>
              <a:rPr lang="en-US"/>
              <a:t>Identify what the other children will do.</a:t>
            </a:r>
          </a:p>
          <a:p>
            <a:pPr lvl="0"/>
            <a:r>
              <a:rPr lang="en-US"/>
              <a:t>If the behavior is severe enough, have personnel (accessed through a code word over the intercom or accessed by having a responsible child go to the office) and materials (crisis bag) readily available. </a:t>
            </a:r>
          </a:p>
          <a:p>
            <a:pPr lvl="0"/>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7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7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7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8"/>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dirty="0"/>
              <a:t>Phases of Acting Out</a:t>
            </a:r>
            <a:endParaRPr dirty="0"/>
          </a:p>
        </p:txBody>
      </p:sp>
      <p:pic>
        <p:nvPicPr>
          <p:cNvPr id="280" name="Google Shape;280;p8"/>
          <p:cNvPicPr preferRelativeResize="0">
            <a:picLocks noGrp="1"/>
          </p:cNvPicPr>
          <p:nvPr>
            <p:ph idx="4294967295"/>
          </p:nvPr>
        </p:nvPicPr>
        <p:blipFill rotWithShape="1">
          <a:blip r:embed="rId3">
            <a:alphaModFix/>
          </a:blip>
          <a:srcRect/>
          <a:stretch/>
        </p:blipFill>
        <p:spPr>
          <a:xfrm>
            <a:off x="3089459" y="1829585"/>
            <a:ext cx="7699003" cy="446704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9"/>
          <p:cNvSpPr txBox="1">
            <a:spLocks noGrp="1"/>
          </p:cNvSpPr>
          <p:nvPr>
            <p:ph type="title"/>
          </p:nvPr>
        </p:nvSpPr>
        <p:spPr/>
        <p:txBody>
          <a:bodyPr>
            <a:normAutofit fontScale="90000"/>
          </a:bodyPr>
          <a:lstStyle/>
          <a:p>
            <a:pPr lvl="0"/>
            <a:r>
              <a:rPr lang="en-US"/>
              <a:t>Appropriate Responses for Each Phase</a:t>
            </a:r>
          </a:p>
        </p:txBody>
      </p:sp>
      <p:graphicFrame>
        <p:nvGraphicFramePr>
          <p:cNvPr id="287" name="Google Shape;287;p9"/>
          <p:cNvGraphicFramePr/>
          <p:nvPr>
            <p:extLst>
              <p:ext uri="{D42A27DB-BD31-4B8C-83A1-F6EECF244321}">
                <p14:modId xmlns:p14="http://schemas.microsoft.com/office/powerpoint/2010/main" val="782906757"/>
              </p:ext>
            </p:extLst>
          </p:nvPr>
        </p:nvGraphicFramePr>
        <p:xfrm>
          <a:off x="246350" y="2208280"/>
          <a:ext cx="11699300" cy="4284595"/>
        </p:xfrm>
        <a:graphic>
          <a:graphicData uri="http://schemas.openxmlformats.org/drawingml/2006/table">
            <a:tbl>
              <a:tblPr>
                <a:noFill/>
                <a:tableStyleId>{B896190D-8C3C-4759-8875-8FE45F31CCD8}</a:tableStyleId>
              </a:tblPr>
              <a:tblGrid>
                <a:gridCol w="5288176">
                  <a:extLst>
                    <a:ext uri="{9D8B030D-6E8A-4147-A177-3AD203B41FA5}">
                      <a16:colId xmlns:a16="http://schemas.microsoft.com/office/drawing/2014/main" val="20000"/>
                    </a:ext>
                  </a:extLst>
                </a:gridCol>
                <a:gridCol w="6411124">
                  <a:extLst>
                    <a:ext uri="{9D8B030D-6E8A-4147-A177-3AD203B41FA5}">
                      <a16:colId xmlns:a16="http://schemas.microsoft.com/office/drawing/2014/main" val="20001"/>
                    </a:ext>
                  </a:extLst>
                </a:gridCol>
              </a:tblGrid>
              <a:tr h="556375">
                <a:tc>
                  <a:txBody>
                    <a:bodyPr/>
                    <a:lstStyle/>
                    <a:p>
                      <a:pPr marL="0" marR="0" lvl="0" indent="0" algn="l" rtl="0">
                        <a:lnSpc>
                          <a:spcPct val="100000"/>
                        </a:lnSpc>
                        <a:spcBef>
                          <a:spcPts val="0"/>
                        </a:spcBef>
                        <a:spcAft>
                          <a:spcPts val="0"/>
                        </a:spcAft>
                        <a:buNone/>
                      </a:pPr>
                      <a:r>
                        <a:rPr lang="en-US" sz="2600" u="none" strike="noStrike" cap="none" dirty="0">
                          <a:solidFill>
                            <a:schemeClr val="dk1"/>
                          </a:solidFill>
                          <a:latin typeface="+mn-lt"/>
                        </a:rPr>
                        <a:t>If the student is…</a:t>
                      </a:r>
                      <a:endParaRPr sz="2600"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l" rtl="0">
                        <a:lnSpc>
                          <a:spcPct val="100000"/>
                        </a:lnSpc>
                        <a:spcBef>
                          <a:spcPts val="0"/>
                        </a:spcBef>
                        <a:spcAft>
                          <a:spcPts val="0"/>
                        </a:spcAft>
                        <a:buNone/>
                      </a:pPr>
                      <a:r>
                        <a:rPr lang="en-US" sz="2600" u="none" strike="noStrike" cap="none">
                          <a:solidFill>
                            <a:schemeClr val="dk1"/>
                          </a:solidFill>
                          <a:latin typeface="+mn-lt"/>
                        </a:rPr>
                        <a:t>Staff should respond by…</a:t>
                      </a:r>
                      <a:endParaRPr sz="2600">
                        <a:latin typeface="+mn-lt"/>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extLst>
                  <a:ext uri="{0D108BD9-81ED-4DB2-BD59-A6C34878D82A}">
                    <a16:rowId xmlns:a16="http://schemas.microsoft.com/office/drawing/2014/main" val="10000"/>
                  </a:ext>
                </a:extLst>
              </a:tr>
              <a:tr h="1001475">
                <a:tc>
                  <a:txBody>
                    <a:bodyPr/>
                    <a:lstStyle/>
                    <a:p>
                      <a:pPr marL="0" marR="0" lvl="0" indent="0" algn="l" rtl="0">
                        <a:lnSpc>
                          <a:spcPct val="100000"/>
                        </a:lnSpc>
                        <a:spcBef>
                          <a:spcPts val="0"/>
                        </a:spcBef>
                        <a:spcAft>
                          <a:spcPts val="0"/>
                        </a:spcAft>
                        <a:buNone/>
                      </a:pPr>
                      <a:r>
                        <a:rPr lang="en-US" sz="2600" b="1" u="none" strike="noStrike" cap="none" dirty="0">
                          <a:solidFill>
                            <a:schemeClr val="dk1"/>
                          </a:solidFill>
                          <a:latin typeface="+mn-lt"/>
                        </a:rPr>
                        <a:t>Triggered</a:t>
                      </a:r>
                      <a:r>
                        <a:rPr lang="en-US" sz="2600" u="none" strike="noStrike" cap="none" dirty="0">
                          <a:solidFill>
                            <a:schemeClr val="dk1"/>
                          </a:solidFill>
                          <a:latin typeface="+mn-lt"/>
                        </a:rPr>
                        <a:t> (showing heightened awareness, sensitivity, or distraction)</a:t>
                      </a:r>
                      <a:endParaRPr sz="2600"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US" sz="2600" b="0" u="none" strike="noStrike" cap="none">
                          <a:latin typeface="+mn-lt"/>
                        </a:rPr>
                        <a:t>Asking the student, “how can I help you?”</a:t>
                      </a:r>
                      <a:endParaRPr sz="26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212250">
                <a:tc>
                  <a:txBody>
                    <a:bodyPr/>
                    <a:lstStyle/>
                    <a:p>
                      <a:pPr marL="0" marR="0" lvl="0" indent="0" algn="l" rtl="0">
                        <a:lnSpc>
                          <a:spcPct val="100000"/>
                        </a:lnSpc>
                        <a:spcBef>
                          <a:spcPts val="0"/>
                        </a:spcBef>
                        <a:spcAft>
                          <a:spcPts val="0"/>
                        </a:spcAft>
                        <a:buNone/>
                      </a:pPr>
                      <a:r>
                        <a:rPr lang="en-US" sz="2600" b="1" u="none" strike="noStrike" cap="none">
                          <a:latin typeface="+mn-lt"/>
                        </a:rPr>
                        <a:t>Agitated</a:t>
                      </a:r>
                      <a:r>
                        <a:rPr lang="en-US" sz="2600" u="none" strike="noStrike" cap="none">
                          <a:latin typeface="+mn-lt"/>
                        </a:rPr>
                        <a:t> (showing anger, sadness, anxiety, or frustration)</a:t>
                      </a:r>
                      <a:endParaRPr sz="26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US" sz="2600" u="none" strike="noStrike" cap="none">
                          <a:latin typeface="+mn-lt"/>
                        </a:rPr>
                        <a:t>Keeping conversation to a minimum while showing empathy and providing opportunities for access to supports.</a:t>
                      </a:r>
                      <a:endParaRPr sz="26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1446575">
                <a:tc>
                  <a:txBody>
                    <a:bodyPr/>
                    <a:lstStyle/>
                    <a:p>
                      <a:pPr marL="0" marR="0" lvl="0" indent="0" algn="l" rtl="0">
                        <a:lnSpc>
                          <a:spcPct val="100000"/>
                        </a:lnSpc>
                        <a:spcBef>
                          <a:spcPts val="0"/>
                        </a:spcBef>
                        <a:spcAft>
                          <a:spcPts val="0"/>
                        </a:spcAft>
                        <a:buNone/>
                      </a:pPr>
                      <a:r>
                        <a:rPr lang="en-US" sz="2600" b="1" u="none" strike="noStrike" cap="none">
                          <a:latin typeface="+mn-lt"/>
                        </a:rPr>
                        <a:t>Accelerating </a:t>
                      </a:r>
                      <a:r>
                        <a:rPr lang="en-US" sz="2600" b="0" u="none" strike="noStrike" cap="none">
                          <a:latin typeface="+mn-lt"/>
                        </a:rPr>
                        <a:t>(beginning to interact negatively with others)</a:t>
                      </a:r>
                      <a:endParaRPr sz="2600" u="none" strike="noStrike" cap="none">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600" u="none" strike="noStrike" cap="none" dirty="0">
                          <a:latin typeface="+mn-lt"/>
                        </a:rPr>
                        <a:t>Using a calm voice with limited words. They should also limit the number of adults who are interacting with the student.</a:t>
                      </a:r>
                      <a:endParaRPr sz="2600" u="none" strike="noStrike" cap="none"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graphicFrame>
        <p:nvGraphicFramePr>
          <p:cNvPr id="293" name="Google Shape;293;p10"/>
          <p:cNvGraphicFramePr/>
          <p:nvPr>
            <p:extLst>
              <p:ext uri="{D42A27DB-BD31-4B8C-83A1-F6EECF244321}">
                <p14:modId xmlns:p14="http://schemas.microsoft.com/office/powerpoint/2010/main" val="3767031745"/>
              </p:ext>
            </p:extLst>
          </p:nvPr>
        </p:nvGraphicFramePr>
        <p:xfrm>
          <a:off x="117675" y="2028565"/>
          <a:ext cx="11956650" cy="4464310"/>
        </p:xfrm>
        <a:graphic>
          <a:graphicData uri="http://schemas.openxmlformats.org/drawingml/2006/table">
            <a:tbl>
              <a:tblPr>
                <a:noFill/>
                <a:tableStyleId>{B896190D-8C3C-4759-8875-8FE45F31CCD8}</a:tableStyleId>
              </a:tblPr>
              <a:tblGrid>
                <a:gridCol w="4399750">
                  <a:extLst>
                    <a:ext uri="{9D8B030D-6E8A-4147-A177-3AD203B41FA5}">
                      <a16:colId xmlns:a16="http://schemas.microsoft.com/office/drawing/2014/main" val="20000"/>
                    </a:ext>
                  </a:extLst>
                </a:gridCol>
                <a:gridCol w="7556900">
                  <a:extLst>
                    <a:ext uri="{9D8B030D-6E8A-4147-A177-3AD203B41FA5}">
                      <a16:colId xmlns:a16="http://schemas.microsoft.com/office/drawing/2014/main" val="20001"/>
                    </a:ext>
                  </a:extLst>
                </a:gridCol>
              </a:tblGrid>
              <a:tr h="436300">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a:solidFill>
                            <a:schemeClr val="dk1"/>
                          </a:solidFill>
                          <a:latin typeface="+mn-lt"/>
                        </a:rPr>
                        <a:t>If the student is…</a:t>
                      </a:r>
                      <a:endParaRPr sz="2400" u="none" strike="noStrike" cap="none">
                        <a:latin typeface="+mn-lt"/>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a:solidFill>
                            <a:schemeClr val="dk1"/>
                          </a:solidFill>
                          <a:latin typeface="+mn-lt"/>
                        </a:rPr>
                        <a:t>Staff should respond by…</a:t>
                      </a:r>
                      <a:endParaRPr sz="2400" u="none" strike="noStrike" cap="none">
                        <a:latin typeface="+mn-lt"/>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extLst>
                  <a:ext uri="{0D108BD9-81ED-4DB2-BD59-A6C34878D82A}">
                    <a16:rowId xmlns:a16="http://schemas.microsoft.com/office/drawing/2014/main" val="10000"/>
                  </a:ext>
                </a:extLst>
              </a:tr>
              <a:tr h="1395300">
                <a:tc>
                  <a:txBody>
                    <a:bodyPr/>
                    <a:lstStyle/>
                    <a:p>
                      <a:pPr marL="0" marR="0" lvl="0" indent="0" algn="l" rtl="0">
                        <a:lnSpc>
                          <a:spcPct val="100000"/>
                        </a:lnSpc>
                        <a:spcBef>
                          <a:spcPts val="0"/>
                        </a:spcBef>
                        <a:spcAft>
                          <a:spcPts val="0"/>
                        </a:spcAft>
                        <a:buNone/>
                      </a:pPr>
                      <a:r>
                        <a:rPr lang="en-US" sz="2400" b="1" u="none" strike="noStrike" cap="none" dirty="0">
                          <a:latin typeface="+mn-lt"/>
                        </a:rPr>
                        <a:t>At the peak </a:t>
                      </a:r>
                      <a:r>
                        <a:rPr lang="en-US" sz="2400" b="0" u="none" strike="noStrike" cap="none" dirty="0">
                          <a:latin typeface="+mn-lt"/>
                        </a:rPr>
                        <a:t>(engaging in </a:t>
                      </a:r>
                      <a:r>
                        <a:rPr lang="en-US" sz="2400" u="none" strike="noStrike" cap="none" dirty="0">
                          <a:latin typeface="+mn-lt"/>
                        </a:rPr>
                        <a:t>serious behaviors that may pose a safety threat to the student or others)</a:t>
                      </a:r>
                      <a:endParaRPr sz="2400"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a:latin typeface="+mn-lt"/>
                        </a:rPr>
                        <a:t>Focusing on safety, enacting safety plans, limiting the number of adults talking with the student (although others should be watching the situation).</a:t>
                      </a:r>
                      <a:endParaRPr sz="24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305900">
                <a:tc>
                  <a:txBody>
                    <a:bodyPr/>
                    <a:lstStyle/>
                    <a:p>
                      <a:pPr marL="0" marR="0" lvl="0" indent="0" algn="l" rtl="0">
                        <a:lnSpc>
                          <a:spcPct val="100000"/>
                        </a:lnSpc>
                        <a:spcBef>
                          <a:spcPts val="0"/>
                        </a:spcBef>
                        <a:spcAft>
                          <a:spcPts val="0"/>
                        </a:spcAft>
                        <a:buClr>
                          <a:srgbClr val="000000"/>
                        </a:buClr>
                        <a:buSzPts val="2400"/>
                        <a:buFont typeface="Arial"/>
                        <a:buNone/>
                      </a:pPr>
                      <a:r>
                        <a:rPr lang="en-US" sz="2400" b="1" u="none" strike="noStrike" cap="none" dirty="0">
                          <a:latin typeface="+mn-lt"/>
                        </a:rPr>
                        <a:t>De-escalating </a:t>
                      </a:r>
                      <a:r>
                        <a:rPr lang="en-US" sz="2400" b="0" u="none" strike="noStrike" cap="none" dirty="0">
                          <a:latin typeface="+mn-lt"/>
                        </a:rPr>
                        <a:t>(</a:t>
                      </a:r>
                      <a:r>
                        <a:rPr lang="en-US" sz="2400" u="none" strike="noStrike" cap="none" dirty="0">
                          <a:latin typeface="+mn-lt"/>
                        </a:rPr>
                        <a:t>beginning to calm down)</a:t>
                      </a:r>
                      <a:endParaRPr sz="2400" dirty="0">
                        <a:latin typeface="+mn-lt"/>
                      </a:endParaRPr>
                    </a:p>
                    <a:p>
                      <a:pPr marL="0" marR="0" lvl="0" indent="0" algn="l" rtl="0">
                        <a:lnSpc>
                          <a:spcPct val="100000"/>
                        </a:lnSpc>
                        <a:spcBef>
                          <a:spcPts val="0"/>
                        </a:spcBef>
                        <a:spcAft>
                          <a:spcPts val="0"/>
                        </a:spcAft>
                        <a:buNone/>
                      </a:pPr>
                      <a:endParaRPr sz="2400" u="none" strike="noStrike" cap="none"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US" sz="2400" u="none" strike="noStrike" cap="none">
                          <a:latin typeface="+mn-lt"/>
                        </a:rPr>
                        <a:t>Separating the student from classmates, providing easy work for the student to do until he/she is ready to return to class. The situation should be documented.</a:t>
                      </a:r>
                      <a:endParaRPr sz="24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1305900">
                <a:tc>
                  <a:txBody>
                    <a:bodyPr/>
                    <a:lstStyle/>
                    <a:p>
                      <a:pPr marL="0" marR="0" lvl="0" indent="0" algn="l" rtl="0">
                        <a:lnSpc>
                          <a:spcPct val="100000"/>
                        </a:lnSpc>
                        <a:spcBef>
                          <a:spcPts val="0"/>
                        </a:spcBef>
                        <a:spcAft>
                          <a:spcPts val="0"/>
                        </a:spcAft>
                        <a:buNone/>
                      </a:pPr>
                      <a:r>
                        <a:rPr lang="en-US" sz="2400" b="1" u="none" strike="noStrike" cap="none">
                          <a:latin typeface="+mn-lt"/>
                        </a:rPr>
                        <a:t>Recovering </a:t>
                      </a:r>
                      <a:r>
                        <a:rPr lang="en-US" sz="2400" u="none" strike="noStrike" cap="none">
                          <a:latin typeface="+mn-lt"/>
                        </a:rPr>
                        <a:t>(showing typical, calm behavior)</a:t>
                      </a:r>
                      <a:endParaRPr sz="240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US" sz="2400" u="none" strike="noStrike" cap="none" dirty="0">
                          <a:latin typeface="+mn-lt"/>
                        </a:rPr>
                        <a:t>Continuing with planned consequence without negotiation, acknowledging cooperative or appropriate behaviors, encouraging and supporting problem solving. </a:t>
                      </a:r>
                      <a:endParaRPr sz="2400" dirty="0">
                        <a:latin typeface="+mn-lt"/>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
        <p:nvSpPr>
          <p:cNvPr id="294" name="Google Shape;294;p10"/>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ts val="5400"/>
              <a:buFont typeface="Calibri"/>
              <a:buNone/>
            </a:pPr>
            <a:r>
              <a:rPr lang="en-US" dirty="0"/>
              <a:t>Appropriate Responses for Each Phase</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0BD525E6-50BF-4061-BE7C-A393B83E0CC8}"/>
              </a:ext>
            </a:extLst>
          </p:cNvPr>
          <p:cNvPicPr>
            <a:picLocks noGrp="1" noChangeAspect="1"/>
          </p:cNvPicPr>
          <p:nvPr>
            <p:ph type="pic" sz="quarter" idx="13"/>
          </p:nvPr>
        </p:nvPicPr>
        <p:blipFill>
          <a:blip r:embed="rId3"/>
          <a:srcRect l="6026" r="6026"/>
          <a:stretch>
            <a:fillRect/>
          </a:stretch>
        </p:blipFill>
        <p:spPr/>
      </p:pic>
      <p:sp>
        <p:nvSpPr>
          <p:cNvPr id="301" name="Google Shape;301;p11"/>
          <p:cNvSpPr txBox="1">
            <a:spLocks noGrp="1"/>
          </p:cNvSpPr>
          <p:nvPr>
            <p:ph type="title"/>
          </p:nvPr>
        </p:nvSpPr>
        <p:spPr/>
        <p:txBody>
          <a:bodyPr/>
          <a:lstStyle/>
          <a:p>
            <a:pPr lvl="0"/>
            <a:r>
              <a:rPr lang="en-US"/>
              <a:t>Table Talk</a:t>
            </a:r>
          </a:p>
        </p:txBody>
      </p:sp>
      <p:sp>
        <p:nvSpPr>
          <p:cNvPr id="300" name="Google Shape;300;p11"/>
          <p:cNvSpPr txBox="1">
            <a:spLocks noGrp="1"/>
          </p:cNvSpPr>
          <p:nvPr>
            <p:ph type="body" sz="quarter" idx="20"/>
          </p:nvPr>
        </p:nvSpPr>
        <p:spPr/>
        <p:txBody>
          <a:bodyPr>
            <a:normAutofit fontScale="70000" lnSpcReduction="20000"/>
          </a:bodyPr>
          <a:lstStyle/>
          <a:p>
            <a:pPr marL="0" lvl="0" indent="0">
              <a:buNone/>
            </a:pPr>
            <a:r>
              <a:rPr lang="en-US" dirty="0"/>
              <a:t>Does Aiden need a crisis plan?</a:t>
            </a:r>
          </a:p>
          <a:p>
            <a:pPr lvl="0"/>
            <a:r>
              <a:rPr lang="en-US" dirty="0"/>
              <a:t>If so, what should be included?</a:t>
            </a:r>
          </a:p>
          <a:p>
            <a:pPr marL="0" lvl="0" indent="0">
              <a:buNone/>
            </a:pPr>
            <a:r>
              <a:rPr lang="en-US" dirty="0">
                <a:sym typeface="Calibri"/>
              </a:rPr>
              <a:t>Aiden’s info:</a:t>
            </a:r>
            <a:endParaRPr lang="en-US" dirty="0"/>
          </a:p>
          <a:p>
            <a:pPr lvl="0"/>
            <a:r>
              <a:rPr lang="en-US" dirty="0">
                <a:sym typeface="Calibri"/>
              </a:rPr>
              <a:t>Makes inappropriate comments to his peers (e.g., “You are stupid!”) in the cafeteria </a:t>
            </a:r>
            <a:endParaRPr lang="en-US" dirty="0"/>
          </a:p>
          <a:p>
            <a:pPr lvl="0"/>
            <a:r>
              <a:rPr lang="en-US" dirty="0">
                <a:sym typeface="Calibri"/>
              </a:rPr>
              <a:t>Refuses to sit in his seat on the bus </a:t>
            </a:r>
            <a:endParaRPr lang="en-US" dirty="0"/>
          </a:p>
          <a:p>
            <a:pPr lvl="0"/>
            <a:r>
              <a:rPr lang="en-US" dirty="0">
                <a:sym typeface="Calibri"/>
              </a:rPr>
              <a:t>Observed being alone in these settings</a:t>
            </a:r>
            <a:endParaRPr lang="en-US" dirty="0"/>
          </a:p>
          <a:p>
            <a:pPr lvl="0"/>
            <a:r>
              <a:rPr lang="en-US" dirty="0">
                <a:sym typeface="Calibri"/>
              </a:rPr>
              <a:t>Function of behavior: </a:t>
            </a:r>
            <a:r>
              <a:rPr lang="en-US" dirty="0"/>
              <a:t>escape from social interactions in unstructured settings with peers</a:t>
            </a:r>
            <a:endParaRPr lang="en-US" dirty="0">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59"/>
          <p:cNvSpPr txBox="1">
            <a:spLocks noGrp="1"/>
          </p:cNvSpPr>
          <p:nvPr>
            <p:ph type="title"/>
          </p:nvPr>
        </p:nvSpPr>
        <p:spPr/>
        <p:txBody>
          <a:bodyPr/>
          <a:lstStyle/>
          <a:p>
            <a:pPr lvl="0"/>
            <a:r>
              <a:rPr lang="en-US"/>
              <a:t>What an FBA IS</a:t>
            </a:r>
            <a:endParaRPr lang="en-US" dirty="0"/>
          </a:p>
        </p:txBody>
      </p:sp>
      <p:sp>
        <p:nvSpPr>
          <p:cNvPr id="308" name="Google Shape;308;p59"/>
          <p:cNvSpPr txBox="1">
            <a:spLocks noGrp="1"/>
          </p:cNvSpPr>
          <p:nvPr>
            <p:ph idx="1"/>
          </p:nvPr>
        </p:nvSpPr>
        <p:spPr/>
        <p:txBody>
          <a:bodyPr/>
          <a:lstStyle/>
          <a:p>
            <a:pPr lvl="0"/>
            <a:r>
              <a:rPr lang="en-US"/>
              <a:t>The Functional Behavior Assessment (FBA) is a process used to determine the function of a student’s problem behavior and the factors that maintain it. </a:t>
            </a:r>
          </a:p>
          <a:p>
            <a:pPr lvl="0"/>
            <a:r>
              <a:rPr lang="en-US"/>
              <a:t>Evidence gathered from the FBA can be used to develop a Behavior Intervention Plan (BIP) and/or introduce other necessary services. </a:t>
            </a:r>
          </a:p>
          <a:p>
            <a:pPr lvl="0"/>
            <a:endParaRPr lang="en-US"/>
          </a:p>
          <a:p>
            <a:pPr lvl="0"/>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60"/>
          <p:cNvSpPr txBox="1">
            <a:spLocks noGrp="1"/>
          </p:cNvSpPr>
          <p:nvPr>
            <p:ph type="title"/>
          </p:nvPr>
        </p:nvSpPr>
        <p:spPr/>
        <p:txBody>
          <a:bodyPr/>
          <a:lstStyle/>
          <a:p>
            <a:pPr lvl="0"/>
            <a:r>
              <a:rPr lang="en-US"/>
              <a:t>When is an FBA Conducted?</a:t>
            </a:r>
            <a:endParaRPr lang="en-US" dirty="0"/>
          </a:p>
        </p:txBody>
      </p:sp>
      <p:sp>
        <p:nvSpPr>
          <p:cNvPr id="315" name="Google Shape;315;p60"/>
          <p:cNvSpPr txBox="1">
            <a:spLocks noGrp="1"/>
          </p:cNvSpPr>
          <p:nvPr>
            <p:ph idx="1"/>
          </p:nvPr>
        </p:nvSpPr>
        <p:spPr/>
        <p:txBody>
          <a:bodyPr/>
          <a:lstStyle/>
          <a:p>
            <a:pPr lvl="0"/>
            <a:r>
              <a:rPr lang="en-US" dirty="0"/>
              <a:t>An FBA may be conducted when students exhibit a pattern of problem behavior that impedes their learning, or the learning of others. </a:t>
            </a:r>
          </a:p>
          <a:p>
            <a:pPr lvl="0"/>
            <a:r>
              <a:rPr lang="en-US" dirty="0"/>
              <a:t>An FBA may also be conducted when a student has failed to respond to Tier I and Tier II interventions.</a:t>
            </a:r>
            <a:br>
              <a:rPr lang="en-US" dirty="0"/>
            </a:b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grpSp>
        <p:nvGrpSpPr>
          <p:cNvPr id="321" name="Google Shape;321;p61"/>
          <p:cNvGrpSpPr/>
          <p:nvPr/>
        </p:nvGrpSpPr>
        <p:grpSpPr>
          <a:xfrm>
            <a:off x="1909761" y="1841821"/>
            <a:ext cx="10058399" cy="4287375"/>
            <a:chOff x="1602501" y="0"/>
            <a:chExt cx="8392848" cy="4795375"/>
          </a:xfrm>
        </p:grpSpPr>
        <p:sp>
          <p:nvSpPr>
            <p:cNvPr id="322" name="Google Shape;322;p61"/>
            <p:cNvSpPr/>
            <p:nvPr/>
          </p:nvSpPr>
          <p:spPr>
            <a:xfrm rot="5332894">
              <a:off x="1263672" y="1129763"/>
              <a:ext cx="1629928" cy="205512"/>
            </a:xfrm>
            <a:prstGeom prst="rect">
              <a:avLst/>
            </a:prstGeom>
            <a:solidFill>
              <a:srgbClr val="4372C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3" name="Google Shape;323;p61"/>
            <p:cNvSpPr/>
            <p:nvPr/>
          </p:nvSpPr>
          <p:spPr>
            <a:xfrm>
              <a:off x="1602501" y="79540"/>
              <a:ext cx="2283469" cy="1370081"/>
            </a:xfrm>
            <a:prstGeom prst="roundRect">
              <a:avLst>
                <a:gd name="adj" fmla="val 10000"/>
              </a:avLst>
            </a:prstGeom>
            <a:solidFill>
              <a:srgbClr val="4372C3"/>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4" name="Google Shape;324;p61"/>
            <p:cNvSpPr txBox="1"/>
            <p:nvPr/>
          </p:nvSpPr>
          <p:spPr>
            <a:xfrm>
              <a:off x="1642629" y="119668"/>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dirty="0">
                  <a:solidFill>
                    <a:schemeClr val="lt1"/>
                  </a:solidFill>
                  <a:latin typeface="Calibri"/>
                  <a:ea typeface="Calibri"/>
                  <a:cs typeface="Calibri"/>
                  <a:sym typeface="Calibri"/>
                </a:rPr>
                <a:t>1. Identify student who exhibits a pattern of problem behavior</a:t>
              </a:r>
              <a:endParaRPr sz="1900" b="1" i="0" u="none" strike="noStrike" cap="none" dirty="0">
                <a:solidFill>
                  <a:schemeClr val="lt1"/>
                </a:solidFill>
                <a:latin typeface="Calibri"/>
                <a:ea typeface="Calibri"/>
                <a:cs typeface="Calibri"/>
                <a:sym typeface="Calibri"/>
              </a:endParaRPr>
            </a:p>
          </p:txBody>
        </p:sp>
        <p:sp>
          <p:nvSpPr>
            <p:cNvPr id="325" name="Google Shape;325;p61"/>
            <p:cNvSpPr/>
            <p:nvPr/>
          </p:nvSpPr>
          <p:spPr>
            <a:xfrm rot="5400000">
              <a:off x="1245309" y="2800873"/>
              <a:ext cx="1705536" cy="205512"/>
            </a:xfrm>
            <a:prstGeom prst="rect">
              <a:avLst/>
            </a:prstGeom>
            <a:solidFill>
              <a:srgbClr val="439AB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6" name="Google Shape;326;p61"/>
            <p:cNvSpPr/>
            <p:nvPr/>
          </p:nvSpPr>
          <p:spPr>
            <a:xfrm>
              <a:off x="1637850" y="1712692"/>
              <a:ext cx="2283469" cy="1370081"/>
            </a:xfrm>
            <a:prstGeom prst="roundRect">
              <a:avLst>
                <a:gd name="adj" fmla="val 10000"/>
              </a:avLst>
            </a:prstGeom>
            <a:solidFill>
              <a:srgbClr val="4294C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7" name="Google Shape;327;p61"/>
            <p:cNvSpPr txBox="1"/>
            <p:nvPr/>
          </p:nvSpPr>
          <p:spPr>
            <a:xfrm>
              <a:off x="1677978" y="1752820"/>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a:solidFill>
                    <a:schemeClr val="lt1"/>
                  </a:solidFill>
                  <a:latin typeface="Calibri"/>
                  <a:ea typeface="Calibri"/>
                  <a:cs typeface="Calibri"/>
                  <a:sym typeface="Calibri"/>
                </a:rPr>
                <a:t>2. Determine who will conduct the FBA</a:t>
              </a:r>
              <a:endParaRPr sz="1900" b="1" i="0" u="none" strike="noStrike" cap="none">
                <a:solidFill>
                  <a:schemeClr val="lt1"/>
                </a:solidFill>
                <a:latin typeface="Calibri"/>
                <a:ea typeface="Calibri"/>
                <a:cs typeface="Calibri"/>
                <a:sym typeface="Calibri"/>
              </a:endParaRPr>
            </a:p>
          </p:txBody>
        </p:sp>
        <p:sp>
          <p:nvSpPr>
            <p:cNvPr id="328" name="Google Shape;328;p61"/>
            <p:cNvSpPr/>
            <p:nvPr/>
          </p:nvSpPr>
          <p:spPr>
            <a:xfrm>
              <a:off x="2372619" y="4113781"/>
              <a:ext cx="3253479" cy="205512"/>
            </a:xfrm>
            <a:prstGeom prst="rect">
              <a:avLst/>
            </a:prstGeom>
            <a:solidFill>
              <a:srgbClr val="43BCB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9" name="Google Shape;329;p61"/>
            <p:cNvSpPr/>
            <p:nvPr/>
          </p:nvSpPr>
          <p:spPr>
            <a:xfrm>
              <a:off x="1637850" y="3425294"/>
              <a:ext cx="2283469" cy="1370081"/>
            </a:xfrm>
            <a:prstGeom prst="roundRect">
              <a:avLst>
                <a:gd name="adj" fmla="val 10000"/>
              </a:avLst>
            </a:prstGeom>
            <a:solidFill>
              <a:srgbClr val="42B6BD"/>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61"/>
            <p:cNvSpPr txBox="1"/>
            <p:nvPr/>
          </p:nvSpPr>
          <p:spPr>
            <a:xfrm>
              <a:off x="1677978" y="3465422"/>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a:solidFill>
                    <a:schemeClr val="lt1"/>
                  </a:solidFill>
                  <a:latin typeface="Calibri"/>
                  <a:ea typeface="Calibri"/>
                  <a:cs typeface="Calibri"/>
                  <a:sym typeface="Calibri"/>
                </a:rPr>
                <a:t>3. Gather records and conduct interviews</a:t>
              </a:r>
              <a:endParaRPr sz="1900" b="1" i="0" u="none" strike="noStrike" cap="none">
                <a:solidFill>
                  <a:schemeClr val="lt1"/>
                </a:solidFill>
                <a:latin typeface="Calibri"/>
                <a:ea typeface="Calibri"/>
                <a:cs typeface="Calibri"/>
                <a:sym typeface="Calibri"/>
              </a:endParaRPr>
            </a:p>
          </p:txBody>
        </p:sp>
        <p:sp>
          <p:nvSpPr>
            <p:cNvPr id="331" name="Google Shape;331;p61"/>
            <p:cNvSpPr/>
            <p:nvPr/>
          </p:nvSpPr>
          <p:spPr>
            <a:xfrm rot="-5492631">
              <a:off x="4527314" y="2671900"/>
              <a:ext cx="1602717" cy="205512"/>
            </a:xfrm>
            <a:prstGeom prst="rect">
              <a:avLst/>
            </a:prstGeom>
            <a:solidFill>
              <a:srgbClr val="44B78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2" name="Google Shape;332;p61"/>
            <p:cNvSpPr/>
            <p:nvPr/>
          </p:nvSpPr>
          <p:spPr>
            <a:xfrm>
              <a:off x="4890036" y="3244621"/>
              <a:ext cx="2283469" cy="1370081"/>
            </a:xfrm>
            <a:prstGeom prst="roundRect">
              <a:avLst>
                <a:gd name="adj" fmla="val 10000"/>
              </a:avLst>
            </a:prstGeom>
            <a:solidFill>
              <a:srgbClr val="43B99E"/>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3" name="Google Shape;333;p61"/>
            <p:cNvSpPr txBox="1"/>
            <p:nvPr/>
          </p:nvSpPr>
          <p:spPr>
            <a:xfrm>
              <a:off x="4930164" y="3284749"/>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rgbClr val="000000"/>
                </a:buClr>
                <a:buSzPts val="1900"/>
                <a:buFont typeface="Arial"/>
                <a:buNone/>
              </a:pPr>
              <a:r>
                <a:rPr lang="en-US" sz="1900" b="1" i="0" u="none" strike="noStrike" cap="none" dirty="0">
                  <a:solidFill>
                    <a:schemeClr val="lt1"/>
                  </a:solidFill>
                  <a:latin typeface="Calibri"/>
                  <a:ea typeface="Calibri"/>
                  <a:cs typeface="Calibri"/>
                  <a:sym typeface="Calibri"/>
                </a:rPr>
                <a:t>4. Observe the student to establish a baseline for the behavior</a:t>
              </a:r>
              <a:endParaRPr sz="1400" b="0" i="0" u="none" strike="noStrike" cap="none" dirty="0">
                <a:solidFill>
                  <a:srgbClr val="000000"/>
                </a:solidFill>
                <a:latin typeface="Arial"/>
                <a:ea typeface="Arial"/>
                <a:cs typeface="Arial"/>
                <a:sym typeface="Arial"/>
              </a:endParaRPr>
            </a:p>
          </p:txBody>
        </p:sp>
        <p:sp>
          <p:nvSpPr>
            <p:cNvPr id="334" name="Google Shape;334;p61"/>
            <p:cNvSpPr/>
            <p:nvPr/>
          </p:nvSpPr>
          <p:spPr>
            <a:xfrm rot="-5418367">
              <a:off x="4488545" y="1049589"/>
              <a:ext cx="1628376" cy="205512"/>
            </a:xfrm>
            <a:prstGeom prst="rect">
              <a:avLst/>
            </a:prstGeom>
            <a:solidFill>
              <a:srgbClr val="45B36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61"/>
            <p:cNvSpPr/>
            <p:nvPr/>
          </p:nvSpPr>
          <p:spPr>
            <a:xfrm>
              <a:off x="4846855" y="1635419"/>
              <a:ext cx="2283469" cy="1370081"/>
            </a:xfrm>
            <a:prstGeom prst="roundRect">
              <a:avLst>
                <a:gd name="adj" fmla="val 10000"/>
              </a:avLst>
            </a:prstGeom>
            <a:solidFill>
              <a:srgbClr val="44B57A"/>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6" name="Google Shape;336;p61"/>
            <p:cNvSpPr txBox="1"/>
            <p:nvPr/>
          </p:nvSpPr>
          <p:spPr>
            <a:xfrm>
              <a:off x="4886983" y="1675547"/>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dirty="0">
                  <a:solidFill>
                    <a:schemeClr val="lt1"/>
                  </a:solidFill>
                  <a:latin typeface="Calibri"/>
                  <a:ea typeface="Calibri"/>
                  <a:cs typeface="Calibri"/>
                  <a:sym typeface="Calibri"/>
                </a:rPr>
                <a:t>5. Write the summary statement (hypothesis) </a:t>
              </a:r>
              <a:endParaRPr sz="1900" b="1" i="0" u="none" strike="noStrike" cap="none" dirty="0">
                <a:solidFill>
                  <a:schemeClr val="lt1"/>
                </a:solidFill>
                <a:latin typeface="Calibri"/>
                <a:ea typeface="Calibri"/>
                <a:cs typeface="Calibri"/>
                <a:sym typeface="Calibri"/>
              </a:endParaRPr>
            </a:p>
          </p:txBody>
        </p:sp>
        <p:sp>
          <p:nvSpPr>
            <p:cNvPr id="337" name="Google Shape;337;p61"/>
            <p:cNvSpPr/>
            <p:nvPr/>
          </p:nvSpPr>
          <p:spPr>
            <a:xfrm rot="107">
              <a:off x="5301916" y="231924"/>
              <a:ext cx="2866657" cy="205512"/>
            </a:xfrm>
            <a:prstGeom prst="rect">
              <a:avLst/>
            </a:prstGeom>
            <a:solidFill>
              <a:srgbClr val="4CAF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8" name="Google Shape;338;p61"/>
            <p:cNvSpPr/>
            <p:nvPr/>
          </p:nvSpPr>
          <p:spPr>
            <a:xfrm>
              <a:off x="4838155" y="0"/>
              <a:ext cx="2283469" cy="1370081"/>
            </a:xfrm>
            <a:prstGeom prst="roundRect">
              <a:avLst>
                <a:gd name="adj" fmla="val 10000"/>
              </a:avLst>
            </a:prstGeom>
            <a:solidFill>
              <a:srgbClr val="45B158"/>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61"/>
            <p:cNvSpPr txBox="1"/>
            <p:nvPr/>
          </p:nvSpPr>
          <p:spPr>
            <a:xfrm>
              <a:off x="4878283" y="40128"/>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a:solidFill>
                    <a:schemeClr val="lt1"/>
                  </a:solidFill>
                  <a:latin typeface="Calibri"/>
                  <a:ea typeface="Calibri"/>
                  <a:cs typeface="Calibri"/>
                  <a:sym typeface="Calibri"/>
                </a:rPr>
                <a:t>6. Decide whether more data are needed</a:t>
              </a:r>
              <a:endParaRPr sz="1900" b="1" i="0" u="none" strike="noStrike" cap="none">
                <a:solidFill>
                  <a:schemeClr val="lt1"/>
                </a:solidFill>
                <a:latin typeface="Calibri"/>
                <a:ea typeface="Calibri"/>
                <a:cs typeface="Calibri"/>
                <a:sym typeface="Calibri"/>
              </a:endParaRPr>
            </a:p>
          </p:txBody>
        </p:sp>
        <p:sp>
          <p:nvSpPr>
            <p:cNvPr id="340" name="Google Shape;340;p61"/>
            <p:cNvSpPr/>
            <p:nvPr/>
          </p:nvSpPr>
          <p:spPr>
            <a:xfrm rot="5400000">
              <a:off x="7319339" y="1088270"/>
              <a:ext cx="1705536" cy="205512"/>
            </a:xfrm>
            <a:prstGeom prst="rect">
              <a:avLst/>
            </a:prstGeom>
            <a:solidFill>
              <a:srgbClr val="6FAA4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p61"/>
            <p:cNvSpPr/>
            <p:nvPr/>
          </p:nvSpPr>
          <p:spPr>
            <a:xfrm>
              <a:off x="7711880" y="89"/>
              <a:ext cx="2283469" cy="1370081"/>
            </a:xfrm>
            <a:prstGeom prst="roundRect">
              <a:avLst>
                <a:gd name="adj" fmla="val 10000"/>
              </a:avLst>
            </a:prstGeom>
            <a:solidFill>
              <a:srgbClr val="51AE46"/>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61"/>
            <p:cNvSpPr txBox="1"/>
            <p:nvPr/>
          </p:nvSpPr>
          <p:spPr>
            <a:xfrm>
              <a:off x="7752008" y="40217"/>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a:solidFill>
                    <a:schemeClr val="lt1"/>
                  </a:solidFill>
                  <a:latin typeface="Calibri"/>
                  <a:ea typeface="Calibri"/>
                  <a:cs typeface="Calibri"/>
                  <a:sym typeface="Calibri"/>
                </a:rPr>
                <a:t>7. Finalize the summary statement</a:t>
              </a:r>
              <a:endParaRPr sz="1900" b="1" i="0" u="none" strike="noStrike" cap="none">
                <a:solidFill>
                  <a:schemeClr val="lt1"/>
                </a:solidFill>
                <a:latin typeface="Calibri"/>
                <a:ea typeface="Calibri"/>
                <a:cs typeface="Calibri"/>
                <a:sym typeface="Calibri"/>
              </a:endParaRPr>
            </a:p>
          </p:txBody>
        </p:sp>
        <p:sp>
          <p:nvSpPr>
            <p:cNvPr id="343" name="Google Shape;343;p61"/>
            <p:cNvSpPr/>
            <p:nvPr/>
          </p:nvSpPr>
          <p:spPr>
            <a:xfrm>
              <a:off x="7711880" y="1712692"/>
              <a:ext cx="2283469" cy="1370081"/>
            </a:xfrm>
            <a:prstGeom prst="roundRect">
              <a:avLst>
                <a:gd name="adj" fmla="val 10000"/>
              </a:avLst>
            </a:prstGeom>
            <a:solidFill>
              <a:srgbClr val="6FAA47"/>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4" name="Google Shape;344;p61"/>
            <p:cNvSpPr txBox="1"/>
            <p:nvPr/>
          </p:nvSpPr>
          <p:spPr>
            <a:xfrm>
              <a:off x="7752008" y="1752820"/>
              <a:ext cx="2203213" cy="1289825"/>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600"/>
                <a:buFont typeface="Calibri"/>
                <a:buNone/>
              </a:pPr>
              <a:r>
                <a:rPr lang="en-US" sz="1900" b="1" i="0" u="none" strike="noStrike" cap="none">
                  <a:solidFill>
                    <a:schemeClr val="lt1"/>
                  </a:solidFill>
                  <a:latin typeface="Calibri"/>
                  <a:ea typeface="Calibri"/>
                  <a:cs typeface="Calibri"/>
                  <a:sym typeface="Calibri"/>
                </a:rPr>
                <a:t>8. Develop Behavior Intervention Plan or introduce other services, if needed</a:t>
              </a:r>
              <a:endParaRPr sz="1900" b="1" i="0" u="none" strike="noStrike" cap="none">
                <a:solidFill>
                  <a:schemeClr val="lt1"/>
                </a:solidFill>
                <a:latin typeface="Calibri"/>
                <a:ea typeface="Calibri"/>
                <a:cs typeface="Calibri"/>
                <a:sym typeface="Calibri"/>
              </a:endParaRPr>
            </a:p>
          </p:txBody>
        </p:sp>
      </p:grpSp>
      <p:sp>
        <p:nvSpPr>
          <p:cNvPr id="345" name="Google Shape;345;p61"/>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a:t>FBA Process Flowchart</a:t>
            </a:r>
            <a:endParaRPr sz="72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62"/>
          <p:cNvSpPr txBox="1">
            <a:spLocks noGrp="1"/>
          </p:cNvSpPr>
          <p:nvPr>
            <p:ph type="title"/>
          </p:nvPr>
        </p:nvSpPr>
        <p:spPr/>
        <p:txBody>
          <a:bodyPr/>
          <a:lstStyle/>
          <a:p>
            <a:pPr lvl="0"/>
            <a:r>
              <a:rPr lang="en-US"/>
              <a:t>Who Conducts the FBA?</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63"/>
          <p:cNvSpPr txBox="1">
            <a:spLocks noGrp="1"/>
          </p:cNvSpPr>
          <p:nvPr>
            <p:ph type="title"/>
          </p:nvPr>
        </p:nvSpPr>
        <p:spPr/>
        <p:txBody>
          <a:bodyPr/>
          <a:lstStyle/>
          <a:p>
            <a:pPr lvl="0"/>
            <a:r>
              <a:rPr lang="en-US"/>
              <a:t>Which Team Conducts the FBA?</a:t>
            </a:r>
            <a:endParaRPr lang="en-US" dirty="0"/>
          </a:p>
        </p:txBody>
      </p:sp>
      <p:sp>
        <p:nvSpPr>
          <p:cNvPr id="358" name="Google Shape;358;p63"/>
          <p:cNvSpPr txBox="1">
            <a:spLocks noGrp="1"/>
          </p:cNvSpPr>
          <p:nvPr>
            <p:ph idx="1"/>
          </p:nvPr>
        </p:nvSpPr>
        <p:spPr/>
        <p:txBody>
          <a:bodyPr/>
          <a:lstStyle/>
          <a:p>
            <a:pPr lvl="0"/>
            <a:r>
              <a:rPr lang="en-US"/>
              <a:t>FBA conducted by Tier III Action Team plus a representative from the Tier III Core Team.</a:t>
            </a:r>
          </a:p>
          <a:p>
            <a:pPr lvl="0"/>
            <a:r>
              <a:rPr lang="en-US"/>
              <a:t>The Action Team includes individuals who work with the student.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64"/>
          <p:cNvSpPr txBox="1">
            <a:spLocks noGrp="1"/>
          </p:cNvSpPr>
          <p:nvPr>
            <p:ph type="title"/>
          </p:nvPr>
        </p:nvSpPr>
        <p:spPr/>
        <p:txBody>
          <a:bodyPr/>
          <a:lstStyle/>
          <a:p>
            <a:pPr lvl="0"/>
            <a:r>
              <a:rPr lang="en-US"/>
              <a:t>Who Else Should Be Involved?</a:t>
            </a:r>
          </a:p>
        </p:txBody>
      </p:sp>
      <p:sp>
        <p:nvSpPr>
          <p:cNvPr id="365" name="Google Shape;365;p64"/>
          <p:cNvSpPr txBox="1">
            <a:spLocks noGrp="1"/>
          </p:cNvSpPr>
          <p:nvPr>
            <p:ph idx="1"/>
          </p:nvPr>
        </p:nvSpPr>
        <p:spPr/>
        <p:txBody>
          <a:bodyPr/>
          <a:lstStyle/>
          <a:p>
            <a:pPr lvl="0"/>
            <a:r>
              <a:rPr lang="en-US"/>
              <a:t>FBAs can be done by school staff.</a:t>
            </a:r>
          </a:p>
          <a:p>
            <a:pPr lvl="0"/>
            <a:r>
              <a:rPr lang="en-US"/>
              <a:t>If student’s behavior may be harmful to self or others, individuals with expertise in behavior should be involved.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2" name="Google Shape;372;p23"/>
          <p:cNvSpPr txBox="1">
            <a:spLocks noGrp="1"/>
          </p:cNvSpPr>
          <p:nvPr>
            <p:ph type="title"/>
          </p:nvPr>
        </p:nvSpPr>
        <p:spPr/>
        <p:txBody>
          <a:bodyPr>
            <a:normAutofit fontScale="90000"/>
          </a:bodyPr>
          <a:lstStyle/>
          <a:p>
            <a:pPr lvl="0"/>
            <a:r>
              <a:rPr lang="en-US"/>
              <a:t>What Happens During the FBA Meeting(s)?</a:t>
            </a:r>
            <a:endParaRPr lang="en-US" dirty="0"/>
          </a:p>
        </p:txBody>
      </p:sp>
      <p:sp>
        <p:nvSpPr>
          <p:cNvPr id="371" name="Google Shape;371;p23"/>
          <p:cNvSpPr txBox="1">
            <a:spLocks noGrp="1"/>
          </p:cNvSpPr>
          <p:nvPr>
            <p:ph idx="1"/>
          </p:nvPr>
        </p:nvSpPr>
        <p:spPr/>
        <p:txBody>
          <a:bodyPr>
            <a:normAutofit fontScale="92500" lnSpcReduction="10000"/>
          </a:bodyPr>
          <a:lstStyle/>
          <a:p>
            <a:pPr lvl="0"/>
            <a:r>
              <a:rPr lang="en-US"/>
              <a:t>Determine roles and responsibilities</a:t>
            </a:r>
          </a:p>
          <a:p>
            <a:pPr lvl="0"/>
            <a:r>
              <a:rPr lang="en-US"/>
              <a:t>Gather records and conduct interviews</a:t>
            </a:r>
          </a:p>
          <a:p>
            <a:pPr lvl="0"/>
            <a:r>
              <a:rPr lang="en-US"/>
              <a:t>Review observation data</a:t>
            </a:r>
          </a:p>
          <a:p>
            <a:pPr lvl="0"/>
            <a:r>
              <a:rPr lang="en-US"/>
              <a:t>Summarize hypothesis statement</a:t>
            </a:r>
          </a:p>
          <a:p>
            <a:pPr lvl="0"/>
            <a:r>
              <a:rPr lang="en-US"/>
              <a:t>Determine if further information is needed</a:t>
            </a:r>
          </a:p>
          <a:p>
            <a:pPr lvl="0"/>
            <a:r>
              <a:rPr lang="en-US"/>
              <a:t>Determine team members to begin the process for developing a Behavior intervention plan</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65"/>
          <p:cNvSpPr txBox="1">
            <a:spLocks noGrp="1"/>
          </p:cNvSpPr>
          <p:nvPr>
            <p:ph type="title"/>
          </p:nvPr>
        </p:nvSpPr>
        <p:spPr/>
        <p:txBody>
          <a:bodyPr>
            <a:normAutofit fontScale="90000"/>
          </a:bodyPr>
          <a:lstStyle/>
          <a:p>
            <a:pPr lvl="0"/>
            <a:r>
              <a:rPr lang="en-US"/>
              <a:t>What Data Are Needed for an FBA?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5" name="Google Shape;385;p66"/>
          <p:cNvSpPr txBox="1">
            <a:spLocks noGrp="1"/>
          </p:cNvSpPr>
          <p:nvPr>
            <p:ph type="title"/>
          </p:nvPr>
        </p:nvSpPr>
        <p:spPr/>
        <p:txBody>
          <a:bodyPr/>
          <a:lstStyle/>
          <a:p>
            <a:pPr lvl="0"/>
            <a:r>
              <a:rPr lang="en-US"/>
              <a:t>What Kind of Data Are Needed?</a:t>
            </a:r>
            <a:endParaRPr lang="en-US" dirty="0"/>
          </a:p>
        </p:txBody>
      </p:sp>
      <p:sp>
        <p:nvSpPr>
          <p:cNvPr id="384" name="Google Shape;384;p66"/>
          <p:cNvSpPr txBox="1">
            <a:spLocks noGrp="1"/>
          </p:cNvSpPr>
          <p:nvPr>
            <p:ph idx="1"/>
          </p:nvPr>
        </p:nvSpPr>
        <p:spPr/>
        <p:txBody>
          <a:bodyPr/>
          <a:lstStyle/>
          <a:p>
            <a:pPr lvl="0"/>
            <a:r>
              <a:rPr lang="en-US"/>
              <a:t>To make sure an FBA is as accurate and complete as possible, the following data sources should be used: </a:t>
            </a:r>
          </a:p>
          <a:p>
            <a:pPr lvl="1"/>
            <a:r>
              <a:rPr lang="en-US"/>
              <a:t>Student records</a:t>
            </a:r>
          </a:p>
          <a:p>
            <a:pPr lvl="1"/>
            <a:r>
              <a:rPr lang="en-US"/>
              <a:t>Baseline data</a:t>
            </a:r>
          </a:p>
          <a:p>
            <a:pPr lvl="1"/>
            <a:r>
              <a:rPr lang="en-US"/>
              <a:t>Interviews </a:t>
            </a:r>
          </a:p>
          <a:p>
            <a:pPr lvl="1"/>
            <a:r>
              <a:rPr lang="en-US"/>
              <a:t>Rating scales or questionnaires </a:t>
            </a:r>
          </a:p>
          <a:p>
            <a:pPr lvl="1"/>
            <a:r>
              <a:rPr lang="en-US"/>
              <a:t>Observational data</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1B0A-92BA-4A5C-AB20-54294FBE8615}"/>
              </a:ext>
            </a:extLst>
          </p:cNvPr>
          <p:cNvSpPr>
            <a:spLocks noGrp="1"/>
          </p:cNvSpPr>
          <p:nvPr>
            <p:ph type="title"/>
          </p:nvPr>
        </p:nvSpPr>
        <p:spPr/>
        <p:txBody>
          <a:bodyPr>
            <a:normAutofit fontScale="90000"/>
          </a:bodyPr>
          <a:lstStyle/>
          <a:p>
            <a:r>
              <a:rPr lang="en-US"/>
              <a:t>Which Student Records Should Be Reviewed?</a:t>
            </a:r>
            <a:endParaRPr lang="en-US" dirty="0"/>
          </a:p>
        </p:txBody>
      </p:sp>
      <p:sp>
        <p:nvSpPr>
          <p:cNvPr id="3" name="Content Placeholder 2">
            <a:extLst>
              <a:ext uri="{FF2B5EF4-FFF2-40B4-BE49-F238E27FC236}">
                <a16:creationId xmlns:a16="http://schemas.microsoft.com/office/drawing/2014/main" id="{B6B1C4B0-B845-4128-A18B-F6AF8A041662}"/>
              </a:ext>
            </a:extLst>
          </p:cNvPr>
          <p:cNvSpPr>
            <a:spLocks noGrp="1"/>
          </p:cNvSpPr>
          <p:nvPr>
            <p:ph idx="1"/>
          </p:nvPr>
        </p:nvSpPr>
        <p:spPr/>
        <p:txBody>
          <a:bodyPr numCol="2">
            <a:normAutofit/>
          </a:bodyPr>
          <a:lstStyle/>
          <a:p>
            <a:pPr lvl="1"/>
            <a:r>
              <a:rPr lang="en-US" dirty="0"/>
              <a:t>Medical records  </a:t>
            </a:r>
          </a:p>
          <a:p>
            <a:pPr lvl="1"/>
            <a:r>
              <a:rPr lang="en-US" dirty="0"/>
              <a:t>Social skills assessment </a:t>
            </a:r>
          </a:p>
          <a:p>
            <a:pPr lvl="1"/>
            <a:r>
              <a:rPr lang="en-US" dirty="0"/>
              <a:t>Speech/language evaluation </a:t>
            </a:r>
          </a:p>
          <a:p>
            <a:pPr lvl="1"/>
            <a:r>
              <a:rPr lang="en-US" dirty="0"/>
              <a:t>Motor skills assessment</a:t>
            </a:r>
          </a:p>
          <a:p>
            <a:pPr lvl="1"/>
            <a:r>
              <a:rPr lang="en-US" dirty="0"/>
              <a:t>Intellectual functioning</a:t>
            </a:r>
          </a:p>
          <a:p>
            <a:pPr lvl="1"/>
            <a:r>
              <a:rPr lang="en-US" dirty="0"/>
              <a:t>Academic achievement </a:t>
            </a:r>
          </a:p>
          <a:p>
            <a:pPr lvl="1"/>
            <a:r>
              <a:rPr lang="en-US" dirty="0"/>
              <a:t>Curriculum-based assessment </a:t>
            </a:r>
          </a:p>
          <a:p>
            <a:pPr lvl="1"/>
            <a:r>
              <a:rPr lang="en-US" dirty="0"/>
              <a:t>Adaptive behavior</a:t>
            </a:r>
          </a:p>
          <a:p>
            <a:pPr lvl="1"/>
            <a:r>
              <a:rPr lang="en-US" dirty="0"/>
              <a:t>Psychological report</a:t>
            </a:r>
          </a:p>
          <a:p>
            <a:pPr lvl="1"/>
            <a:r>
              <a:rPr lang="en-US" dirty="0"/>
              <a:t>Discipline records</a:t>
            </a:r>
          </a:p>
        </p:txBody>
      </p:sp>
    </p:spTree>
    <p:extLst>
      <p:ext uri="{BB962C8B-B14F-4D97-AF65-F5344CB8AC3E}">
        <p14:creationId xmlns:p14="http://schemas.microsoft.com/office/powerpoint/2010/main" val="849999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13"/>
          <p:cNvSpPr txBox="1">
            <a:spLocks noGrp="1"/>
          </p:cNvSpPr>
          <p:nvPr>
            <p:ph type="title"/>
          </p:nvPr>
        </p:nvSpPr>
        <p:spPr/>
        <p:txBody>
          <a:bodyPr>
            <a:normAutofit fontScale="90000"/>
          </a:bodyPr>
          <a:lstStyle/>
          <a:p>
            <a:pPr lvl="0"/>
            <a:r>
              <a:rPr lang="en-US"/>
              <a:t>Options for Measuring Baseline Data</a:t>
            </a:r>
            <a:endParaRPr lang="en-US" dirty="0"/>
          </a:p>
        </p:txBody>
      </p:sp>
      <p:sp>
        <p:nvSpPr>
          <p:cNvPr id="399" name="Google Shape;399;p13"/>
          <p:cNvSpPr txBox="1">
            <a:spLocks noGrp="1"/>
          </p:cNvSpPr>
          <p:nvPr>
            <p:ph idx="1"/>
          </p:nvPr>
        </p:nvSpPr>
        <p:spPr/>
        <p:txBody>
          <a:bodyPr/>
          <a:lstStyle/>
          <a:p>
            <a:pPr lvl="0"/>
            <a:r>
              <a:rPr lang="en-US"/>
              <a:t>Depending upon the type of behavior, there are 3 ways to measure it:</a:t>
            </a:r>
          </a:p>
          <a:p>
            <a:pPr lvl="1"/>
            <a:r>
              <a:rPr lang="en-US"/>
              <a:t>Frequency: How many times the student exhibits the behavior during a designated period of time</a:t>
            </a:r>
          </a:p>
          <a:p>
            <a:pPr lvl="1"/>
            <a:r>
              <a:rPr lang="en-US"/>
              <a:t>Duration: How long the student engages in the behavior</a:t>
            </a:r>
          </a:p>
          <a:p>
            <a:pPr lvl="1"/>
            <a:r>
              <a:rPr lang="en-US"/>
              <a:t>Intensity: The force with which behavior occurs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68"/>
          <p:cNvSpPr txBox="1">
            <a:spLocks noGrp="1"/>
          </p:cNvSpPr>
          <p:nvPr>
            <p:ph type="title"/>
          </p:nvPr>
        </p:nvSpPr>
        <p:spPr/>
        <p:txBody>
          <a:bodyPr/>
          <a:lstStyle/>
          <a:p>
            <a:pPr lvl="0"/>
            <a:r>
              <a:rPr lang="en-US"/>
              <a:t>Conducting Interviews</a:t>
            </a:r>
          </a:p>
        </p:txBody>
      </p:sp>
      <p:sp>
        <p:nvSpPr>
          <p:cNvPr id="406" name="Google Shape;406;p68"/>
          <p:cNvSpPr txBox="1">
            <a:spLocks noGrp="1"/>
          </p:cNvSpPr>
          <p:nvPr>
            <p:ph idx="1"/>
          </p:nvPr>
        </p:nvSpPr>
        <p:spPr/>
        <p:txBody>
          <a:bodyPr>
            <a:normAutofit lnSpcReduction="10000"/>
          </a:bodyPr>
          <a:lstStyle/>
          <a:p>
            <a:pPr lvl="0"/>
            <a:r>
              <a:rPr lang="en-US"/>
              <a:t>Obtain information about the context in which the target behavior usually occurs.</a:t>
            </a:r>
          </a:p>
          <a:p>
            <a:pPr lvl="0"/>
            <a:r>
              <a:rPr lang="en-US"/>
              <a:t>Gather additional data from teacher, student, and family. </a:t>
            </a:r>
          </a:p>
          <a:p>
            <a:pPr lvl="0"/>
            <a:r>
              <a:rPr lang="en-US"/>
              <a:t>Determine the student’s strengths as well as Quality of Life needs.</a:t>
            </a:r>
          </a:p>
          <a:p>
            <a:pPr lvl="0"/>
            <a:r>
              <a:rPr lang="en-US"/>
              <a:t>Assess the family’s preferences for individualized support across domains of need.</a:t>
            </a:r>
          </a:p>
          <a:p>
            <a:pPr lvl="0"/>
            <a:endParaRPr lang="en-US"/>
          </a:p>
          <a:p>
            <a:pPr lvl="0"/>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69"/>
          <p:cNvSpPr txBox="1">
            <a:spLocks noGrp="1"/>
          </p:cNvSpPr>
          <p:nvPr>
            <p:ph type="title"/>
          </p:nvPr>
        </p:nvSpPr>
        <p:spPr/>
        <p:txBody>
          <a:bodyPr/>
          <a:lstStyle/>
          <a:p>
            <a:pPr lvl="0"/>
            <a:r>
              <a:rPr lang="en-US"/>
              <a:t>Possible Interview Form</a:t>
            </a:r>
            <a:endParaRPr lang="en-US" dirty="0"/>
          </a:p>
        </p:txBody>
      </p:sp>
      <p:sp>
        <p:nvSpPr>
          <p:cNvPr id="413" name="Google Shape;413;p69"/>
          <p:cNvSpPr txBox="1">
            <a:spLocks noGrp="1"/>
          </p:cNvSpPr>
          <p:nvPr>
            <p:ph type="body" sz="quarter" idx="20"/>
          </p:nvPr>
        </p:nvSpPr>
        <p:spPr>
          <a:xfrm>
            <a:off x="6613543" y="1924051"/>
            <a:ext cx="5168881" cy="4722390"/>
          </a:xfrm>
        </p:spPr>
        <p:txBody>
          <a:bodyPr/>
          <a:lstStyle/>
          <a:p>
            <a:r>
              <a:rPr lang="en-US" dirty="0"/>
              <a:t>The Functional Assessment Checklist for Teachers and Staff</a:t>
            </a:r>
          </a:p>
          <a:p>
            <a:pPr lvl="0"/>
            <a:endParaRPr lang="en-US" dirty="0"/>
          </a:p>
          <a:p>
            <a:pPr lvl="0"/>
            <a:endParaRPr lang="en-US" dirty="0"/>
          </a:p>
        </p:txBody>
      </p:sp>
      <p:pic>
        <p:nvPicPr>
          <p:cNvPr id="414" name="Google Shape;414;p69"/>
          <p:cNvPicPr preferRelativeResize="0"/>
          <p:nvPr/>
        </p:nvPicPr>
        <p:blipFill rotWithShape="1">
          <a:blip r:embed="rId3">
            <a:alphaModFix/>
          </a:blip>
          <a:srcRect/>
          <a:stretch/>
        </p:blipFill>
        <p:spPr>
          <a:xfrm>
            <a:off x="2183895" y="2149978"/>
            <a:ext cx="4124120" cy="4270536"/>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70"/>
          <p:cNvSpPr txBox="1">
            <a:spLocks noGrp="1"/>
          </p:cNvSpPr>
          <p:nvPr>
            <p:ph type="title"/>
          </p:nvPr>
        </p:nvSpPr>
        <p:spPr/>
        <p:txBody>
          <a:bodyPr/>
          <a:lstStyle/>
          <a:p>
            <a:pPr lvl="0"/>
            <a:r>
              <a:rPr lang="en-US"/>
              <a:t>Possible Interview Form</a:t>
            </a:r>
            <a:endParaRPr lang="en-US" dirty="0"/>
          </a:p>
        </p:txBody>
      </p:sp>
      <p:sp>
        <p:nvSpPr>
          <p:cNvPr id="421" name="Google Shape;421;p70"/>
          <p:cNvSpPr txBox="1">
            <a:spLocks noGrp="1"/>
          </p:cNvSpPr>
          <p:nvPr>
            <p:ph type="body" sz="quarter" idx="19"/>
          </p:nvPr>
        </p:nvSpPr>
        <p:spPr/>
        <p:txBody>
          <a:bodyPr/>
          <a:lstStyle/>
          <a:p>
            <a:r>
              <a:rPr lang="en-US" dirty="0"/>
              <a:t>Student-Assisted Functional Assessment Interview</a:t>
            </a:r>
          </a:p>
          <a:p>
            <a:pPr lvl="0"/>
            <a:endParaRPr lang="en-US" dirty="0"/>
          </a:p>
          <a:p>
            <a:pPr lvl="0"/>
            <a:endParaRPr lang="en-US" dirty="0"/>
          </a:p>
        </p:txBody>
      </p:sp>
      <p:pic>
        <p:nvPicPr>
          <p:cNvPr id="422" name="Google Shape;422;p70"/>
          <p:cNvPicPr preferRelativeResize="0"/>
          <p:nvPr/>
        </p:nvPicPr>
        <p:blipFill rotWithShape="1">
          <a:blip r:embed="rId3">
            <a:alphaModFix/>
          </a:blip>
          <a:srcRect/>
          <a:stretch/>
        </p:blipFill>
        <p:spPr>
          <a:xfrm>
            <a:off x="7279872" y="1924051"/>
            <a:ext cx="4502552" cy="4463044"/>
          </a:xfrm>
          <a:prstGeom prst="rect">
            <a:avLst/>
          </a:prstGeom>
          <a:noFill/>
          <a:ln w="9525" cap="flat" cmpd="sng">
            <a:solidFill>
              <a:schemeClr val="dk1"/>
            </a:solidFill>
            <a:prstDash val="solid"/>
            <a:round/>
            <a:headEnd type="none" w="sm" len="sm"/>
            <a:tailEnd type="none" w="sm" len="sm"/>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71"/>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dirty="0"/>
              <a:t>Possible Interview Form</a:t>
            </a:r>
            <a:endParaRPr sz="8800" dirty="0"/>
          </a:p>
        </p:txBody>
      </p:sp>
      <p:sp>
        <p:nvSpPr>
          <p:cNvPr id="3" name="Content Placeholder 2">
            <a:extLst>
              <a:ext uri="{FF2B5EF4-FFF2-40B4-BE49-F238E27FC236}">
                <a16:creationId xmlns:a16="http://schemas.microsoft.com/office/drawing/2014/main" id="{B55FC0D3-55C5-4422-8255-6674B0C2EBDC}"/>
              </a:ext>
            </a:extLst>
          </p:cNvPr>
          <p:cNvSpPr>
            <a:spLocks noGrp="1"/>
          </p:cNvSpPr>
          <p:nvPr>
            <p:ph idx="1"/>
          </p:nvPr>
        </p:nvSpPr>
        <p:spPr/>
        <p:txBody>
          <a:bodyPr/>
          <a:lstStyle/>
          <a:p>
            <a:r>
              <a:rPr lang="en-US" dirty="0"/>
              <a:t>Brief FBA Family-Directed Interview</a:t>
            </a:r>
          </a:p>
        </p:txBody>
      </p:sp>
      <p:pic>
        <p:nvPicPr>
          <p:cNvPr id="429" name="Google Shape;429;p71"/>
          <p:cNvPicPr preferRelativeResize="0"/>
          <p:nvPr/>
        </p:nvPicPr>
        <p:blipFill rotWithShape="1">
          <a:blip r:embed="rId3">
            <a:alphaModFix/>
          </a:blip>
          <a:srcRect b="20674"/>
          <a:stretch/>
        </p:blipFill>
        <p:spPr>
          <a:xfrm>
            <a:off x="3300575" y="2351844"/>
            <a:ext cx="7276772" cy="433780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72"/>
          <p:cNvSpPr txBox="1">
            <a:spLocks noGrp="1"/>
          </p:cNvSpPr>
          <p:nvPr>
            <p:ph type="title"/>
          </p:nvPr>
        </p:nvSpPr>
        <p:spPr/>
        <p:txBody>
          <a:bodyPr/>
          <a:lstStyle/>
          <a:p>
            <a:pPr lvl="0"/>
            <a:r>
              <a:rPr lang="en-US"/>
              <a:t>Rating Scales or Questionnaires</a:t>
            </a:r>
          </a:p>
        </p:txBody>
      </p:sp>
      <p:sp>
        <p:nvSpPr>
          <p:cNvPr id="436" name="Google Shape;436;p72"/>
          <p:cNvSpPr txBox="1">
            <a:spLocks noGrp="1"/>
          </p:cNvSpPr>
          <p:nvPr>
            <p:ph idx="1"/>
          </p:nvPr>
        </p:nvSpPr>
        <p:spPr/>
        <p:txBody>
          <a:bodyPr>
            <a:normAutofit lnSpcReduction="10000"/>
          </a:bodyPr>
          <a:lstStyle/>
          <a:p>
            <a:pPr marL="0" lvl="0" indent="0">
              <a:buNone/>
            </a:pPr>
            <a:r>
              <a:rPr lang="en-US" dirty="0"/>
              <a:t>Examples:</a:t>
            </a:r>
          </a:p>
          <a:p>
            <a:pPr lvl="0"/>
            <a:r>
              <a:rPr lang="en-US" dirty="0">
                <a:hlinkClick r:id="rId3"/>
              </a:rPr>
              <a:t>Problem Behavior Questionnaire (PBQ)</a:t>
            </a:r>
            <a:r>
              <a:rPr lang="en-US" dirty="0"/>
              <a:t>: teacher-based; develop functional hypotheses of problem behavior in general education settings</a:t>
            </a:r>
          </a:p>
          <a:p>
            <a:pPr lvl="0"/>
            <a:r>
              <a:rPr lang="en-US" dirty="0">
                <a:hlinkClick r:id="rId4"/>
              </a:rPr>
              <a:t>Questions about Behavioral Function (QABF)</a:t>
            </a:r>
            <a:r>
              <a:rPr lang="en-US" dirty="0"/>
              <a:t>: 25-item questionnaire; five subscales (attention, escape, tangible, non-social, and physical); rated on a four-point Likert scale 0 (never) to 3 (often)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73"/>
          <p:cNvSpPr txBox="1">
            <a:spLocks noGrp="1"/>
          </p:cNvSpPr>
          <p:nvPr>
            <p:ph type="title"/>
          </p:nvPr>
        </p:nvSpPr>
        <p:spPr/>
        <p:txBody>
          <a:bodyPr/>
          <a:lstStyle/>
          <a:p>
            <a:pPr lvl="0"/>
            <a:r>
              <a:rPr lang="en-US"/>
              <a:t>Gathering Observational Data</a:t>
            </a:r>
          </a:p>
        </p:txBody>
      </p:sp>
      <p:sp>
        <p:nvSpPr>
          <p:cNvPr id="443" name="Google Shape;443;p73"/>
          <p:cNvSpPr txBox="1">
            <a:spLocks noGrp="1"/>
          </p:cNvSpPr>
          <p:nvPr>
            <p:ph idx="1"/>
          </p:nvPr>
        </p:nvSpPr>
        <p:spPr/>
        <p:txBody>
          <a:bodyPr>
            <a:normAutofit fontScale="92500"/>
          </a:bodyPr>
          <a:lstStyle/>
          <a:p>
            <a:pPr lvl="0"/>
            <a:r>
              <a:rPr lang="en-US"/>
              <a:t>Observe student in location where behavior is likely to occur:</a:t>
            </a:r>
          </a:p>
          <a:p>
            <a:pPr lvl="1"/>
            <a:r>
              <a:rPr lang="en-US"/>
              <a:t>helps team write an accurate summary statement of the behavior</a:t>
            </a:r>
          </a:p>
          <a:p>
            <a:pPr lvl="1"/>
            <a:r>
              <a:rPr lang="en-US"/>
              <a:t>can be used to establish the baseline</a:t>
            </a:r>
          </a:p>
          <a:p>
            <a:pPr lvl="0"/>
            <a:r>
              <a:rPr lang="en-US"/>
              <a:t>Observe student in locations where behavior is unlikely to occur.</a:t>
            </a:r>
          </a:p>
          <a:p>
            <a:pPr lvl="1"/>
            <a:r>
              <a:rPr lang="en-US"/>
              <a:t>helps team identify environments where student is successful</a:t>
            </a:r>
          </a:p>
          <a:p>
            <a:pPr lvl="0"/>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7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4400"/>
              <a:buNone/>
            </a:pPr>
            <a:r>
              <a:rPr lang="en-US" sz="4400" dirty="0"/>
              <a:t>Sample Observational Data Collection Form</a:t>
            </a:r>
            <a:endParaRPr sz="4400" dirty="0"/>
          </a:p>
        </p:txBody>
      </p:sp>
      <p:sp>
        <p:nvSpPr>
          <p:cNvPr id="2" name="Content Placeholder 1">
            <a:extLst>
              <a:ext uri="{FF2B5EF4-FFF2-40B4-BE49-F238E27FC236}">
                <a16:creationId xmlns:a16="http://schemas.microsoft.com/office/drawing/2014/main" id="{330667A7-DF28-4F48-B62C-63141C09D1F7}"/>
              </a:ext>
            </a:extLst>
          </p:cNvPr>
          <p:cNvSpPr>
            <a:spLocks noGrp="1"/>
          </p:cNvSpPr>
          <p:nvPr>
            <p:ph type="body" sz="quarter" idx="19"/>
          </p:nvPr>
        </p:nvSpPr>
        <p:spPr/>
        <p:txBody>
          <a:bodyPr/>
          <a:lstStyle/>
          <a:p>
            <a:r>
              <a:rPr lang="en-US" dirty="0"/>
              <a:t>ABC Observation Recording Form</a:t>
            </a:r>
          </a:p>
        </p:txBody>
      </p:sp>
      <p:pic>
        <p:nvPicPr>
          <p:cNvPr id="451" name="Google Shape;451;p74"/>
          <p:cNvPicPr preferRelativeResize="0"/>
          <p:nvPr/>
        </p:nvPicPr>
        <p:blipFill rotWithShape="1">
          <a:blip r:embed="rId3">
            <a:alphaModFix/>
          </a:blip>
          <a:srcRect/>
          <a:stretch/>
        </p:blipFill>
        <p:spPr>
          <a:xfrm>
            <a:off x="7222603" y="2106593"/>
            <a:ext cx="4672364" cy="413512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75"/>
          <p:cNvSpPr txBox="1">
            <a:spLocks noGrp="1"/>
          </p:cNvSpPr>
          <p:nvPr>
            <p:ph type="title"/>
          </p:nvPr>
        </p:nvSpPr>
        <p:spPr/>
        <p:txBody>
          <a:bodyPr/>
          <a:lstStyle/>
          <a:p>
            <a:pPr lvl="0"/>
            <a:r>
              <a:rPr lang="en-US"/>
              <a:t>How Is a Hypothesis Developed?</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76"/>
          <p:cNvSpPr txBox="1">
            <a:spLocks noGrp="1"/>
          </p:cNvSpPr>
          <p:nvPr>
            <p:ph type="title"/>
          </p:nvPr>
        </p:nvSpPr>
        <p:spPr/>
        <p:txBody>
          <a:bodyPr/>
          <a:lstStyle/>
          <a:p>
            <a:pPr lvl="0"/>
            <a:r>
              <a:rPr lang="en-US"/>
              <a:t>What Is a Hypothesis?</a:t>
            </a:r>
          </a:p>
        </p:txBody>
      </p:sp>
      <p:sp>
        <p:nvSpPr>
          <p:cNvPr id="464" name="Google Shape;464;p76"/>
          <p:cNvSpPr txBox="1">
            <a:spLocks noGrp="1"/>
          </p:cNvSpPr>
          <p:nvPr>
            <p:ph idx="1"/>
          </p:nvPr>
        </p:nvSpPr>
        <p:spPr/>
        <p:txBody>
          <a:bodyPr/>
          <a:lstStyle/>
          <a:p>
            <a:pPr lvl="0"/>
            <a:r>
              <a:rPr lang="en-US"/>
              <a:t>Team’s best guess of the function of the student’s problem behavior </a:t>
            </a:r>
          </a:p>
          <a:p>
            <a:pPr lvl="0"/>
            <a:r>
              <a:rPr lang="en-US"/>
              <a:t>Critical to developing the student’s Behavior Intervention Plan</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16"/>
          <p:cNvSpPr txBox="1">
            <a:spLocks noGrp="1"/>
          </p:cNvSpPr>
          <p:nvPr>
            <p:ph type="title"/>
          </p:nvPr>
        </p:nvSpPr>
        <p:spPr/>
        <p:txBody>
          <a:bodyPr/>
          <a:lstStyle/>
          <a:p>
            <a:pPr lvl="0"/>
            <a:r>
              <a:rPr lang="en-US"/>
              <a:t>Stay Focused on the Function</a:t>
            </a:r>
          </a:p>
        </p:txBody>
      </p:sp>
      <p:sp>
        <p:nvSpPr>
          <p:cNvPr id="470" name="Google Shape;470;p16"/>
          <p:cNvSpPr txBox="1">
            <a:spLocks noGrp="1"/>
          </p:cNvSpPr>
          <p:nvPr>
            <p:ph idx="1"/>
          </p:nvPr>
        </p:nvSpPr>
        <p:spPr/>
        <p:txBody>
          <a:bodyPr/>
          <a:lstStyle/>
          <a:p>
            <a:pPr lvl="0"/>
            <a:r>
              <a:rPr lang="en-US" dirty="0"/>
              <a:t>All behavior serves a function. </a:t>
            </a:r>
          </a:p>
          <a:p>
            <a:pPr lvl="0"/>
            <a:r>
              <a:rPr lang="en-US" dirty="0"/>
              <a:t>A student may use the same behavior in different situations to serve different functions.</a:t>
            </a:r>
          </a:p>
          <a:p>
            <a:pPr lvl="0"/>
            <a:r>
              <a:rPr lang="en-US" dirty="0"/>
              <a:t>Behavior must be considered in the context in which it occurs.</a:t>
            </a:r>
          </a:p>
          <a:p>
            <a:pPr lvl="0"/>
            <a:r>
              <a:rPr lang="en-US" b="1" dirty="0"/>
              <a:t>Function of Behavior </a:t>
            </a:r>
            <a:r>
              <a:rPr lang="en-US" dirty="0"/>
              <a:t>is the purpose of the student’s actions. (What is the payoff for the student?)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77"/>
          <p:cNvSpPr txBox="1">
            <a:spLocks noGrp="1"/>
          </p:cNvSpPr>
          <p:nvPr>
            <p:ph type="title"/>
          </p:nvPr>
        </p:nvSpPr>
        <p:spPr/>
        <p:txBody>
          <a:bodyPr/>
          <a:lstStyle/>
          <a:p>
            <a:pPr lvl="0"/>
            <a:r>
              <a:rPr lang="en-US"/>
              <a:t>The Functions of Behavior </a:t>
            </a:r>
          </a:p>
        </p:txBody>
      </p:sp>
      <p:sp>
        <p:nvSpPr>
          <p:cNvPr id="478" name="Google Shape;478;p77"/>
          <p:cNvSpPr txBox="1">
            <a:spLocks noGrp="1"/>
          </p:cNvSpPr>
          <p:nvPr>
            <p:ph idx="1"/>
          </p:nvPr>
        </p:nvSpPr>
        <p:spPr/>
        <p:txBody>
          <a:bodyPr>
            <a:normAutofit fontScale="77500" lnSpcReduction="20000"/>
          </a:bodyPr>
          <a:lstStyle/>
          <a:p>
            <a:pPr lvl="0"/>
            <a:r>
              <a:rPr lang="en-US"/>
              <a:t>Access</a:t>
            </a:r>
          </a:p>
          <a:p>
            <a:pPr lvl="1"/>
            <a:r>
              <a:rPr lang="en-US"/>
              <a:t>Example: gaining access to a basketball on the playground by taking it from someone else</a:t>
            </a:r>
          </a:p>
          <a:p>
            <a:pPr lvl="0"/>
            <a:r>
              <a:rPr lang="en-US"/>
              <a:t>Attention</a:t>
            </a:r>
          </a:p>
          <a:p>
            <a:pPr lvl="1"/>
            <a:r>
              <a:rPr lang="en-US"/>
              <a:t>Example: gaining adult attention during class by yelling</a:t>
            </a:r>
          </a:p>
          <a:p>
            <a:pPr lvl="0"/>
            <a:r>
              <a:rPr lang="en-US"/>
              <a:t>Escape</a:t>
            </a:r>
          </a:p>
          <a:p>
            <a:pPr lvl="1"/>
            <a:r>
              <a:rPr lang="en-US"/>
              <a:t>Example: throwing a chair in order to be sent out of the classroom</a:t>
            </a:r>
          </a:p>
          <a:p>
            <a:pPr lvl="0"/>
            <a:r>
              <a:rPr lang="en-US"/>
              <a:t>Sensory</a:t>
            </a:r>
          </a:p>
          <a:p>
            <a:pPr lvl="1"/>
            <a:r>
              <a:rPr lang="en-US"/>
              <a:t>Example: tapping pencil on desk for auditory stimulation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4D795A-B554-4877-9875-675E8C83FA5E}"/>
              </a:ext>
            </a:extLst>
          </p:cNvPr>
          <p:cNvSpPr>
            <a:spLocks noGrp="1"/>
          </p:cNvSpPr>
          <p:nvPr>
            <p:ph type="title"/>
          </p:nvPr>
        </p:nvSpPr>
        <p:spPr/>
        <p:txBody>
          <a:bodyPr>
            <a:normAutofit fontScale="90000"/>
          </a:bodyPr>
          <a:lstStyle/>
          <a:p>
            <a:r>
              <a:rPr lang="en-US"/>
              <a:t>Use the ABCs to Find the Function</a:t>
            </a:r>
            <a:endParaRPr lang="en-US" dirty="0"/>
          </a:p>
        </p:txBody>
      </p:sp>
      <p:sp>
        <p:nvSpPr>
          <p:cNvPr id="5" name="Text Placeholder 4">
            <a:extLst>
              <a:ext uri="{FF2B5EF4-FFF2-40B4-BE49-F238E27FC236}">
                <a16:creationId xmlns:a16="http://schemas.microsoft.com/office/drawing/2014/main" id="{40734119-A9B0-4368-8000-8B4C60E7EE83}"/>
              </a:ext>
            </a:extLst>
          </p:cNvPr>
          <p:cNvSpPr>
            <a:spLocks noGrp="1"/>
          </p:cNvSpPr>
          <p:nvPr>
            <p:ph type="body" sz="quarter" idx="20"/>
          </p:nvPr>
        </p:nvSpPr>
        <p:spPr>
          <a:xfrm>
            <a:off x="2095500" y="1924051"/>
            <a:ext cx="4265634" cy="4722390"/>
          </a:xfrm>
        </p:spPr>
        <p:txBody>
          <a:bodyPr/>
          <a:lstStyle/>
          <a:p>
            <a:r>
              <a:rPr lang="en-US" dirty="0"/>
              <a:t>Examine the pattern of the ABCs to hypothesize the function of behavior</a:t>
            </a:r>
          </a:p>
        </p:txBody>
      </p:sp>
      <p:pic>
        <p:nvPicPr>
          <p:cNvPr id="6" name="Google Shape;486;g6e0215fd9d_0_25">
            <a:extLst>
              <a:ext uri="{FF2B5EF4-FFF2-40B4-BE49-F238E27FC236}">
                <a16:creationId xmlns:a16="http://schemas.microsoft.com/office/drawing/2014/main" id="{A2EEEA9A-3756-423E-966C-B6F8BFE67DE9}"/>
              </a:ext>
            </a:extLst>
          </p:cNvPr>
          <p:cNvPicPr preferRelativeResize="0"/>
          <p:nvPr/>
        </p:nvPicPr>
        <p:blipFill rotWithShape="1">
          <a:blip r:embed="rId3">
            <a:alphaModFix/>
          </a:blip>
          <a:srcRect/>
          <a:stretch/>
        </p:blipFill>
        <p:spPr>
          <a:xfrm>
            <a:off x="6368707" y="1463239"/>
            <a:ext cx="5413717" cy="5029636"/>
          </a:xfrm>
          <a:prstGeom prst="rect">
            <a:avLst/>
          </a:prstGeom>
          <a:noFill/>
          <a:ln>
            <a:noFill/>
          </a:ln>
        </p:spPr>
      </p:pic>
    </p:spTree>
    <p:extLst>
      <p:ext uri="{BB962C8B-B14F-4D97-AF65-F5344CB8AC3E}">
        <p14:creationId xmlns:p14="http://schemas.microsoft.com/office/powerpoint/2010/main" val="1655976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3" name="Google Shape;493;p79"/>
          <p:cNvSpPr txBox="1">
            <a:spLocks noGrp="1"/>
          </p:cNvSpPr>
          <p:nvPr>
            <p:ph type="title"/>
          </p:nvPr>
        </p:nvSpPr>
        <p:spPr/>
        <p:txBody>
          <a:bodyPr/>
          <a:lstStyle/>
          <a:p>
            <a:pPr lvl="0"/>
            <a:r>
              <a:rPr lang="en-US"/>
              <a:t>Target Behavior</a:t>
            </a:r>
            <a:endParaRPr lang="en-US" dirty="0"/>
          </a:p>
        </p:txBody>
      </p:sp>
      <p:sp>
        <p:nvSpPr>
          <p:cNvPr id="492" name="Google Shape;492;p79"/>
          <p:cNvSpPr txBox="1">
            <a:spLocks noGrp="1"/>
          </p:cNvSpPr>
          <p:nvPr>
            <p:ph idx="1"/>
          </p:nvPr>
        </p:nvSpPr>
        <p:spPr/>
        <p:txBody>
          <a:bodyPr/>
          <a:lstStyle/>
          <a:p>
            <a:pPr lvl="0"/>
            <a:r>
              <a:rPr lang="en-US" dirty="0"/>
              <a:t>The target (problem) behavior is described in observable and measurable terms:</a:t>
            </a:r>
          </a:p>
          <a:p>
            <a:pPr lvl="1"/>
            <a:r>
              <a:rPr lang="en-US" b="1" dirty="0"/>
              <a:t>Observable</a:t>
            </a:r>
            <a:r>
              <a:rPr lang="en-US" dirty="0"/>
              <a:t> - what is seen and heard using precise language</a:t>
            </a:r>
          </a:p>
          <a:p>
            <a:pPr lvl="1"/>
            <a:r>
              <a:rPr lang="en-US" b="1" dirty="0"/>
              <a:t>Measurable</a:t>
            </a:r>
            <a:r>
              <a:rPr lang="en-US" dirty="0"/>
              <a:t> – has observable beginning and end; can be counted or timed</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D599B3BE-D619-471B-8DB0-0EF47526B3DA}"/>
              </a:ext>
            </a:extLst>
          </p:cNvPr>
          <p:cNvPicPr>
            <a:picLocks noGrp="1" noChangeAspect="1"/>
          </p:cNvPicPr>
          <p:nvPr>
            <p:ph type="pic" sz="quarter" idx="13"/>
          </p:nvPr>
        </p:nvPicPr>
        <p:blipFill>
          <a:blip r:embed="rId3"/>
          <a:srcRect l="6026" r="6026"/>
          <a:stretch>
            <a:fillRect/>
          </a:stretch>
        </p:blipFill>
        <p:spPr/>
      </p:pic>
      <p:sp>
        <p:nvSpPr>
          <p:cNvPr id="500" name="Google Shape;500;p80"/>
          <p:cNvSpPr txBox="1">
            <a:spLocks noGrp="1"/>
          </p:cNvSpPr>
          <p:nvPr>
            <p:ph type="title"/>
          </p:nvPr>
        </p:nvSpPr>
        <p:spPr/>
        <p:txBody>
          <a:bodyPr/>
          <a:lstStyle/>
          <a:p>
            <a:pPr lvl="0"/>
            <a:r>
              <a:rPr lang="en-US"/>
              <a:t>Table Talk</a:t>
            </a:r>
          </a:p>
        </p:txBody>
      </p:sp>
      <p:sp>
        <p:nvSpPr>
          <p:cNvPr id="499" name="Google Shape;499;p80"/>
          <p:cNvSpPr txBox="1">
            <a:spLocks noGrp="1"/>
          </p:cNvSpPr>
          <p:nvPr>
            <p:ph type="body" sz="quarter" idx="20"/>
          </p:nvPr>
        </p:nvSpPr>
        <p:spPr/>
        <p:txBody>
          <a:bodyPr/>
          <a:lstStyle/>
          <a:p>
            <a:pPr marL="0" lvl="0" indent="0">
              <a:buNone/>
            </a:pPr>
            <a:r>
              <a:rPr lang="en-US" dirty="0"/>
              <a:t>Aiden’s behaviors:</a:t>
            </a:r>
          </a:p>
          <a:p>
            <a:pPr lvl="0"/>
            <a:r>
              <a:rPr lang="en-US" dirty="0"/>
              <a:t>throwing class materials </a:t>
            </a:r>
          </a:p>
          <a:p>
            <a:pPr lvl="0"/>
            <a:r>
              <a:rPr lang="en-US" dirty="0"/>
              <a:t>cussing at teacher </a:t>
            </a:r>
          </a:p>
          <a:p>
            <a:pPr lvl="0"/>
            <a:r>
              <a:rPr lang="en-US" dirty="0"/>
              <a:t>shouting at peers</a:t>
            </a:r>
          </a:p>
          <a:p>
            <a:pPr lvl="0"/>
            <a:r>
              <a:rPr lang="en-US" dirty="0"/>
              <a:t>How would you make Aiden’s behaviors more observable and measurable?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14"/>
          <p:cNvSpPr txBox="1">
            <a:spLocks noGrp="1"/>
          </p:cNvSpPr>
          <p:nvPr>
            <p:ph type="title"/>
          </p:nvPr>
        </p:nvSpPr>
        <p:spPr/>
        <p:txBody>
          <a:bodyPr/>
          <a:lstStyle/>
          <a:p>
            <a:pPr lvl="0"/>
            <a:r>
              <a:rPr lang="en-US"/>
              <a:t>Prioritizing Problem Behaviors </a:t>
            </a:r>
          </a:p>
        </p:txBody>
      </p:sp>
      <p:sp>
        <p:nvSpPr>
          <p:cNvPr id="508" name="Google Shape;508;p14"/>
          <p:cNvSpPr txBox="1">
            <a:spLocks noGrp="1"/>
          </p:cNvSpPr>
          <p:nvPr>
            <p:ph idx="1"/>
          </p:nvPr>
        </p:nvSpPr>
        <p:spPr/>
        <p:txBody>
          <a:bodyPr>
            <a:normAutofit fontScale="92500" lnSpcReduction="20000"/>
          </a:bodyPr>
          <a:lstStyle/>
          <a:p>
            <a:pPr lvl="0"/>
            <a:r>
              <a:rPr lang="en-US"/>
              <a:t>If there are multiple problem behaviors, prioritize them according to which needs to be dealt with first (which is having the most impact). </a:t>
            </a:r>
          </a:p>
          <a:p>
            <a:pPr lvl="0"/>
            <a:r>
              <a:rPr lang="en-US"/>
              <a:t>Some factors to consider:</a:t>
            </a:r>
          </a:p>
          <a:p>
            <a:pPr lvl="2"/>
            <a:r>
              <a:rPr lang="en-US"/>
              <a:t>Intensity</a:t>
            </a:r>
          </a:p>
          <a:p>
            <a:pPr lvl="2"/>
            <a:r>
              <a:rPr lang="en-US"/>
              <a:t>Frequency</a:t>
            </a:r>
          </a:p>
          <a:p>
            <a:pPr lvl="2"/>
            <a:r>
              <a:rPr lang="en-US"/>
              <a:t>Chronic need</a:t>
            </a:r>
          </a:p>
          <a:p>
            <a:pPr lvl="2"/>
            <a:r>
              <a:rPr lang="en-US"/>
              <a:t>Prerequisite for other skills</a:t>
            </a:r>
          </a:p>
          <a:p>
            <a:pPr lvl="2"/>
            <a:r>
              <a:rPr lang="en-US"/>
              <a:t>Duration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81"/>
          <p:cNvSpPr txBox="1">
            <a:spLocks noGrp="1"/>
          </p:cNvSpPr>
          <p:nvPr>
            <p:ph type="title"/>
          </p:nvPr>
        </p:nvSpPr>
        <p:spPr/>
        <p:txBody>
          <a:bodyPr/>
          <a:lstStyle/>
          <a:p>
            <a:pPr lvl="0"/>
            <a:r>
              <a:rPr lang="en-US"/>
              <a:t>Context</a:t>
            </a:r>
          </a:p>
        </p:txBody>
      </p:sp>
      <p:sp>
        <p:nvSpPr>
          <p:cNvPr id="515" name="Google Shape;515;p81"/>
          <p:cNvSpPr txBox="1">
            <a:spLocks noGrp="1"/>
          </p:cNvSpPr>
          <p:nvPr>
            <p:ph idx="1"/>
          </p:nvPr>
        </p:nvSpPr>
        <p:spPr/>
        <p:txBody>
          <a:bodyPr/>
          <a:lstStyle/>
          <a:p>
            <a:pPr marL="0" lvl="0" indent="0">
              <a:buNone/>
            </a:pPr>
            <a:r>
              <a:rPr lang="en-US" dirty="0"/>
              <a:t>The behavior is most likely to occur…</a:t>
            </a:r>
          </a:p>
          <a:p>
            <a:pPr lvl="0"/>
            <a:r>
              <a:rPr lang="en-US" dirty="0"/>
              <a:t>In which setting? </a:t>
            </a:r>
          </a:p>
          <a:p>
            <a:pPr lvl="0"/>
            <a:r>
              <a:rPr lang="en-US" dirty="0"/>
              <a:t>During what type of activity? </a:t>
            </a:r>
          </a:p>
          <a:p>
            <a:pPr lvl="0"/>
            <a:r>
              <a:rPr lang="en-US" dirty="0"/>
              <a:t>During what time of the day? </a:t>
            </a:r>
          </a:p>
          <a:p>
            <a:pPr lvl="0"/>
            <a:r>
              <a:rPr lang="en-US" dirty="0"/>
              <a:t>On what day of the week?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graphicFrame>
        <p:nvGraphicFramePr>
          <p:cNvPr id="549" name="Google Shape;549;p85"/>
          <p:cNvGraphicFramePr/>
          <p:nvPr>
            <p:extLst>
              <p:ext uri="{D42A27DB-BD31-4B8C-83A1-F6EECF244321}">
                <p14:modId xmlns:p14="http://schemas.microsoft.com/office/powerpoint/2010/main" val="126428532"/>
              </p:ext>
            </p:extLst>
          </p:nvPr>
        </p:nvGraphicFramePr>
        <p:xfrm>
          <a:off x="136437" y="3149089"/>
          <a:ext cx="11919125" cy="2229191"/>
        </p:xfrm>
        <a:graphic>
          <a:graphicData uri="http://schemas.openxmlformats.org/drawingml/2006/table">
            <a:tbl>
              <a:tblPr firstRow="1" bandRow="1">
                <a:tableStyleId>{2D5ABB26-0587-4C30-8999-92F81FD0307C}</a:tableStyleId>
              </a:tblPr>
              <a:tblGrid>
                <a:gridCol w="2383825">
                  <a:extLst>
                    <a:ext uri="{9D8B030D-6E8A-4147-A177-3AD203B41FA5}">
                      <a16:colId xmlns:a16="http://schemas.microsoft.com/office/drawing/2014/main" val="20000"/>
                    </a:ext>
                  </a:extLst>
                </a:gridCol>
                <a:gridCol w="2166925">
                  <a:extLst>
                    <a:ext uri="{9D8B030D-6E8A-4147-A177-3AD203B41FA5}">
                      <a16:colId xmlns:a16="http://schemas.microsoft.com/office/drawing/2014/main" val="20001"/>
                    </a:ext>
                  </a:extLst>
                </a:gridCol>
                <a:gridCol w="2392325">
                  <a:extLst>
                    <a:ext uri="{9D8B030D-6E8A-4147-A177-3AD203B41FA5}">
                      <a16:colId xmlns:a16="http://schemas.microsoft.com/office/drawing/2014/main" val="20002"/>
                    </a:ext>
                  </a:extLst>
                </a:gridCol>
                <a:gridCol w="2592225">
                  <a:extLst>
                    <a:ext uri="{9D8B030D-6E8A-4147-A177-3AD203B41FA5}">
                      <a16:colId xmlns:a16="http://schemas.microsoft.com/office/drawing/2014/main" val="20003"/>
                    </a:ext>
                  </a:extLst>
                </a:gridCol>
                <a:gridCol w="2383825">
                  <a:extLst>
                    <a:ext uri="{9D8B030D-6E8A-4147-A177-3AD203B41FA5}">
                      <a16:colId xmlns:a16="http://schemas.microsoft.com/office/drawing/2014/main" val="20004"/>
                    </a:ext>
                  </a:extLst>
                </a:gridCol>
              </a:tblGrid>
              <a:tr h="2229191">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a:t>Setting Event(s):</a:t>
                      </a:r>
                      <a:endParaRPr sz="2400" u="none" strike="noStrike" cap="none"/>
                    </a:p>
                    <a:p>
                      <a:pPr marL="0" marR="0" lvl="0" indent="0" algn="l" rtl="0">
                        <a:lnSpc>
                          <a:spcPct val="100000"/>
                        </a:lnSpc>
                        <a:spcBef>
                          <a:spcPts val="0"/>
                        </a:spcBef>
                        <a:spcAft>
                          <a:spcPts val="0"/>
                        </a:spcAft>
                        <a:buClr>
                          <a:srgbClr val="000000"/>
                        </a:buClr>
                        <a:buSzPts val="2400"/>
                        <a:buFont typeface="Arial"/>
                        <a:buNone/>
                      </a:pPr>
                      <a:br>
                        <a:rPr lang="en-US" sz="2400" u="none" strike="noStrike" cap="none"/>
                      </a:br>
                      <a:br>
                        <a:rPr lang="en-US" sz="2400" u="none" strike="noStrike" cap="none"/>
                      </a:br>
                      <a:br>
                        <a:rPr lang="en-US" sz="2400" u="none" strike="noStrike" cap="none"/>
                      </a:br>
                      <a:endParaRPr sz="2400" u="none" strike="noStrike" cap="none">
                        <a:solidFill>
                          <a:schemeClr val="tx1"/>
                        </a:solidFill>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t>Antecedent(s):</a:t>
                      </a:r>
                      <a:endParaRPr sz="2400" u="none" strike="noStrike" cap="none" dirty="0">
                        <a:solidFill>
                          <a:schemeClr val="tx1"/>
                        </a:solidFill>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t>Target Behavior:</a:t>
                      </a:r>
                      <a:endParaRPr sz="2400" u="none" strike="noStrike" cap="none" dirty="0">
                        <a:solidFill>
                          <a:schemeClr val="tx1"/>
                        </a:solidFill>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t>Consequence(s):</a:t>
                      </a:r>
                      <a:endParaRPr sz="2400" u="none" strike="noStrike" cap="none" dirty="0">
                        <a:solidFill>
                          <a:schemeClr val="tx1"/>
                        </a:solidFill>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t>Hypothesized Function(s):</a:t>
                      </a:r>
                      <a:endParaRPr sz="2400" u="none" strike="noStrike" cap="none" dirty="0">
                        <a:solidFill>
                          <a:schemeClr val="tx1"/>
                        </a:solidFill>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550" name="Google Shape;550;p85"/>
          <p:cNvSpPr txBox="1">
            <a:spLocks noGrp="1"/>
          </p:cNvSpPr>
          <p:nvPr>
            <p:ph type="title"/>
          </p:nvPr>
        </p:nvSpPr>
        <p:spPr>
          <a:xfrm>
            <a:off x="2095499" y="365125"/>
            <a:ext cx="9686925" cy="2229191"/>
          </a:xfrm>
        </p:spPr>
        <p:txBody>
          <a:bodyPr>
            <a:normAutofit fontScale="90000"/>
          </a:bodyPr>
          <a:lstStyle/>
          <a:p>
            <a:pPr lvl="0"/>
            <a:r>
              <a:rPr lang="en-US" dirty="0"/>
              <a:t>Develop a Summary Statement/Hypothesis of the Function(s) of the Target Behavior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78"/>
          <p:cNvSpPr txBox="1">
            <a:spLocks noGrp="1"/>
          </p:cNvSpPr>
          <p:nvPr>
            <p:ph type="title"/>
          </p:nvPr>
        </p:nvSpPr>
        <p:spPr/>
        <p:txBody>
          <a:bodyPr/>
          <a:lstStyle/>
          <a:p>
            <a:pPr lvl="0"/>
            <a:r>
              <a:rPr lang="en-US"/>
              <a:t>Antecedent</a:t>
            </a:r>
            <a:endParaRPr lang="en-US" dirty="0"/>
          </a:p>
        </p:txBody>
      </p:sp>
      <p:sp>
        <p:nvSpPr>
          <p:cNvPr id="522" name="Google Shape;522;p78"/>
          <p:cNvSpPr txBox="1">
            <a:spLocks noGrp="1"/>
          </p:cNvSpPr>
          <p:nvPr>
            <p:ph idx="1"/>
          </p:nvPr>
        </p:nvSpPr>
        <p:spPr/>
        <p:txBody>
          <a:bodyPr/>
          <a:lstStyle/>
          <a:p>
            <a:pPr lvl="0"/>
            <a:r>
              <a:rPr lang="en-US"/>
              <a:t>Environmental events that occur IMMEDIATELY BEFORE occurrence of the target behavior, for example:</a:t>
            </a:r>
          </a:p>
          <a:p>
            <a:pPr lvl="1"/>
            <a:r>
              <a:rPr lang="en-US"/>
              <a:t>Task presented</a:t>
            </a:r>
          </a:p>
          <a:p>
            <a:pPr lvl="1"/>
            <a:r>
              <a:rPr lang="en-US"/>
              <a:t>Peer or staff interaction </a:t>
            </a:r>
          </a:p>
          <a:p>
            <a:pPr lvl="1"/>
            <a:r>
              <a:rPr lang="en-US"/>
              <a:t>Transition periods, lack of access to a specific task or item </a:t>
            </a:r>
          </a:p>
          <a:p>
            <a:pPr lvl="1"/>
            <a:r>
              <a:rPr lang="en-US"/>
              <a:t>Lack of peer or staff attention/interaction</a:t>
            </a:r>
          </a:p>
          <a:p>
            <a:pPr lvl="0"/>
            <a:endParaRPr lang="en-US"/>
          </a:p>
          <a:p>
            <a:pPr lvl="0"/>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83"/>
          <p:cNvSpPr txBox="1">
            <a:spLocks noGrp="1"/>
          </p:cNvSpPr>
          <p:nvPr>
            <p:ph type="title"/>
          </p:nvPr>
        </p:nvSpPr>
        <p:spPr/>
        <p:txBody>
          <a:bodyPr/>
          <a:lstStyle/>
          <a:p>
            <a:pPr lvl="0"/>
            <a:r>
              <a:rPr lang="en-US"/>
              <a:t>Consequence </a:t>
            </a:r>
          </a:p>
        </p:txBody>
      </p:sp>
      <p:sp>
        <p:nvSpPr>
          <p:cNvPr id="529" name="Google Shape;529;p83"/>
          <p:cNvSpPr txBox="1">
            <a:spLocks noGrp="1"/>
          </p:cNvSpPr>
          <p:nvPr>
            <p:ph idx="1"/>
          </p:nvPr>
        </p:nvSpPr>
        <p:spPr/>
        <p:txBody>
          <a:bodyPr/>
          <a:lstStyle/>
          <a:p>
            <a:pPr lvl="0"/>
            <a:r>
              <a:rPr lang="en-US"/>
              <a:t>Consequences are environmental events that occur IMMEDIATELY AFTER occurrence of the target behavior.  </a:t>
            </a:r>
          </a:p>
          <a:p>
            <a:pPr lvl="0"/>
            <a:r>
              <a:rPr lang="en-US"/>
              <a:t>Consider interview responses, disciplinary records, student observations, etc.</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82"/>
          <p:cNvSpPr txBox="1">
            <a:spLocks noGrp="1"/>
          </p:cNvSpPr>
          <p:nvPr>
            <p:ph type="title"/>
          </p:nvPr>
        </p:nvSpPr>
        <p:spPr/>
        <p:txBody>
          <a:bodyPr/>
          <a:lstStyle/>
          <a:p>
            <a:pPr lvl="0"/>
            <a:r>
              <a:rPr lang="en-US"/>
              <a:t>Setting Events</a:t>
            </a:r>
            <a:endParaRPr lang="en-US" dirty="0"/>
          </a:p>
        </p:txBody>
      </p:sp>
      <p:sp>
        <p:nvSpPr>
          <p:cNvPr id="536" name="Google Shape;536;p82"/>
          <p:cNvSpPr txBox="1">
            <a:spLocks noGrp="1"/>
          </p:cNvSpPr>
          <p:nvPr>
            <p:ph idx="1"/>
          </p:nvPr>
        </p:nvSpPr>
        <p:spPr/>
        <p:txBody>
          <a:bodyPr/>
          <a:lstStyle/>
          <a:p>
            <a:pPr lvl="0"/>
            <a:r>
              <a:rPr lang="en-US"/>
              <a:t>Events that occur outside the ABC sequence, but increase or decrease the likelihood of the target behavior. </a:t>
            </a:r>
          </a:p>
          <a:p>
            <a:pPr lvl="0"/>
            <a:r>
              <a:rPr lang="en-US"/>
              <a:t>May be social, biological, physical, etc. in nature.  </a:t>
            </a:r>
          </a:p>
          <a:p>
            <a:pPr lvl="0"/>
            <a:r>
              <a:rPr lang="en-US"/>
              <a:t>Consider records reviewed, interview responses, behavior rating scales, student observations, etc. </a:t>
            </a: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42" name="Google Shape;542;p84"/>
          <p:cNvSpPr txBox="1">
            <a:spLocks noGrp="1"/>
          </p:cNvSpPr>
          <p:nvPr>
            <p:ph type="title"/>
          </p:nvPr>
        </p:nvSpPr>
        <p:spPr/>
        <p:txBody>
          <a:bodyPr/>
          <a:lstStyle/>
          <a:p>
            <a:pPr lvl="0"/>
            <a:r>
              <a:rPr lang="en-US"/>
              <a:t>Summary Statement</a:t>
            </a:r>
          </a:p>
        </p:txBody>
      </p:sp>
      <p:sp>
        <p:nvSpPr>
          <p:cNvPr id="543" name="Google Shape;543;p84"/>
          <p:cNvSpPr txBox="1">
            <a:spLocks noGrp="1"/>
          </p:cNvSpPr>
          <p:nvPr>
            <p:ph idx="1"/>
          </p:nvPr>
        </p:nvSpPr>
        <p:spPr/>
        <p:txBody>
          <a:bodyPr/>
          <a:lstStyle/>
          <a:p>
            <a:pPr marL="0" lvl="0" indent="0">
              <a:buNone/>
            </a:pPr>
            <a:r>
              <a:rPr lang="en-US" dirty="0"/>
              <a:t>The summary statement is the team’s best estimate, based on all of the data, of what the function of the student’s problem behavior is.</a:t>
            </a:r>
          </a:p>
          <a:p>
            <a:pPr lvl="0"/>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30"/>
          <p:cNvSpPr txBox="1">
            <a:spLocks noGrp="1"/>
          </p:cNvSpPr>
          <p:nvPr>
            <p:ph type="title"/>
          </p:nvPr>
        </p:nvSpPr>
        <p:spPr/>
        <p:txBody>
          <a:bodyPr/>
          <a:lstStyle/>
          <a:p>
            <a:pPr lvl="0"/>
            <a:r>
              <a:rPr lang="en-US"/>
              <a:t>Next Steps</a:t>
            </a: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31"/>
          <p:cNvSpPr txBox="1">
            <a:spLocks noGrp="1"/>
          </p:cNvSpPr>
          <p:nvPr>
            <p:ph type="title"/>
          </p:nvPr>
        </p:nvSpPr>
        <p:spPr/>
        <p:txBody>
          <a:bodyPr/>
          <a:lstStyle/>
          <a:p>
            <a:pPr lvl="0"/>
            <a:r>
              <a:rPr lang="en-US"/>
              <a:t>Possible Next Steps</a:t>
            </a:r>
          </a:p>
        </p:txBody>
      </p:sp>
      <p:sp>
        <p:nvSpPr>
          <p:cNvPr id="562" name="Google Shape;562;p31"/>
          <p:cNvSpPr txBox="1">
            <a:spLocks noGrp="1"/>
          </p:cNvSpPr>
          <p:nvPr>
            <p:ph idx="1"/>
          </p:nvPr>
        </p:nvSpPr>
        <p:spPr/>
        <p:txBody>
          <a:bodyPr>
            <a:normAutofit fontScale="77500" lnSpcReduction="20000"/>
          </a:bodyPr>
          <a:lstStyle/>
          <a:p>
            <a:pPr lvl="0"/>
            <a:r>
              <a:rPr lang="en-US" dirty="0"/>
              <a:t>Meet to develop the Behavioral Intervention Plan (BIP).</a:t>
            </a:r>
          </a:p>
          <a:p>
            <a:pPr lvl="0"/>
            <a:r>
              <a:rPr lang="en-US" dirty="0"/>
              <a:t>Determine what personnel will be involved in the creation of the BIP.</a:t>
            </a:r>
          </a:p>
          <a:p>
            <a:pPr lvl="0"/>
            <a:r>
              <a:rPr lang="en-US" dirty="0"/>
              <a:t>Understand key components of a BIP.</a:t>
            </a:r>
          </a:p>
          <a:p>
            <a:pPr lvl="0"/>
            <a:r>
              <a:rPr lang="en-US" dirty="0"/>
              <a:t>Determine what training or materials are needed for successful implementation of any plan created.</a:t>
            </a:r>
          </a:p>
          <a:p>
            <a:pPr lvl="0"/>
            <a:r>
              <a:rPr lang="en-US" dirty="0"/>
              <a:t>Be prepared to reteach behavioral expectations.</a:t>
            </a:r>
          </a:p>
          <a:p>
            <a:pPr lvl="0"/>
            <a:r>
              <a:rPr lang="en-US" dirty="0"/>
              <a:t>Ensure all personnel understand the goals of the plan.</a:t>
            </a:r>
          </a:p>
          <a:p>
            <a:pPr lvl="0"/>
            <a:r>
              <a:rPr lang="en-US" dirty="0"/>
              <a:t>Clearly define target and replacement behavior, and generalization techniques.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6"/>
          <p:cNvSpPr txBox="1">
            <a:spLocks noGrp="1"/>
          </p:cNvSpPr>
          <p:nvPr>
            <p:ph type="title"/>
          </p:nvPr>
        </p:nvSpPr>
        <p:spPr/>
        <p:txBody>
          <a:bodyPr/>
          <a:lstStyle/>
          <a:p>
            <a:pPr lvl="0"/>
            <a:r>
              <a:rPr lang="en-US"/>
              <a:t>Case Study</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87"/>
          <p:cNvSpPr txBox="1">
            <a:spLocks noGrp="1"/>
          </p:cNvSpPr>
          <p:nvPr>
            <p:ph type="title"/>
          </p:nvPr>
        </p:nvSpPr>
        <p:spPr/>
        <p:txBody>
          <a:bodyPr/>
          <a:lstStyle/>
          <a:p>
            <a:pPr lvl="0"/>
            <a:r>
              <a:rPr lang="en-US"/>
              <a:t>Aiden’s Action Team</a:t>
            </a:r>
          </a:p>
        </p:txBody>
      </p:sp>
      <p:sp>
        <p:nvSpPr>
          <p:cNvPr id="573" name="Google Shape;573;p87"/>
          <p:cNvSpPr txBox="1">
            <a:spLocks noGrp="1"/>
          </p:cNvSpPr>
          <p:nvPr>
            <p:ph idx="1"/>
          </p:nvPr>
        </p:nvSpPr>
        <p:spPr/>
        <p:txBody>
          <a:bodyPr>
            <a:normAutofit fontScale="92500" lnSpcReduction="20000"/>
          </a:bodyPr>
          <a:lstStyle/>
          <a:p>
            <a:pPr lvl="0"/>
            <a:r>
              <a:rPr lang="en-US"/>
              <a:t>The following people are asked to serve as Aiden’s Action Team based on their knowledge of Aiden:</a:t>
            </a:r>
          </a:p>
          <a:p>
            <a:pPr lvl="1"/>
            <a:r>
              <a:rPr lang="en-US"/>
              <a:t>Mr. Jones, Aiden’s teacher</a:t>
            </a:r>
          </a:p>
          <a:p>
            <a:pPr lvl="1"/>
            <a:r>
              <a:rPr lang="en-US"/>
              <a:t>Mrs. Kelly, the school nurse who has good rapport with Aiden</a:t>
            </a:r>
          </a:p>
          <a:p>
            <a:pPr lvl="1"/>
            <a:r>
              <a:rPr lang="en-US"/>
              <a:t>Linda Hendricks, Aiden’s mother</a:t>
            </a:r>
          </a:p>
          <a:p>
            <a:pPr lvl="1"/>
            <a:r>
              <a:rPr lang="en-US"/>
              <a:t>Ms. Jackson, the Guidance Counselor: she will guide the team in the FBA/BIP process.</a:t>
            </a:r>
          </a:p>
          <a:p>
            <a:pPr lvl="0"/>
            <a:r>
              <a:rPr lang="en-US"/>
              <a:t>The Action Team decides to meet on Wednesdays at 8:15 a.m. A sub is provided for Mr. Jones.</a:t>
            </a:r>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88"/>
          <p:cNvSpPr txBox="1">
            <a:spLocks noGrp="1"/>
          </p:cNvSpPr>
          <p:nvPr>
            <p:ph type="title"/>
          </p:nvPr>
        </p:nvSpPr>
        <p:spPr/>
        <p:txBody>
          <a:bodyPr/>
          <a:lstStyle/>
          <a:p>
            <a:pPr lvl="0"/>
            <a:r>
              <a:rPr lang="en-US"/>
              <a:t>Action Team Meeting 1</a:t>
            </a:r>
          </a:p>
        </p:txBody>
      </p:sp>
      <p:sp>
        <p:nvSpPr>
          <p:cNvPr id="579" name="Google Shape;579;p88"/>
          <p:cNvSpPr txBox="1">
            <a:spLocks noGrp="1"/>
          </p:cNvSpPr>
          <p:nvPr>
            <p:ph idx="1"/>
          </p:nvPr>
        </p:nvSpPr>
        <p:spPr/>
        <p:txBody>
          <a:bodyPr>
            <a:normAutofit fontScale="92500" lnSpcReduction="20000"/>
          </a:bodyPr>
          <a:lstStyle/>
          <a:p>
            <a:pPr lvl="0"/>
            <a:r>
              <a:rPr lang="en-US"/>
              <a:t>At the first Action Team meeting, the roles and responsibilities of the various team members are established:</a:t>
            </a:r>
          </a:p>
          <a:p>
            <a:pPr lvl="1"/>
            <a:r>
              <a:rPr lang="en-US"/>
              <a:t>Ms. Jackson volunteers to interview Aiden’s parents and Mr. Jones, Aiden’s teacher.</a:t>
            </a:r>
          </a:p>
          <a:p>
            <a:pPr lvl="1"/>
            <a:r>
              <a:rPr lang="en-US"/>
              <a:t>Mrs. Kelly volunteers to interview Aiden. In addition, she will observe Aiden’s behavior in the cafeteria and the classroom.</a:t>
            </a:r>
          </a:p>
          <a:p>
            <a:pPr lvl="1"/>
            <a:r>
              <a:rPr lang="en-US"/>
              <a:t>Mr. Jones will take notes and keep time during the meetings.</a:t>
            </a:r>
          </a:p>
          <a:p>
            <a:pPr lvl="0"/>
            <a:r>
              <a:rPr lang="en-US"/>
              <a:t>Dates and times are determined for the interviews and observations to take place.</a:t>
            </a:r>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sp>
        <p:nvSpPr>
          <p:cNvPr id="584" name="Google Shape;584;p89"/>
          <p:cNvSpPr txBox="1">
            <a:spLocks noGrp="1"/>
          </p:cNvSpPr>
          <p:nvPr>
            <p:ph type="title"/>
          </p:nvPr>
        </p:nvSpPr>
        <p:spPr/>
        <p:txBody>
          <a:bodyPr/>
          <a:lstStyle/>
          <a:p>
            <a:pPr lvl="0"/>
            <a:r>
              <a:rPr lang="en-US"/>
              <a:t>Action Team Meeting 2</a:t>
            </a:r>
          </a:p>
        </p:txBody>
      </p:sp>
      <p:sp>
        <p:nvSpPr>
          <p:cNvPr id="585" name="Google Shape;585;p89"/>
          <p:cNvSpPr txBox="1">
            <a:spLocks noGrp="1"/>
          </p:cNvSpPr>
          <p:nvPr>
            <p:ph idx="1"/>
          </p:nvPr>
        </p:nvSpPr>
        <p:spPr/>
        <p:txBody>
          <a:bodyPr>
            <a:normAutofit fontScale="92500" lnSpcReduction="20000"/>
          </a:bodyPr>
          <a:lstStyle/>
          <a:p>
            <a:pPr lvl="0"/>
            <a:r>
              <a:rPr lang="en-US"/>
              <a:t>At the second meeting, Ms. Jackson shares the data from her interview with Aiden and his parents. She has also brought Aiden’s existing school data to the meeting. These data include his discipline data and grades.</a:t>
            </a:r>
          </a:p>
          <a:p>
            <a:pPr lvl="0"/>
            <a:r>
              <a:rPr lang="en-US"/>
              <a:t>Mrs. Kelly shares the results of her observations of Aiden.</a:t>
            </a:r>
          </a:p>
          <a:p>
            <a:pPr lvl="0"/>
            <a:r>
              <a:rPr lang="en-US"/>
              <a:t>Mr. Jones and Mrs. Hendricks report on Aiden’s behavior in the classroom and at home. </a:t>
            </a:r>
          </a:p>
          <a:p>
            <a:pPr lvl="0"/>
            <a:r>
              <a:rPr lang="en-US"/>
              <a:t>The team determines they have enough data to write the Summary Statement.</a:t>
            </a:r>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90"/>
          <p:cNvSpPr txBox="1">
            <a:spLocks noGrp="1"/>
          </p:cNvSpPr>
          <p:nvPr>
            <p:ph type="title"/>
          </p:nvPr>
        </p:nvSpPr>
        <p:spPr/>
        <p:txBody>
          <a:bodyPr/>
          <a:lstStyle/>
          <a:p>
            <a:pPr lvl="0"/>
            <a:r>
              <a:rPr lang="en-US"/>
              <a:t>Action Team Meeting 3</a:t>
            </a:r>
          </a:p>
        </p:txBody>
      </p:sp>
      <p:sp>
        <p:nvSpPr>
          <p:cNvPr id="591" name="Google Shape;591;p90"/>
          <p:cNvSpPr txBox="1">
            <a:spLocks noGrp="1"/>
          </p:cNvSpPr>
          <p:nvPr>
            <p:ph idx="1"/>
          </p:nvPr>
        </p:nvSpPr>
        <p:spPr/>
        <p:txBody>
          <a:bodyPr>
            <a:normAutofit fontScale="92500" lnSpcReduction="20000"/>
          </a:bodyPr>
          <a:lstStyle/>
          <a:p>
            <a:pPr lvl="0"/>
            <a:r>
              <a:rPr lang="en-US"/>
              <a:t>Before completing the Summary Statement, Ms. Jackson reviews how to look at the Antecedent-Behavior-Consequence in order to determine the likely function of Aiden’s behavior.</a:t>
            </a:r>
          </a:p>
          <a:p>
            <a:pPr lvl="0"/>
            <a:r>
              <a:rPr lang="en-US"/>
              <a:t>The team reviews the antecedent of Aiden’s behaviors (social interaction in an unstructured setting). </a:t>
            </a:r>
          </a:p>
          <a:p>
            <a:pPr lvl="0"/>
            <a:r>
              <a:rPr lang="en-US"/>
              <a:t>They determine the consequence is often removal from the situation (making the “payoff” escape).</a:t>
            </a:r>
          </a:p>
          <a:p>
            <a:pPr lvl="0"/>
            <a:r>
              <a:rPr lang="en-US"/>
              <a:t>The team reviews the interview and observation data to complete the Summary Statement.</a:t>
            </a:r>
            <a:endParaRPr lang="en-US"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91"/>
          <p:cNvSpPr txBox="1">
            <a:spLocks noGrp="1"/>
          </p:cNvSpPr>
          <p:nvPr>
            <p:ph type="title"/>
          </p:nvPr>
        </p:nvSpPr>
        <p:spPr/>
        <p:txBody>
          <a:bodyPr/>
          <a:lstStyle/>
          <a:p>
            <a:pPr lvl="0"/>
            <a:r>
              <a:rPr lang="en-US"/>
              <a:t>Aiden’s Summary Statement</a:t>
            </a:r>
          </a:p>
        </p:txBody>
      </p:sp>
      <p:sp>
        <p:nvSpPr>
          <p:cNvPr id="598" name="Google Shape;598;p91"/>
          <p:cNvSpPr txBox="1">
            <a:spLocks noGrp="1"/>
          </p:cNvSpPr>
          <p:nvPr>
            <p:ph idx="1"/>
          </p:nvPr>
        </p:nvSpPr>
        <p:spPr/>
        <p:txBody>
          <a:bodyPr/>
          <a:lstStyle/>
          <a:p>
            <a:pPr lvl="0"/>
            <a:r>
              <a:rPr lang="en-US" dirty="0"/>
              <a:t>Based on all the data, Aiden’s team writes the following summary (hypothesis) statement:</a:t>
            </a:r>
          </a:p>
          <a:p>
            <a:pPr marL="457200" lvl="1" indent="0">
              <a:buNone/>
            </a:pPr>
            <a:r>
              <a:rPr lang="en-US" dirty="0"/>
              <a:t>“In unstructured settings, when a peer makes a direct comment to Aiden, Aiden will kick the peer in the shin, resulting in the teacher calling the counselor, who escorts Aiden out of the room, allowing him to escape social interactions with peers.”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24"/>
          <p:cNvSpPr txBox="1">
            <a:spLocks noGrp="1"/>
          </p:cNvSpPr>
          <p:nvPr>
            <p:ph type="title"/>
          </p:nvPr>
        </p:nvSpPr>
        <p:spPr/>
        <p:txBody>
          <a:bodyPr/>
          <a:lstStyle/>
          <a:p>
            <a:pPr lvl="0"/>
            <a:r>
              <a:rPr lang="en-US">
                <a:sym typeface="Calibri"/>
              </a:rPr>
              <a:t>Do It With Fidelity!</a:t>
            </a:r>
            <a:endParaRPr lang="en-US" dirty="0"/>
          </a:p>
        </p:txBody>
      </p:sp>
      <p:sp>
        <p:nvSpPr>
          <p:cNvPr id="605" name="Google Shape;605;p24"/>
          <p:cNvSpPr txBox="1">
            <a:spLocks noGrp="1"/>
          </p:cNvSpPr>
          <p:nvPr>
            <p:ph idx="1"/>
          </p:nvPr>
        </p:nvSpPr>
        <p:spPr/>
        <p:txBody>
          <a:bodyPr/>
          <a:lstStyle/>
          <a:p>
            <a:pPr marL="0" lvl="0" indent="0">
              <a:buNone/>
            </a:pPr>
            <a:r>
              <a:rPr lang="en-US" dirty="0"/>
              <a:t>Tiered Fidelity Inventory (TFI)</a:t>
            </a:r>
          </a:p>
          <a:p>
            <a:pPr lvl="0"/>
            <a:endParaRPr lang="en-US" dirty="0"/>
          </a:p>
          <a:p>
            <a:pPr lvl="0"/>
            <a:r>
              <a:rPr lang="en-US" dirty="0"/>
              <a:t>Section 3.7: Professional Development</a:t>
            </a:r>
          </a:p>
          <a:p>
            <a:pPr lvl="0"/>
            <a:r>
              <a:rPr lang="en-US" dirty="0"/>
              <a:t>Section 3.8: Quality of Life Indicators</a:t>
            </a:r>
          </a:p>
          <a:p>
            <a:pPr lvl="0"/>
            <a:r>
              <a:rPr lang="en-US" dirty="0"/>
              <a:t>Section 3.9: Academic, Social, and Physical Indicators</a:t>
            </a:r>
          </a:p>
          <a:p>
            <a:pPr lvl="0"/>
            <a:r>
              <a:rPr lang="en-US" dirty="0"/>
              <a:t>Section 3.10: Hypothesis Statement</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92"/>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dirty="0"/>
              <a:t>3.7 Professional Development</a:t>
            </a:r>
            <a:endParaRPr dirty="0"/>
          </a:p>
        </p:txBody>
      </p:sp>
      <p:graphicFrame>
        <p:nvGraphicFramePr>
          <p:cNvPr id="6" name="Table 5">
            <a:extLst>
              <a:ext uri="{FF2B5EF4-FFF2-40B4-BE49-F238E27FC236}">
                <a16:creationId xmlns:a16="http://schemas.microsoft.com/office/drawing/2014/main" id="{93447A97-0A4A-4EE1-B63D-2906363310B1}"/>
              </a:ext>
            </a:extLst>
          </p:cNvPr>
          <p:cNvGraphicFramePr>
            <a:graphicFrameLocks noGrp="1"/>
          </p:cNvGraphicFramePr>
          <p:nvPr>
            <p:extLst>
              <p:ext uri="{D42A27DB-BD31-4B8C-83A1-F6EECF244321}">
                <p14:modId xmlns:p14="http://schemas.microsoft.com/office/powerpoint/2010/main" val="3492953512"/>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7" name="Content Placeholder 3">
            <a:extLst>
              <a:ext uri="{FF2B5EF4-FFF2-40B4-BE49-F238E27FC236}">
                <a16:creationId xmlns:a16="http://schemas.microsoft.com/office/drawing/2014/main" id="{182C57AA-C04A-457C-A6E5-6B3EA6D78E11}"/>
              </a:ext>
            </a:extLst>
          </p:cNvPr>
          <p:cNvGraphicFramePr>
            <a:graphicFrameLocks/>
          </p:cNvGraphicFramePr>
          <p:nvPr>
            <p:extLst>
              <p:ext uri="{D42A27DB-BD31-4B8C-83A1-F6EECF244321}">
                <p14:modId xmlns:p14="http://schemas.microsoft.com/office/powerpoint/2010/main" val="1468863827"/>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marL="0" marR="0" lvl="0" indent="0" algn="l" rtl="0">
                        <a:lnSpc>
                          <a:spcPct val="100000"/>
                        </a:lnSpc>
                        <a:spcBef>
                          <a:spcPts val="0"/>
                        </a:spcBef>
                        <a:spcAft>
                          <a:spcPts val="0"/>
                        </a:spcAft>
                        <a:buClr>
                          <a:srgbClr val="000000"/>
                        </a:buClr>
                        <a:buSzPts val="2000"/>
                        <a:buFont typeface="Arial"/>
                        <a:buNone/>
                      </a:pPr>
                      <a:r>
                        <a:rPr lang="en-US" sz="1600" b="1" u="none" strike="noStrike" cap="none" dirty="0"/>
                        <a:t>Professional Development: </a:t>
                      </a:r>
                      <a:endParaRPr lang="en-US" sz="1600" u="none" strike="noStrike" cap="none" dirty="0"/>
                    </a:p>
                    <a:p>
                      <a:pPr marL="0" marR="0" lvl="0" indent="0" algn="l" rtl="0">
                        <a:lnSpc>
                          <a:spcPct val="100000"/>
                        </a:lnSpc>
                        <a:spcBef>
                          <a:spcPts val="600"/>
                        </a:spcBef>
                        <a:spcAft>
                          <a:spcPts val="0"/>
                        </a:spcAft>
                        <a:buClr>
                          <a:srgbClr val="000000"/>
                        </a:buClr>
                        <a:buSzPts val="1800"/>
                        <a:buFont typeface="Arial"/>
                        <a:buNone/>
                      </a:pPr>
                      <a:r>
                        <a:rPr lang="en-US" sz="1600" u="none" strike="noStrike" cap="none" dirty="0"/>
                        <a:t>A written process is followed for teaching all relevant staff about basic behavioral theory, function of behavior, and function-based intervention.</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Professional development calendar</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Staff handbook</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Lesson plans for teacher trainings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School policy</a:t>
                      </a:r>
                    </a:p>
                  </a:txBody>
                  <a:tcPr marL="68580" marR="68580" marT="0" marB="0"/>
                </a:tc>
                <a:tc>
                  <a:txBody>
                    <a:bodyPr/>
                    <a:lstStyle/>
                    <a:p>
                      <a:pPr marL="0" marR="0" lvl="0" indent="0" algn="l" rtl="0">
                        <a:lnSpc>
                          <a:spcPct val="100000"/>
                        </a:lnSpc>
                        <a:spcBef>
                          <a:spcPts val="0"/>
                        </a:spcBef>
                        <a:spcAft>
                          <a:spcPts val="0"/>
                        </a:spcAft>
                        <a:buClr>
                          <a:srgbClr val="000000"/>
                        </a:buClr>
                        <a:buSzPts val="1800"/>
                        <a:buFont typeface="Arial"/>
                        <a:buNone/>
                      </a:pPr>
                      <a:r>
                        <a:rPr lang="en-US" sz="1600" u="none" strike="noStrike" cap="none" dirty="0"/>
                        <a:t>0 = No process is in place for teaching staff. </a:t>
                      </a:r>
                    </a:p>
                    <a:p>
                      <a:pPr marL="0" marR="0" lvl="0" indent="0" algn="l" rtl="0">
                        <a:lnSpc>
                          <a:spcPct val="100000"/>
                        </a:lnSpc>
                        <a:spcBef>
                          <a:spcPts val="1200"/>
                        </a:spcBef>
                        <a:spcAft>
                          <a:spcPts val="0"/>
                        </a:spcAft>
                        <a:buClr>
                          <a:srgbClr val="000000"/>
                        </a:buClr>
                        <a:buSzPts val="1800"/>
                        <a:buFont typeface="Arial"/>
                        <a:buNone/>
                      </a:pPr>
                      <a:r>
                        <a:rPr lang="en-US" sz="1600" u="none" strike="noStrike" cap="none" dirty="0"/>
                        <a:t>1 = Professional development and orientation process is informal.</a:t>
                      </a:r>
                    </a:p>
                    <a:p>
                      <a:pPr marL="0" marR="0" lvl="0" indent="0" algn="l" rtl="0">
                        <a:lnSpc>
                          <a:spcPct val="100000"/>
                        </a:lnSpc>
                        <a:spcBef>
                          <a:spcPts val="1200"/>
                        </a:spcBef>
                        <a:spcAft>
                          <a:spcPts val="0"/>
                        </a:spcAft>
                        <a:buClr>
                          <a:srgbClr val="000000"/>
                        </a:buClr>
                        <a:buSzPts val="1800"/>
                        <a:buFont typeface="Arial"/>
                        <a:buNone/>
                      </a:pPr>
                      <a:r>
                        <a:rPr lang="en-US" sz="1600" u="none" strike="noStrike" cap="none" dirty="0"/>
                        <a:t>2 = Written process is used to teach and coach all relevant staff in basic behavioral theory, function of behavior, and function-based intervention.</a:t>
                      </a:r>
                    </a:p>
                  </a:txBody>
                  <a:tcPr marL="68580" marR="68580" marT="0" marB="0"/>
                </a:tc>
                <a:extLst>
                  <a:ext uri="{0D108BD9-81ED-4DB2-BD59-A6C34878D82A}">
                    <a16:rowId xmlns:a16="http://schemas.microsoft.com/office/drawing/2014/main" val="10000"/>
                  </a:ext>
                </a:extLst>
              </a:tr>
            </a:tbl>
          </a:graphicData>
        </a:graphic>
      </p:graphicFrame>
      <p:sp>
        <p:nvSpPr>
          <p:cNvPr id="8" name="Rectangle 7">
            <a:extLst>
              <a:ext uri="{FF2B5EF4-FFF2-40B4-BE49-F238E27FC236}">
                <a16:creationId xmlns:a16="http://schemas.microsoft.com/office/drawing/2014/main" id="{99F5AC68-827E-4AE9-8F00-8DFE5D061D87}"/>
              </a:ext>
            </a:extLst>
          </p:cNvPr>
          <p:cNvSpPr/>
          <p:nvPr/>
        </p:nvSpPr>
        <p:spPr>
          <a:xfrm>
            <a:off x="3305230" y="4675739"/>
            <a:ext cx="3753414"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Effective implementation of Tier 3 supports requires that relevant staff have the knowledge base necessary for success.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93"/>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a:t>3.8 Quality of Life Indicators</a:t>
            </a:r>
            <a:endParaRPr/>
          </a:p>
        </p:txBody>
      </p:sp>
      <p:graphicFrame>
        <p:nvGraphicFramePr>
          <p:cNvPr id="5" name="Table 4">
            <a:extLst>
              <a:ext uri="{FF2B5EF4-FFF2-40B4-BE49-F238E27FC236}">
                <a16:creationId xmlns:a16="http://schemas.microsoft.com/office/drawing/2014/main" id="{14A34F6B-A566-44FA-AEE1-9703D18F1673}"/>
              </a:ext>
            </a:extLst>
          </p:cNvPr>
          <p:cNvGraphicFramePr>
            <a:graphicFrameLocks noGrp="1"/>
          </p:cNvGraphicFramePr>
          <p:nvPr>
            <p:extLst>
              <p:ext uri="{D42A27DB-BD31-4B8C-83A1-F6EECF244321}">
                <p14:modId xmlns:p14="http://schemas.microsoft.com/office/powerpoint/2010/main" val="3492953512"/>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6" name="Content Placeholder 3">
            <a:extLst>
              <a:ext uri="{FF2B5EF4-FFF2-40B4-BE49-F238E27FC236}">
                <a16:creationId xmlns:a16="http://schemas.microsoft.com/office/drawing/2014/main" id="{C3A22E3E-7B11-4449-B9B6-FD143C3890E0}"/>
              </a:ext>
            </a:extLst>
          </p:cNvPr>
          <p:cNvGraphicFramePr>
            <a:graphicFrameLocks/>
          </p:cNvGraphicFramePr>
          <p:nvPr>
            <p:extLst>
              <p:ext uri="{D42A27DB-BD31-4B8C-83A1-F6EECF244321}">
                <p14:modId xmlns:p14="http://schemas.microsoft.com/office/powerpoint/2010/main" val="1949423946"/>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marL="0" marR="0" lvl="0" indent="0" algn="l" rtl="0">
                        <a:lnSpc>
                          <a:spcPct val="100000"/>
                        </a:lnSpc>
                        <a:spcBef>
                          <a:spcPts val="0"/>
                        </a:spcBef>
                        <a:spcAft>
                          <a:spcPts val="0"/>
                        </a:spcAft>
                        <a:buClr>
                          <a:srgbClr val="000000"/>
                        </a:buClr>
                        <a:buSzPts val="2000"/>
                        <a:buFont typeface="Arial"/>
                        <a:buNone/>
                      </a:pPr>
                      <a:r>
                        <a:rPr lang="en-US" sz="1600" b="1" u="none" strike="noStrike" cap="none" dirty="0"/>
                        <a:t>Quality of Life Indicators: </a:t>
                      </a:r>
                      <a:endParaRPr lang="en-US" sz="1600" u="none" strike="noStrike" cap="none" dirty="0"/>
                    </a:p>
                    <a:p>
                      <a:pPr marL="0" marR="0" lvl="0" indent="0" algn="l" rtl="0">
                        <a:lnSpc>
                          <a:spcPct val="80000"/>
                        </a:lnSpc>
                        <a:spcBef>
                          <a:spcPts val="600"/>
                        </a:spcBef>
                        <a:spcAft>
                          <a:spcPts val="0"/>
                        </a:spcAft>
                        <a:buClr>
                          <a:srgbClr val="000000"/>
                        </a:buClr>
                        <a:buSzPts val="2000"/>
                        <a:buFont typeface="Arial"/>
                        <a:buNone/>
                      </a:pPr>
                      <a:r>
                        <a:rPr lang="en-US" sz="1600" u="none" strike="noStrike" cap="none" dirty="0"/>
                        <a:t>Assessment includes student strengths and identification of student/family preferences for individualized support options to meet their stated needs across life domains (e.g., academics, health, career, social).</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r>
                        <a:rPr lang="en-US" sz="1600" dirty="0"/>
                        <a:t>0 = 0 = Quality of life needs/ goals and strengths are not defined, or there are no Tier 3 support plans.</a:t>
                      </a:r>
                    </a:p>
                    <a:p>
                      <a:r>
                        <a:rPr lang="en-US" sz="1600" dirty="0"/>
                        <a:t>1 = Strengths and larger quality of life needs and related goals are defined but not by student/family, or quality of life needs are not reflected in the plan.</a:t>
                      </a:r>
                    </a:p>
                    <a:p>
                      <a:r>
                        <a:rPr lang="en-US" sz="1600" dirty="0"/>
                        <a:t>2 = All plans document strengths and quality of life needs and related goals defined by the student/family.</a:t>
                      </a:r>
                    </a:p>
                  </a:txBody>
                  <a:tcPr marL="68580" marR="68580" marT="0" marB="0"/>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CB4AAC64-F4DF-4426-889A-FCB166FE7CE3}"/>
              </a:ext>
            </a:extLst>
          </p:cNvPr>
          <p:cNvSpPr/>
          <p:nvPr/>
        </p:nvSpPr>
        <p:spPr>
          <a:xfrm>
            <a:off x="3473671" y="4543391"/>
            <a:ext cx="3937781"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Intensive student support plans should capitalize on skill strengths and include student/family perspectives.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624" name="Google Shape;624;p94"/>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ts val="5400"/>
              <a:buFont typeface="Calibri"/>
              <a:buNone/>
            </a:pPr>
            <a:r>
              <a:rPr lang="en-US" sz="4860"/>
              <a:t>3.9 Academic, Social, and Physical Indicators</a:t>
            </a:r>
            <a:endParaRPr/>
          </a:p>
        </p:txBody>
      </p:sp>
      <p:graphicFrame>
        <p:nvGraphicFramePr>
          <p:cNvPr id="5" name="Table 4">
            <a:extLst>
              <a:ext uri="{FF2B5EF4-FFF2-40B4-BE49-F238E27FC236}">
                <a16:creationId xmlns:a16="http://schemas.microsoft.com/office/drawing/2014/main" id="{A2694D34-3A93-4EA8-A5BB-E33B8A190B2C}"/>
              </a:ext>
            </a:extLst>
          </p:cNvPr>
          <p:cNvGraphicFramePr>
            <a:graphicFrameLocks noGrp="1"/>
          </p:cNvGraphicFramePr>
          <p:nvPr>
            <p:extLst>
              <p:ext uri="{D42A27DB-BD31-4B8C-83A1-F6EECF244321}">
                <p14:modId xmlns:p14="http://schemas.microsoft.com/office/powerpoint/2010/main" val="3492953512"/>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6" name="Content Placeholder 3">
            <a:extLst>
              <a:ext uri="{FF2B5EF4-FFF2-40B4-BE49-F238E27FC236}">
                <a16:creationId xmlns:a16="http://schemas.microsoft.com/office/drawing/2014/main" id="{DDD5A5B1-396A-49C2-AB3E-716B57CDFBE6}"/>
              </a:ext>
            </a:extLst>
          </p:cNvPr>
          <p:cNvGraphicFramePr>
            <a:graphicFrameLocks/>
          </p:cNvGraphicFramePr>
          <p:nvPr>
            <p:extLst>
              <p:ext uri="{D42A27DB-BD31-4B8C-83A1-F6EECF244321}">
                <p14:modId xmlns:p14="http://schemas.microsoft.com/office/powerpoint/2010/main" val="302307242"/>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marL="0" marR="0" lvl="0" indent="0" algn="l" rtl="0">
                        <a:lnSpc>
                          <a:spcPct val="80000"/>
                        </a:lnSpc>
                        <a:spcBef>
                          <a:spcPts val="0"/>
                        </a:spcBef>
                        <a:spcAft>
                          <a:spcPts val="0"/>
                        </a:spcAft>
                        <a:buClr>
                          <a:srgbClr val="000000"/>
                        </a:buClr>
                        <a:buSzPts val="1800"/>
                        <a:buFont typeface="Arial"/>
                        <a:buNone/>
                      </a:pPr>
                      <a:r>
                        <a:rPr lang="en-US" sz="1600" b="1" u="none" strike="noStrike" cap="none" dirty="0"/>
                        <a:t>Academic, Social, and Physical Indicators: </a:t>
                      </a:r>
                      <a:endParaRPr lang="en-US" sz="1600" u="none" strike="noStrike" cap="none" dirty="0"/>
                    </a:p>
                    <a:p>
                      <a:pPr marL="0" marR="0" lvl="0" indent="0" algn="l" rtl="0">
                        <a:lnSpc>
                          <a:spcPct val="100000"/>
                        </a:lnSpc>
                        <a:spcBef>
                          <a:spcPts val="0"/>
                        </a:spcBef>
                        <a:spcAft>
                          <a:spcPts val="0"/>
                        </a:spcAft>
                        <a:buClr>
                          <a:srgbClr val="000000"/>
                        </a:buClr>
                        <a:buSzPts val="1800"/>
                        <a:buFont typeface="Arial"/>
                        <a:buNone/>
                      </a:pPr>
                      <a:r>
                        <a:rPr lang="en-US" sz="1600" u="none" strike="noStrike" cap="none" dirty="0"/>
                        <a:t>Assessment data are available for academic (e.g., reading, math, writing), behavioral (e.g., attendance, functional behavioral assessment, suspension/expulsion), medical, and mental health strengths and needs, across life domains where relevant.</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r>
                        <a:rPr lang="en-US" sz="1600" dirty="0"/>
                        <a:t>0 = Student assessment is subjective or done without formal data sources, or there are no Tier 3 support plans.</a:t>
                      </a:r>
                    </a:p>
                    <a:p>
                      <a:r>
                        <a:rPr lang="en-US" sz="1600" dirty="0"/>
                        <a:t>1 = Plans include some but not all relevant life-domain information (medical, mental health, behavioral, academic).</a:t>
                      </a:r>
                    </a:p>
                    <a:p>
                      <a:r>
                        <a:rPr lang="en-US" sz="1600" dirty="0"/>
                        <a:t>2 = All plans include medical, mental health information and complete academic data where appropriate.</a:t>
                      </a:r>
                    </a:p>
                  </a:txBody>
                  <a:tcPr marL="68580" marR="68580" marT="0" marB="0"/>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284D21AC-5434-4B25-BA8C-9B6F81498466}"/>
              </a:ext>
            </a:extLst>
          </p:cNvPr>
          <p:cNvSpPr/>
          <p:nvPr/>
        </p:nvSpPr>
        <p:spPr>
          <a:xfrm>
            <a:off x="4549942" y="4619243"/>
            <a:ext cx="3092115" cy="109942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Tier 3 supports are more effective when designed with information related to student strengths and needs.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95"/>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a:t>3.10 Hypothesis Statement</a:t>
            </a:r>
            <a:endParaRPr/>
          </a:p>
        </p:txBody>
      </p:sp>
      <p:graphicFrame>
        <p:nvGraphicFramePr>
          <p:cNvPr id="5" name="Table 4">
            <a:extLst>
              <a:ext uri="{FF2B5EF4-FFF2-40B4-BE49-F238E27FC236}">
                <a16:creationId xmlns:a16="http://schemas.microsoft.com/office/drawing/2014/main" id="{52C2CCC1-3A64-46B2-8A38-D8914C7FD658}"/>
              </a:ext>
            </a:extLst>
          </p:cNvPr>
          <p:cNvGraphicFramePr>
            <a:graphicFrameLocks noGrp="1"/>
          </p:cNvGraphicFramePr>
          <p:nvPr>
            <p:extLst>
              <p:ext uri="{D42A27DB-BD31-4B8C-83A1-F6EECF244321}">
                <p14:modId xmlns:p14="http://schemas.microsoft.com/office/powerpoint/2010/main" val="3492953512"/>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6" name="Content Placeholder 3">
            <a:extLst>
              <a:ext uri="{FF2B5EF4-FFF2-40B4-BE49-F238E27FC236}">
                <a16:creationId xmlns:a16="http://schemas.microsoft.com/office/drawing/2014/main" id="{D38C1ABD-3E84-425A-8AFE-863D270E023A}"/>
              </a:ext>
            </a:extLst>
          </p:cNvPr>
          <p:cNvGraphicFramePr>
            <a:graphicFrameLocks/>
          </p:cNvGraphicFramePr>
          <p:nvPr>
            <p:extLst>
              <p:ext uri="{D42A27DB-BD31-4B8C-83A1-F6EECF244321}">
                <p14:modId xmlns:p14="http://schemas.microsoft.com/office/powerpoint/2010/main" val="872868202"/>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Hypothesis Statement:</a:t>
                      </a:r>
                    </a:p>
                    <a:p>
                      <a:r>
                        <a:rPr lang="en-US" sz="1600" b="1" dirty="0"/>
                        <a:t>Behavior support plans include a hypothesis statement, including (a) operational description of problem behavior, (b) identification of context where problem behavior is most likely, and (c) maintaining reinforcers (e.g., behavioral function) in this context.</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r>
                        <a:rPr lang="en-US" sz="1600" dirty="0"/>
                        <a:t>0 = No plans include a hypothesis statement with all three components, or there are no Tier 3 support plans.</a:t>
                      </a:r>
                    </a:p>
                    <a:p>
                      <a:r>
                        <a:rPr lang="en-US" sz="1600" dirty="0"/>
                        <a:t>1 = One or two plans include a hypothesis statement with all three components.</a:t>
                      </a:r>
                    </a:p>
                    <a:p>
                      <a:r>
                        <a:rPr lang="en-US" sz="1600" dirty="0"/>
                        <a:t>2 = All plans include a hypothesis statement with all three components.</a:t>
                      </a:r>
                    </a:p>
                  </a:txBody>
                  <a:tcPr marL="68580" marR="68580" marT="0" marB="0"/>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AB068B60-059D-4DE0-BFCB-735F7D374EF8}"/>
              </a:ext>
            </a:extLst>
          </p:cNvPr>
          <p:cNvSpPr/>
          <p:nvPr/>
        </p:nvSpPr>
        <p:spPr>
          <a:xfrm>
            <a:off x="4563726" y="5053264"/>
            <a:ext cx="4750469" cy="76165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An applicable hypothesis statement is a determining factor in intervention effectiveness.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29"/>
          <p:cNvSpPr txBox="1">
            <a:spLocks noGrp="1"/>
          </p:cNvSpPr>
          <p:nvPr>
            <p:ph type="title"/>
          </p:nvPr>
        </p:nvSpPr>
        <p:spPr/>
        <p:txBody>
          <a:bodyPr/>
          <a:lstStyle/>
          <a:p>
            <a:pPr lvl="0"/>
            <a:r>
              <a:rPr lang="en-US"/>
              <a:t>Summary</a:t>
            </a:r>
            <a:endParaRPr lang="en-US" dirty="0"/>
          </a:p>
        </p:txBody>
      </p:sp>
      <p:sp>
        <p:nvSpPr>
          <p:cNvPr id="640" name="Google Shape;640;p29"/>
          <p:cNvSpPr txBox="1">
            <a:spLocks noGrp="1"/>
          </p:cNvSpPr>
          <p:nvPr>
            <p:ph idx="1"/>
          </p:nvPr>
        </p:nvSpPr>
        <p:spPr/>
        <p:txBody>
          <a:bodyPr>
            <a:normAutofit fontScale="92500" lnSpcReduction="10000"/>
          </a:bodyPr>
          <a:lstStyle/>
          <a:p>
            <a:pPr lvl="0"/>
            <a:r>
              <a:rPr lang="en-US"/>
              <a:t>Learn what to consider when identifying students for Tier III interventions:</a:t>
            </a:r>
          </a:p>
          <a:p>
            <a:pPr lvl="0"/>
            <a:r>
              <a:rPr lang="en-US"/>
              <a:t>Identify defining features of FBA from best practice. </a:t>
            </a:r>
          </a:p>
          <a:p>
            <a:pPr lvl="1"/>
            <a:r>
              <a:rPr lang="en-US"/>
              <a:t>Determine the Antecedent, Behavior, and Consequence.</a:t>
            </a:r>
          </a:p>
          <a:p>
            <a:pPr lvl="0"/>
            <a:r>
              <a:rPr lang="en-US"/>
              <a:t>Apply a team-based problem-solving process to efficiently conduct FBA. </a:t>
            </a:r>
          </a:p>
          <a:p>
            <a:pPr lvl="1"/>
            <a:r>
              <a:rPr lang="en-US"/>
              <a:t>Develop a statement that summarizes context, ABCs &amp; hypothesizes a function of the behavior.</a:t>
            </a:r>
            <a:endParaRPr lang="en-US"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6" name="Google Shape;646;p32"/>
          <p:cNvSpPr txBox="1">
            <a:spLocks noGrp="1"/>
          </p:cNvSpPr>
          <p:nvPr>
            <p:ph type="title"/>
          </p:nvPr>
        </p:nvSpPr>
        <p:spPr/>
        <p:txBody>
          <a:bodyPr/>
          <a:lstStyle/>
          <a:p>
            <a:pPr lvl="0"/>
            <a:r>
              <a:rPr lang="en-US"/>
              <a:t>Resources</a:t>
            </a:r>
            <a:endParaRPr lang="en-US" dirty="0"/>
          </a:p>
        </p:txBody>
      </p:sp>
      <p:sp>
        <p:nvSpPr>
          <p:cNvPr id="647" name="Google Shape;647;p32"/>
          <p:cNvSpPr txBox="1">
            <a:spLocks noGrp="1"/>
          </p:cNvSpPr>
          <p:nvPr>
            <p:ph idx="1"/>
          </p:nvPr>
        </p:nvSpPr>
        <p:spPr/>
        <p:txBody>
          <a:bodyPr>
            <a:normAutofit fontScale="92500" lnSpcReduction="10000"/>
          </a:bodyPr>
          <a:lstStyle/>
          <a:p>
            <a:pPr lvl="0"/>
            <a:r>
              <a:rPr lang="en-US" dirty="0"/>
              <a:t>SWPBIS Tiered Fidelity: </a:t>
            </a:r>
            <a:r>
              <a:rPr lang="en-US" dirty="0">
                <a:hlinkClick r:id="rId3"/>
              </a:rPr>
              <a:t>www.pbis.org</a:t>
            </a:r>
            <a:endParaRPr lang="en-US" dirty="0"/>
          </a:p>
          <a:p>
            <a:pPr lvl="0"/>
            <a:r>
              <a:rPr lang="en-US" dirty="0"/>
              <a:t>National Center on Intensive Intervention: </a:t>
            </a:r>
            <a:r>
              <a:rPr lang="en-US" dirty="0">
                <a:hlinkClick r:id="rId4"/>
              </a:rPr>
              <a:t>https://intensiveintervention.org/</a:t>
            </a:r>
            <a:r>
              <a:rPr lang="en-US" dirty="0"/>
              <a:t> </a:t>
            </a:r>
          </a:p>
          <a:p>
            <a:pPr lvl="0"/>
            <a:r>
              <a:rPr lang="en-US" dirty="0"/>
              <a:t>Missouri SW-PBIS Tier III Team Workbook</a:t>
            </a:r>
          </a:p>
          <a:p>
            <a:pPr lvl="0"/>
            <a:r>
              <a:rPr lang="en-US" dirty="0"/>
              <a:t>Functional Behavioral Assessment: Identifying the Reasons for Problem Behavior and Developing a Behavior Plan: </a:t>
            </a:r>
            <a:r>
              <a:rPr lang="en-US" dirty="0">
                <a:hlinkClick r:id="rId5"/>
              </a:rPr>
              <a:t>https://iris.peabody.vanderbilt.edu/module/fba/challenge/#content</a:t>
            </a:r>
            <a:r>
              <a:rPr lang="en-US" dirty="0"/>
              <a:t> </a:t>
            </a:r>
          </a:p>
        </p:txBody>
      </p:sp>
    </p:spTree>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AFBAA5-A03C-4E8A-9FEA-647106E7C147}">
  <ds:schemaRefs>
    <ds:schemaRef ds:uri="http://purl.org/dc/terms/"/>
    <ds:schemaRef ds:uri="http://www.w3.org/XML/1998/namespace"/>
    <ds:schemaRef ds:uri="156bee04-83cd-41b6-ad89-ed9cd3dad55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E61893F0-43A3-4775-AFDD-E51F0A8E61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C932AF-C2EC-4805-B3FE-D47EACC0A0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BLACK SLIDE MASTER TEMPLATE</Template>
  <TotalTime>313</TotalTime>
  <Words>5901</Words>
  <Application>Microsoft Office PowerPoint</Application>
  <PresentationFormat>Widescreen</PresentationFormat>
  <Paragraphs>490</Paragraphs>
  <Slides>62</Slides>
  <Notes>62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Arial</vt:lpstr>
      <vt:lpstr>Arial Black</vt:lpstr>
      <vt:lpstr>Calibri</vt:lpstr>
      <vt:lpstr>Georgia</vt:lpstr>
      <vt:lpstr>Noto Sans Symbols</vt:lpstr>
      <vt:lpstr>Trebuchet MS</vt:lpstr>
      <vt:lpstr>Univers Cond</vt:lpstr>
      <vt:lpstr>Verdana</vt:lpstr>
      <vt:lpstr>Wingdings</vt:lpstr>
      <vt:lpstr>BLACK SLIDE MASTER TEMPLATE</vt:lpstr>
      <vt:lpstr> Functional Behavior Assessment             (FBA)</vt:lpstr>
      <vt:lpstr>Purpose</vt:lpstr>
      <vt:lpstr>Objectives</vt:lpstr>
      <vt:lpstr>The Tiered Fidelity Inventory (TFI) Tier III Planning Tool</vt:lpstr>
      <vt:lpstr>Introduction to the Case Study</vt:lpstr>
      <vt:lpstr>Aiden’s Journey Continues</vt:lpstr>
      <vt:lpstr>What is a Functional Behavior Assessment (FBA)?</vt:lpstr>
      <vt:lpstr>FBA is NOT a Crisis Plan</vt:lpstr>
      <vt:lpstr>Crisis Plans</vt:lpstr>
      <vt:lpstr>Safety Concerns</vt:lpstr>
      <vt:lpstr>Safety Strategies</vt:lpstr>
      <vt:lpstr>Phases of Acting Out</vt:lpstr>
      <vt:lpstr>Appropriate Responses for Each Phase</vt:lpstr>
      <vt:lpstr>Appropriate Responses for Each Phase</vt:lpstr>
      <vt:lpstr>Table Talk</vt:lpstr>
      <vt:lpstr>What an FBA IS</vt:lpstr>
      <vt:lpstr>When is an FBA Conducted?</vt:lpstr>
      <vt:lpstr>FBA Process Flowchart</vt:lpstr>
      <vt:lpstr>Who Conducts the FBA?</vt:lpstr>
      <vt:lpstr>Which Team Conducts the FBA?</vt:lpstr>
      <vt:lpstr>Who Else Should Be Involved?</vt:lpstr>
      <vt:lpstr>What Happens During the FBA Meeting(s)?</vt:lpstr>
      <vt:lpstr>What Data Are Needed for an FBA?</vt:lpstr>
      <vt:lpstr>What Kind of Data Are Needed?</vt:lpstr>
      <vt:lpstr>Which Student Records Should Be Reviewed?</vt:lpstr>
      <vt:lpstr>Options for Measuring Baseline Data</vt:lpstr>
      <vt:lpstr>Conducting Interviews</vt:lpstr>
      <vt:lpstr>Possible Interview Form</vt:lpstr>
      <vt:lpstr>Possible Interview Form</vt:lpstr>
      <vt:lpstr>Possible Interview Form</vt:lpstr>
      <vt:lpstr>Rating Scales or Questionnaires</vt:lpstr>
      <vt:lpstr>Gathering Observational Data</vt:lpstr>
      <vt:lpstr>Sample Observational Data Collection Form</vt:lpstr>
      <vt:lpstr>How Is a Hypothesis Developed?</vt:lpstr>
      <vt:lpstr>What Is a Hypothesis?</vt:lpstr>
      <vt:lpstr>Stay Focused on the Function</vt:lpstr>
      <vt:lpstr>The Functions of Behavior </vt:lpstr>
      <vt:lpstr>Use the ABCs to Find the Function</vt:lpstr>
      <vt:lpstr>Target Behavior</vt:lpstr>
      <vt:lpstr>Table Talk</vt:lpstr>
      <vt:lpstr>Prioritizing Problem Behaviors </vt:lpstr>
      <vt:lpstr>Context</vt:lpstr>
      <vt:lpstr>Develop a Summary Statement/Hypothesis of the Function(s) of the Target Behavior </vt:lpstr>
      <vt:lpstr>Antecedent</vt:lpstr>
      <vt:lpstr>Consequence </vt:lpstr>
      <vt:lpstr>Setting Events</vt:lpstr>
      <vt:lpstr>Summary Statement</vt:lpstr>
      <vt:lpstr>Next Steps</vt:lpstr>
      <vt:lpstr>Possible Next Steps</vt:lpstr>
      <vt:lpstr>Case Study</vt:lpstr>
      <vt:lpstr>Aiden’s Action Team</vt:lpstr>
      <vt:lpstr>Action Team Meeting 1</vt:lpstr>
      <vt:lpstr>Action Team Meeting 2</vt:lpstr>
      <vt:lpstr>Action Team Meeting 3</vt:lpstr>
      <vt:lpstr>Aiden’s Summary Statement</vt:lpstr>
      <vt:lpstr>Do It With Fidelity!</vt:lpstr>
      <vt:lpstr>3.7 Professional Development</vt:lpstr>
      <vt:lpstr>3.8 Quality of Life Indicators</vt:lpstr>
      <vt:lpstr>3.9 Academic, Social, and Physical Indicators</vt:lpstr>
      <vt:lpstr>3.10 Hypothesis Statement</vt:lpstr>
      <vt:lpstr>Summary</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Functional Behavior Assessment             (FBA)</dc:title>
  <dc:creator>Rebecca Hegger</dc:creator>
  <cp:lastModifiedBy>Hannah L Fielder</cp:lastModifiedBy>
  <cp:revision>32</cp:revision>
  <dcterms:created xsi:type="dcterms:W3CDTF">2020-09-17T18:38:19Z</dcterms:created>
  <dcterms:modified xsi:type="dcterms:W3CDTF">2026-04-16T18:22:51Z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