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4"/>
  </p:sldMasterIdLst>
  <p:notesMasterIdLst>
    <p:notesMasterId r:id="rId67"/>
  </p:notesMasterIdLst>
  <p:sldIdLst>
    <p:sldId id="257" r:id="rId5"/>
    <p:sldId id="306" r:id="rId6"/>
    <p:sldId id="307" r:id="rId7"/>
    <p:sldId id="272" r:id="rId8"/>
    <p:sldId id="1435" r:id="rId9"/>
    <p:sldId id="1436" r:id="rId10"/>
    <p:sldId id="1447" r:id="rId11"/>
    <p:sldId id="309" r:id="rId12"/>
    <p:sldId id="259" r:id="rId13"/>
    <p:sldId id="1396" r:id="rId14"/>
    <p:sldId id="310" r:id="rId15"/>
    <p:sldId id="1382" r:id="rId16"/>
    <p:sldId id="282" r:id="rId17"/>
    <p:sldId id="1393" r:id="rId18"/>
    <p:sldId id="1395" r:id="rId19"/>
    <p:sldId id="1383" r:id="rId20"/>
    <p:sldId id="1378" r:id="rId21"/>
    <p:sldId id="305" r:id="rId22"/>
    <p:sldId id="1379" r:id="rId23"/>
    <p:sldId id="1380" r:id="rId24"/>
    <p:sldId id="308" r:id="rId25"/>
    <p:sldId id="1381" r:id="rId26"/>
    <p:sldId id="1384" r:id="rId27"/>
    <p:sldId id="1357" r:id="rId28"/>
    <p:sldId id="1359" r:id="rId29"/>
    <p:sldId id="285" r:id="rId30"/>
    <p:sldId id="1397" r:id="rId31"/>
    <p:sldId id="287" r:id="rId32"/>
    <p:sldId id="289" r:id="rId33"/>
    <p:sldId id="1400" r:id="rId34"/>
    <p:sldId id="291" r:id="rId35"/>
    <p:sldId id="296" r:id="rId36"/>
    <p:sldId id="1360" r:id="rId37"/>
    <p:sldId id="1385" r:id="rId38"/>
    <p:sldId id="1386" r:id="rId39"/>
    <p:sldId id="1387" r:id="rId40"/>
    <p:sldId id="1388" r:id="rId41"/>
    <p:sldId id="292" r:id="rId42"/>
    <p:sldId id="293" r:id="rId43"/>
    <p:sldId id="1373" r:id="rId44"/>
    <p:sldId id="1358" r:id="rId45"/>
    <p:sldId id="294" r:id="rId46"/>
    <p:sldId id="1442" r:id="rId47"/>
    <p:sldId id="1437" r:id="rId48"/>
    <p:sldId id="1440" r:id="rId49"/>
    <p:sldId id="1443" r:id="rId50"/>
    <p:sldId id="1441" r:id="rId51"/>
    <p:sldId id="1444" r:id="rId52"/>
    <p:sldId id="1439" r:id="rId53"/>
    <p:sldId id="1445" r:id="rId54"/>
    <p:sldId id="1446" r:id="rId55"/>
    <p:sldId id="286" r:id="rId56"/>
    <p:sldId id="1372" r:id="rId57"/>
    <p:sldId id="1375" r:id="rId58"/>
    <p:sldId id="1376" r:id="rId59"/>
    <p:sldId id="1377" r:id="rId60"/>
    <p:sldId id="1398" r:id="rId61"/>
    <p:sldId id="1399" r:id="rId62"/>
    <p:sldId id="1363" r:id="rId63"/>
    <p:sldId id="506" r:id="rId64"/>
    <p:sldId id="1366" r:id="rId65"/>
    <p:sldId id="136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ffice of Behavioral Research &amp; Eval" initials="OoBR&amp;E" lastIdx="13" clrIdx="0">
    <p:extLst>
      <p:ext uri="{19B8F6BF-5375-455C-9EA6-DF929625EA0E}">
        <p15:presenceInfo xmlns:p15="http://schemas.microsoft.com/office/powerpoint/2012/main" userId="S-1-5-21-1547161642-1343024091-725345543-6258" providerId="AD"/>
      </p:ext>
    </p:extLst>
  </p:cmAuthor>
  <p:cmAuthor id="2" name="Rebecca Hegger" initials="RH" lastIdx="79" clrIdx="1">
    <p:extLst>
      <p:ext uri="{19B8F6BF-5375-455C-9EA6-DF929625EA0E}">
        <p15:presenceInfo xmlns:p15="http://schemas.microsoft.com/office/powerpoint/2012/main" userId="1ae0273c735cb329" providerId="Windows Live"/>
      </p:ext>
    </p:extLst>
  </p:cmAuthor>
  <p:cmAuthor id="3" name="Brandi Simonsen" initials="BS" lastIdx="9" clrIdx="2"/>
  <p:cmAuthor id="4" name="Chan, Gail" initials="CG" lastIdx="45" clrIdx="3"/>
  <p:cmAuthor id="5" name="Anne Merten" initials="AM" lastIdx="13" clrIdx="4">
    <p:extLst>
      <p:ext uri="{19B8F6BF-5375-455C-9EA6-DF929625EA0E}">
        <p15:presenceInfo xmlns:p15="http://schemas.microsoft.com/office/powerpoint/2012/main" userId="S-1-5-21-1547161642-1343024091-725345543-33301" providerId="AD"/>
      </p:ext>
    </p:extLst>
  </p:cmAuthor>
  <p:cmAuthor id="6" name="Christy Brinkley" initials="CB" lastIdx="3" clrIdx="5">
    <p:extLst>
      <p:ext uri="{19B8F6BF-5375-455C-9EA6-DF929625EA0E}">
        <p15:presenceInfo xmlns:p15="http://schemas.microsoft.com/office/powerpoint/2012/main" userId="S-1-5-21-1547161642-1343024091-725345543-940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4488"/>
    <a:srgbClr val="7476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75" autoAdjust="0"/>
    <p:restoredTop sz="77455" autoAdjust="0"/>
  </p:normalViewPr>
  <p:slideViewPr>
    <p:cSldViewPr snapToGrid="0">
      <p:cViewPr varScale="1">
        <p:scale>
          <a:sx n="42" d="100"/>
          <a:sy n="42" d="100"/>
        </p:scale>
        <p:origin x="44" y="220"/>
      </p:cViewPr>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commentAuthors" Target="commentAuthors.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A4852C-B5DE-45F7-A13D-22C6DEB03DEF}"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85AAFF-0BCF-43E9-B583-88EADF128441}" type="slidenum">
              <a:rPr lang="en-US" smtClean="0"/>
              <a:t>‹#›</a:t>
            </a:fld>
            <a:endParaRPr lang="en-US"/>
          </a:p>
        </p:txBody>
      </p:sp>
    </p:spTree>
    <p:extLst>
      <p:ext uri="{BB962C8B-B14F-4D97-AF65-F5344CB8AC3E}">
        <p14:creationId xmlns:p14="http://schemas.microsoft.com/office/powerpoint/2010/main" val="4000515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bg1"/>
                </a:solidFill>
              </a:rPr>
              <a:t>Images in this module were obtained at google.com/images unless otherwise specified.</a:t>
            </a:r>
          </a:p>
        </p:txBody>
      </p:sp>
      <p:sp>
        <p:nvSpPr>
          <p:cNvPr id="4" name="Slide Number Placeholder 3"/>
          <p:cNvSpPr>
            <a:spLocks noGrp="1"/>
          </p:cNvSpPr>
          <p:nvPr>
            <p:ph type="sldNum" sz="quarter" idx="5"/>
          </p:nvPr>
        </p:nvSpPr>
        <p:spPr/>
        <p:txBody>
          <a:bodyPr/>
          <a:lstStyle/>
          <a:p>
            <a:fld id="{4B85AAFF-0BCF-43E9-B583-88EADF128441}" type="slidenum">
              <a:rPr lang="en-US" smtClean="0"/>
              <a:t>1</a:t>
            </a:fld>
            <a:endParaRPr lang="en-US"/>
          </a:p>
        </p:txBody>
      </p:sp>
    </p:spTree>
    <p:extLst>
      <p:ext uri="{BB962C8B-B14F-4D97-AF65-F5344CB8AC3E}">
        <p14:creationId xmlns:p14="http://schemas.microsoft.com/office/powerpoint/2010/main" val="1603207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3c9a2f29a9_2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Refer to the PBIS tiers of intervention and have participants review Tiers I and II.</a:t>
            </a:r>
            <a:endParaRPr dirty="0"/>
          </a:p>
        </p:txBody>
      </p:sp>
      <p:sp>
        <p:nvSpPr>
          <p:cNvPr id="56" name="Google Shape;56;g3c9a2f29a9_2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0606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3</a:t>
            </a:fld>
            <a:endParaRPr lang="en-US"/>
          </a:p>
        </p:txBody>
      </p:sp>
    </p:spTree>
    <p:extLst>
      <p:ext uri="{BB962C8B-B14F-4D97-AF65-F5344CB8AC3E}">
        <p14:creationId xmlns:p14="http://schemas.microsoft.com/office/powerpoint/2010/main" val="1318400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5" name="Google Shape;32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US" dirty="0">
                <a:latin typeface="Calibri"/>
                <a:ea typeface="Calibri"/>
                <a:cs typeface="Calibri"/>
                <a:sym typeface="Calibri"/>
              </a:rPr>
              <a:t>The TFI will be used throughout PBIS modules. Each module aligns with one or more of the TFI items, denoted by the yellow arrows.</a:t>
            </a:r>
            <a:r>
              <a:rPr lang="en-US" dirty="0">
                <a:latin typeface="+mn-lt"/>
                <a:ea typeface="+mn-ea"/>
                <a:cs typeface="+mn-cs"/>
                <a:sym typeface="Calibri"/>
              </a:rPr>
              <a:t> </a:t>
            </a:r>
            <a:r>
              <a:rPr lang="en-US" dirty="0">
                <a:latin typeface="Calibri"/>
                <a:ea typeface="Calibri"/>
                <a:cs typeface="Calibri"/>
                <a:sym typeface="Calibri"/>
              </a:rPr>
              <a:t>The TFI is a tool that can be used for PBIS implementation planning, PBIS progress monitoring, and evaluation of PBIS implementation.</a:t>
            </a:r>
            <a:r>
              <a:rPr lang="en-US" dirty="0">
                <a:latin typeface="+mn-lt"/>
                <a:ea typeface="+mn-ea"/>
                <a:cs typeface="+mn-cs"/>
                <a:sym typeface="Calibri"/>
              </a:rPr>
              <a:t> </a:t>
            </a:r>
            <a:r>
              <a:rPr lang="en-US" dirty="0">
                <a:latin typeface="Calibri"/>
                <a:ea typeface="Calibri"/>
                <a:cs typeface="Calibri"/>
                <a:sym typeface="Calibri"/>
              </a:rPr>
              <a:t>In this module, items 3.1, 3.2, 3.4, 3.5 , 3.16, and 3.17 will be addressed.</a:t>
            </a:r>
            <a:endParaRPr dirty="0"/>
          </a:p>
        </p:txBody>
      </p:sp>
      <p:sp>
        <p:nvSpPr>
          <p:cNvPr id="326" name="Google Shape;326;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200" b="0" i="0" u="none" strike="noStrike" cap="none">
                <a:solidFill>
                  <a:schemeClr val="dk1"/>
                </a:solidFill>
                <a:latin typeface="Georgia"/>
                <a:ea typeface="Georgia"/>
                <a:cs typeface="Georgia"/>
                <a:sym typeface="Georgia"/>
              </a:rPr>
              <a:t>6/7/2019 9:45:32 AM</a:t>
            </a:r>
            <a:endParaRPr sz="1200" b="0" i="0" u="none" strike="noStrike" cap="none">
              <a:solidFill>
                <a:schemeClr val="dk1"/>
              </a:solidFill>
              <a:latin typeface="Georgia"/>
              <a:ea typeface="Georgia"/>
              <a:cs typeface="Georgia"/>
              <a:sym typeface="Georgia"/>
            </a:endParaRPr>
          </a:p>
        </p:txBody>
      </p:sp>
      <p:sp>
        <p:nvSpPr>
          <p:cNvPr id="327" name="Google Shape;327;p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DE-PBS Cadre Meeting</a:t>
            </a:r>
            <a:endParaRPr/>
          </a:p>
        </p:txBody>
      </p:sp>
      <p:sp>
        <p:nvSpPr>
          <p:cNvPr id="328" name="Google Shape;32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Georgia"/>
                <a:ea typeface="Georgia"/>
                <a:cs typeface="Georgia"/>
                <a:sym typeface="Georgia"/>
              </a:rPr>
              <a:t>4</a:t>
            </a:fld>
            <a:endParaRPr sz="1200" b="0" i="0" u="none" strike="noStrike" cap="none">
              <a:solidFill>
                <a:schemeClr val="dk1"/>
              </a:solidFill>
              <a:latin typeface="Georgia"/>
              <a:ea typeface="Georgia"/>
              <a:cs typeface="Georgia"/>
              <a:sym typeface="Georgia"/>
            </a:endParaRPr>
          </a:p>
        </p:txBody>
      </p:sp>
      <p:sp>
        <p:nvSpPr>
          <p:cNvPr id="329" name="Google Shape;329;p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DRAFT </a:t>
            </a:r>
            <a:endParaRPr/>
          </a:p>
        </p:txBody>
      </p:sp>
    </p:spTree>
    <p:extLst>
      <p:ext uri="{BB962C8B-B14F-4D97-AF65-F5344CB8AC3E}">
        <p14:creationId xmlns:p14="http://schemas.microsoft.com/office/powerpoint/2010/main" val="742382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6</a:t>
            </a:fld>
            <a:endParaRPr lang="en-US"/>
          </a:p>
        </p:txBody>
      </p:sp>
    </p:spTree>
    <p:extLst>
      <p:ext uri="{BB962C8B-B14F-4D97-AF65-F5344CB8AC3E}">
        <p14:creationId xmlns:p14="http://schemas.microsoft.com/office/powerpoint/2010/main" val="340352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3cff36fc6d_0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3cff36fc6d_0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We will be following Aiden’s journey throughout the Tier III modules.</a:t>
            </a:r>
          </a:p>
          <a:p>
            <a:pPr marL="171450" lvl="0" indent="-171450" algn="l" rtl="0">
              <a:spcBef>
                <a:spcPts val="0"/>
              </a:spcBef>
              <a:spcAft>
                <a:spcPts val="0"/>
              </a:spcAft>
              <a:buFont typeface="Arial" panose="020B0604020202020204" pitchFamily="34" charset="0"/>
              <a:buChar char="•"/>
            </a:pPr>
            <a:r>
              <a:rPr lang="en-US" dirty="0"/>
              <a:t>Aiden is a 7-year-old 2nd grader at University Heights Elementary School who was first identified for interventions due to aggressive behaviors and disengagement in the classroom.</a:t>
            </a:r>
          </a:p>
          <a:p>
            <a:pPr marL="171450" lvl="0" indent="-171450" algn="l" rtl="0">
              <a:spcBef>
                <a:spcPts val="0"/>
              </a:spcBef>
              <a:spcAft>
                <a:spcPts val="0"/>
              </a:spcAft>
              <a:buFont typeface="Arial" panose="020B0604020202020204" pitchFamily="34" charset="0"/>
              <a:buChar char="•"/>
            </a:pPr>
            <a:r>
              <a:rPr lang="en-US" dirty="0"/>
              <a:t>Due to the severity of the behavior problems Aiden displayed, he was referred to the school building level committee for Tier II interventions.</a:t>
            </a:r>
          </a:p>
          <a:p>
            <a:pPr marL="171450" lvl="0" indent="-171450" algn="l" rtl="0">
              <a:spcBef>
                <a:spcPts val="0"/>
              </a:spcBef>
              <a:spcAft>
                <a:spcPts val="0"/>
              </a:spcAft>
              <a:buFont typeface="Arial" panose="020B0604020202020204" pitchFamily="34" charset="0"/>
              <a:buChar char="•"/>
            </a:pPr>
            <a:r>
              <a:rPr lang="en-US" dirty="0"/>
              <a:t>Based on data decision rules, Aiden met the threshold for Tier II supports.</a:t>
            </a:r>
          </a:p>
          <a:p>
            <a:pPr marL="171450" lvl="0" indent="-171450" algn="l" rtl="0">
              <a:spcBef>
                <a:spcPts val="0"/>
              </a:spcBef>
              <a:spcAft>
                <a:spcPts val="0"/>
              </a:spcAft>
              <a:buFont typeface="Arial" panose="020B0604020202020204" pitchFamily="34" charset="0"/>
              <a:buChar char="•"/>
            </a:pPr>
            <a:r>
              <a:rPr lang="en-US" dirty="0"/>
              <a:t>After reviewing data and teacher referral to determine probable function of behavior (an FBA was not conducted), it was decided by the team that Aiden would begin Big Buddy mentors for three days per week for social skills training.</a:t>
            </a:r>
          </a:p>
          <a:p>
            <a:pPr marL="171450" lvl="0" indent="-171450" algn="l" rtl="0">
              <a:spcBef>
                <a:spcPts val="0"/>
              </a:spcBef>
              <a:spcAft>
                <a:spcPts val="0"/>
              </a:spcAft>
              <a:buFont typeface="Arial" panose="020B0604020202020204" pitchFamily="34" charset="0"/>
              <a:buChar char="•"/>
            </a:pPr>
            <a:r>
              <a:rPr lang="en-US" dirty="0"/>
              <a:t>After six weeks of participating in this training, Aiden continued to display the same behaviors, and the classroom behaviors generalized and intensified to the cafeteria, school bus, and at home.</a:t>
            </a:r>
          </a:p>
          <a:p>
            <a:pPr marL="171450" lvl="0" indent="-171450" algn="l" rtl="0">
              <a:spcBef>
                <a:spcPts val="0"/>
              </a:spcBef>
              <a:spcAft>
                <a:spcPts val="0"/>
              </a:spcAft>
              <a:buFont typeface="Arial" panose="020B0604020202020204" pitchFamily="34" charset="0"/>
              <a:buChar char="•"/>
            </a:pPr>
            <a:r>
              <a:rPr lang="en-US" dirty="0"/>
              <a:t>Because he was unsuccessful at Tier II, the team followed their PBIS procedures and data decision rules and referred him for Tier III interventions.</a:t>
            </a:r>
          </a:p>
        </p:txBody>
      </p:sp>
      <p:sp>
        <p:nvSpPr>
          <p:cNvPr id="74" name="Google Shape;74;g3cff36fc6d_0_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7</a:t>
            </a:fld>
            <a:endParaRPr/>
          </a:p>
        </p:txBody>
      </p:sp>
    </p:spTree>
    <p:extLst>
      <p:ext uri="{BB962C8B-B14F-4D97-AF65-F5344CB8AC3E}">
        <p14:creationId xmlns:p14="http://schemas.microsoft.com/office/powerpoint/2010/main" val="2911111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3cfb2a924c_2_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3cfb2a924c_2_7: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dirty="0"/>
          </a:p>
        </p:txBody>
      </p:sp>
      <p:sp>
        <p:nvSpPr>
          <p:cNvPr id="64" name="Google Shape;64;g3cfb2a924c_2_7: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8</a:t>
            </a:fld>
            <a:endParaRPr/>
          </a:p>
        </p:txBody>
      </p:sp>
    </p:spTree>
    <p:extLst>
      <p:ext uri="{BB962C8B-B14F-4D97-AF65-F5344CB8AC3E}">
        <p14:creationId xmlns:p14="http://schemas.microsoft.com/office/powerpoint/2010/main" val="3612941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cfb2a924c_2_2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cfb2a924c_2_22: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dirty="0"/>
          </a:p>
        </p:txBody>
      </p:sp>
      <p:sp>
        <p:nvSpPr>
          <p:cNvPr id="70" name="Google Shape;70;g3cfb2a924c_2_22: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9</a:t>
            </a:fld>
            <a:endParaRPr/>
          </a:p>
        </p:txBody>
      </p:sp>
    </p:spTree>
    <p:extLst>
      <p:ext uri="{BB962C8B-B14F-4D97-AF65-F5344CB8AC3E}">
        <p14:creationId xmlns:p14="http://schemas.microsoft.com/office/powerpoint/2010/main" val="2891814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important to ensure that all students who need Tier III supports have access to those supports. Tier III supports are meant to serve 5% or less of the student body.</a:t>
            </a:r>
          </a:p>
        </p:txBody>
      </p:sp>
      <p:sp>
        <p:nvSpPr>
          <p:cNvPr id="4" name="Slide Number Placeholder 3"/>
          <p:cNvSpPr>
            <a:spLocks noGrp="1"/>
          </p:cNvSpPr>
          <p:nvPr>
            <p:ph type="sldNum" sz="quarter" idx="5"/>
          </p:nvPr>
        </p:nvSpPr>
        <p:spPr/>
        <p:txBody>
          <a:bodyPr/>
          <a:lstStyle/>
          <a:p>
            <a:fld id="{4B85AAFF-0BCF-43E9-B583-88EADF128441}" type="slidenum">
              <a:rPr lang="en-US" smtClean="0"/>
              <a:t>10</a:t>
            </a:fld>
            <a:endParaRPr lang="en-US"/>
          </a:p>
        </p:txBody>
      </p:sp>
    </p:spTree>
    <p:extLst>
      <p:ext uri="{BB962C8B-B14F-4D97-AF65-F5344CB8AC3E}">
        <p14:creationId xmlns:p14="http://schemas.microsoft.com/office/powerpoint/2010/main" val="2388009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3c387fe791_1_13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3c387fe791_1_13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Team composition in Tier III could include five aspects:</a:t>
            </a:r>
          </a:p>
          <a:p>
            <a:pPr marL="457200" lvl="1" indent="0" algn="l" rtl="0">
              <a:spcBef>
                <a:spcPts val="0"/>
              </a:spcBef>
              <a:spcAft>
                <a:spcPts val="0"/>
              </a:spcAft>
              <a:buNone/>
            </a:pPr>
            <a:r>
              <a:rPr lang="en-US" dirty="0"/>
              <a:t>1. Applied behavioral expertise</a:t>
            </a:r>
          </a:p>
          <a:p>
            <a:pPr marL="457200" lvl="1" indent="0" algn="l" rtl="0">
              <a:spcBef>
                <a:spcPts val="0"/>
              </a:spcBef>
              <a:spcAft>
                <a:spcPts val="0"/>
              </a:spcAft>
              <a:buNone/>
            </a:pPr>
            <a:r>
              <a:rPr lang="en-US" dirty="0"/>
              <a:t>2. Administrative authority</a:t>
            </a:r>
          </a:p>
          <a:p>
            <a:pPr marL="457200" lvl="1" indent="0" algn="l" rtl="0">
              <a:spcBef>
                <a:spcPts val="0"/>
              </a:spcBef>
              <a:spcAft>
                <a:spcPts val="0"/>
              </a:spcAft>
              <a:buNone/>
            </a:pPr>
            <a:r>
              <a:rPr lang="en-US" dirty="0"/>
              <a:t>3. Multi-agency support</a:t>
            </a:r>
          </a:p>
          <a:p>
            <a:pPr marL="457200" lvl="1" indent="0" algn="l" rtl="0">
              <a:spcBef>
                <a:spcPts val="0"/>
              </a:spcBef>
              <a:spcAft>
                <a:spcPts val="0"/>
              </a:spcAft>
              <a:buNone/>
            </a:pPr>
            <a:r>
              <a:rPr lang="en-US" dirty="0"/>
              <a:t>4. Knowledge of students</a:t>
            </a:r>
          </a:p>
          <a:p>
            <a:pPr marL="457200" lvl="1" indent="0" algn="l" rtl="0">
              <a:spcBef>
                <a:spcPts val="0"/>
              </a:spcBef>
              <a:spcAft>
                <a:spcPts val="0"/>
              </a:spcAft>
              <a:buNone/>
            </a:pPr>
            <a:r>
              <a:rPr lang="en-US" dirty="0"/>
              <a:t>5. Knowledge about the operations of the school across grade levels and programs</a:t>
            </a:r>
          </a:p>
          <a:p>
            <a:pPr marL="0" lvl="0" indent="0" algn="l" rtl="0">
              <a:spcBef>
                <a:spcPts val="0"/>
              </a:spcBef>
              <a:spcAft>
                <a:spcPts val="0"/>
              </a:spcAft>
              <a:buFont typeface="Arial" panose="020B0604020202020204" pitchFamily="34" charset="0"/>
              <a:buNone/>
            </a:pPr>
            <a:r>
              <a:rPr lang="en-US" dirty="0"/>
              <a:t>The core team deals with the overall implementation of Tier III. Individual action teams are formed to design and implement individual student plans. The action teams should include those adults who are typically involved with the student on a daily basis.</a:t>
            </a:r>
            <a:endParaRPr dirty="0"/>
          </a:p>
        </p:txBody>
      </p:sp>
      <p:sp>
        <p:nvSpPr>
          <p:cNvPr id="268" name="Google Shape;268;g3c387fe791_1_13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12</a:t>
            </a:fld>
            <a:endParaRPr/>
          </a:p>
        </p:txBody>
      </p:sp>
    </p:spTree>
    <p:extLst>
      <p:ext uri="{BB962C8B-B14F-4D97-AF65-F5344CB8AC3E}">
        <p14:creationId xmlns:p14="http://schemas.microsoft.com/office/powerpoint/2010/main" val="24490866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3a5c2ea504_0_11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3a5c2ea504_0_116: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Below is the abstract of </a:t>
            </a:r>
            <a:r>
              <a:rPr lang="en-US" i="1" dirty="0"/>
              <a:t>Individualized Positive Behavior Support in School Settings: A Meta-Analysis</a:t>
            </a:r>
            <a:r>
              <a:rPr lang="en-US" dirty="0"/>
              <a:t>, </a:t>
            </a:r>
            <a:r>
              <a:rPr lang="sv-SE" sz="1200" kern="1200" dirty="0">
                <a:solidFill>
                  <a:schemeClr val="tx1"/>
                </a:solidFill>
                <a:latin typeface="+mn-lt"/>
                <a:ea typeface="+mn-ea"/>
                <a:cs typeface="+mn-cs"/>
              </a:rPr>
              <a:t>Goh, A. E., &amp; Bambara, L. M. (2012).</a:t>
            </a:r>
            <a:endParaRPr lang="en-US" sz="1200" kern="1200" dirty="0">
              <a:solidFill>
                <a:schemeClr val="tx1"/>
              </a:solidFill>
              <a:latin typeface="+mn-lt"/>
              <a:ea typeface="+mn-ea"/>
              <a:cs typeface="+mn-cs"/>
            </a:endParaRPr>
          </a:p>
          <a:p>
            <a:pPr marL="171450" lvl="0" indent="-171450" algn="l" rtl="0">
              <a:spcBef>
                <a:spcPts val="0"/>
              </a:spcBef>
              <a:spcAft>
                <a:spcPts val="0"/>
              </a:spcAft>
              <a:buFont typeface="Arial" panose="020B0604020202020204" pitchFamily="34" charset="0"/>
              <a:buChar char="•"/>
            </a:pPr>
            <a:r>
              <a:rPr lang="en-US" sz="1200" b="0" i="0" kern="1200" dirty="0">
                <a:solidFill>
                  <a:schemeClr val="tx1"/>
                </a:solidFill>
                <a:effectLst/>
                <a:latin typeface="+mn-lt"/>
                <a:ea typeface="+mn-ea"/>
                <a:cs typeface="+mn-cs"/>
              </a:rPr>
              <a:t>“This meta-analysis examined school-based intervention research based on functional behavioral assessment (FBA) to determine the effectiveness of key individualized positive behavior support (IPBS) practices in school settings. In all, 83 studies representing 145 participants were included in the meta-analysis. Intervention, maintenance, and generalization effects were measured by computing the percentage of nonoverlapping data points (PND). Overall, FBA-based interventions were found to be equally effective across diverse student populations and educational settings, including inclusive classrooms. </a:t>
            </a:r>
            <a:r>
              <a:rPr lang="en-US" sz="1200" b="1" i="0" kern="1200" dirty="0">
                <a:solidFill>
                  <a:schemeClr val="tx1"/>
                </a:solidFill>
                <a:effectLst/>
                <a:latin typeface="+mn-lt"/>
                <a:ea typeface="+mn-ea"/>
                <a:cs typeface="+mn-cs"/>
              </a:rPr>
              <a:t>In terms of key IPBS practices, results indicated that team decision making during intervention planning led to significantly larger PNDs. </a:t>
            </a:r>
            <a:r>
              <a:rPr lang="en-US" sz="1200" b="0" i="0" kern="1200" dirty="0">
                <a:solidFill>
                  <a:schemeClr val="tx1"/>
                </a:solidFill>
                <a:effectLst/>
                <a:latin typeface="+mn-lt"/>
                <a:ea typeface="+mn-ea"/>
                <a:cs typeface="+mn-cs"/>
              </a:rPr>
              <a:t>Descriptive analysis revealed that there has been an increase in the use of IPBS practices in school-based FBA-based intervention research; however, some deficiencies were noted. Implications and recommendations for future research are discussed.” (</a:t>
            </a:r>
            <a:r>
              <a:rPr lang="en-US" sz="1200" b="0" i="1" kern="1200" dirty="0">
                <a:solidFill>
                  <a:schemeClr val="tx1"/>
                </a:solidFill>
                <a:effectLst/>
                <a:latin typeface="+mn-lt"/>
                <a:ea typeface="+mn-ea"/>
                <a:cs typeface="+mn-cs"/>
              </a:rPr>
              <a:t>PsycINFO Database Record (c) 2016</a:t>
            </a:r>
            <a:r>
              <a:rPr lang="en-US" sz="1200" b="0" i="0" kern="1200" dirty="0">
                <a:solidFill>
                  <a:schemeClr val="tx1"/>
                </a:solidFill>
                <a:effectLst/>
                <a:latin typeface="+mn-lt"/>
                <a:ea typeface="+mn-ea"/>
                <a:cs typeface="+mn-cs"/>
              </a:rPr>
              <a:t> APA, all rights reserved)</a:t>
            </a:r>
            <a:endParaRPr dirty="0"/>
          </a:p>
        </p:txBody>
      </p:sp>
      <p:sp>
        <p:nvSpPr>
          <p:cNvPr id="229" name="Google Shape;229;g3a5c2ea504_0_116: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13</a:t>
            </a:fld>
            <a:endParaRPr/>
          </a:p>
        </p:txBody>
      </p:sp>
    </p:spTree>
    <p:extLst>
      <p:ext uri="{BB962C8B-B14F-4D97-AF65-F5344CB8AC3E}">
        <p14:creationId xmlns:p14="http://schemas.microsoft.com/office/powerpoint/2010/main" val="1934314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Content specialists are important to developing technically adequate plans.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School-based teams with diverse representation are more likely to develop and implement plans that are contextually relevant.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School-based teams that include content specialists are more likely to develop technically adequate plans that are also contextually relevant!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Not everyone on the team needs to be an expert in behavior or multi-tiered systems of support.</a:t>
            </a:r>
          </a:p>
        </p:txBody>
      </p:sp>
      <p:sp>
        <p:nvSpPr>
          <p:cNvPr id="4" name="Slide Number Placeholder 3"/>
          <p:cNvSpPr>
            <a:spLocks noGrp="1"/>
          </p:cNvSpPr>
          <p:nvPr>
            <p:ph type="sldNum" sz="quarter" idx="5"/>
          </p:nvPr>
        </p:nvSpPr>
        <p:spPr/>
        <p:txBody>
          <a:bodyPr/>
          <a:lstStyle/>
          <a:p>
            <a:fld id="{4B85AAFF-0BCF-43E9-B583-88EADF128441}" type="slidenum">
              <a:rPr lang="en-US" smtClean="0"/>
              <a:t>14</a:t>
            </a:fld>
            <a:endParaRPr lang="en-US"/>
          </a:p>
        </p:txBody>
      </p:sp>
    </p:spTree>
    <p:extLst>
      <p:ext uri="{BB962C8B-B14F-4D97-AF65-F5344CB8AC3E}">
        <p14:creationId xmlns:p14="http://schemas.microsoft.com/office/powerpoint/2010/main" val="4021134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Different experts can provide different input and support throughout the tiers, contributing to the overall success of PBIS implementation.</a:t>
            </a:r>
          </a:p>
        </p:txBody>
      </p:sp>
      <p:sp>
        <p:nvSpPr>
          <p:cNvPr id="4" name="Slide Number Placeholder 3"/>
          <p:cNvSpPr>
            <a:spLocks noGrp="1"/>
          </p:cNvSpPr>
          <p:nvPr>
            <p:ph type="sldNum" sz="quarter" idx="5"/>
          </p:nvPr>
        </p:nvSpPr>
        <p:spPr/>
        <p:txBody>
          <a:bodyPr/>
          <a:lstStyle/>
          <a:p>
            <a:fld id="{4B85AAFF-0BCF-43E9-B583-88EADF128441}" type="slidenum">
              <a:rPr lang="en-US" smtClean="0"/>
              <a:t>15</a:t>
            </a:fld>
            <a:endParaRPr lang="en-US"/>
          </a:p>
        </p:txBody>
      </p:sp>
    </p:spTree>
    <p:extLst>
      <p:ext uri="{BB962C8B-B14F-4D97-AF65-F5344CB8AC3E}">
        <p14:creationId xmlns:p14="http://schemas.microsoft.com/office/powerpoint/2010/main" val="6699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c4882b327_0_3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c4882b327_0_31: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Adequate time will be needed for the development of Tier III systems, data, and practices, which is why it is crucial to have a team member with administrative authority. The development of supports, collaboration as a team and with the student, professional development, staff release time, and availability of service professionals all require a time commitment.</a:t>
            </a:r>
          </a:p>
          <a:p>
            <a:pPr marL="171450" lvl="0" indent="-171450" algn="l" rtl="0">
              <a:spcBef>
                <a:spcPts val="0"/>
              </a:spcBef>
              <a:spcAft>
                <a:spcPts val="0"/>
              </a:spcAft>
              <a:buFont typeface="Arial" panose="020B0604020202020204" pitchFamily="34" charset="0"/>
              <a:buChar char="•"/>
            </a:pPr>
            <a:r>
              <a:rPr lang="en-US" dirty="0"/>
              <a:t>Refer to the SWPBIS Tiered Fidelity Inventory (TFI) Tier III Intensive Features Resources subscale as a guide for thinking about allocated time demands for this level.</a:t>
            </a:r>
          </a:p>
          <a:p>
            <a:pPr marL="45720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Reference link (beginning on page 17 of the tool): https://www.pbisapps.org/resource/tfi</a:t>
            </a:r>
          </a:p>
        </p:txBody>
      </p:sp>
      <p:sp>
        <p:nvSpPr>
          <p:cNvPr id="254" name="Google Shape;254;g3c4882b327_0_31: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16</a:t>
            </a:fld>
            <a:endParaRPr/>
          </a:p>
        </p:txBody>
      </p:sp>
    </p:spTree>
    <p:extLst>
      <p:ext uri="{BB962C8B-B14F-4D97-AF65-F5344CB8AC3E}">
        <p14:creationId xmlns:p14="http://schemas.microsoft.com/office/powerpoint/2010/main" val="10510303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3c387fe791_1_14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3c387fe791_1_148: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Tier III individualized supports are resource intensive. If teams are to be successful, they must be given the time to meet on a regular basis. The team must be provided detailed information regarding team roles and responsibilities.</a:t>
            </a:r>
            <a:endParaRPr dirty="0"/>
          </a:p>
        </p:txBody>
      </p:sp>
      <p:sp>
        <p:nvSpPr>
          <p:cNvPr id="276" name="Google Shape;276;g3c387fe791_1_148: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17</a:t>
            </a:fld>
            <a:endParaRPr/>
          </a:p>
        </p:txBody>
      </p:sp>
    </p:spTree>
    <p:extLst>
      <p:ext uri="{BB962C8B-B14F-4D97-AF65-F5344CB8AC3E}">
        <p14:creationId xmlns:p14="http://schemas.microsoft.com/office/powerpoint/2010/main" val="18114668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3c9a2f29a9_3_198: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Just as in Tier I or Tier II, action planning continues for Tier III. This assures the process is efficient.</a:t>
            </a:r>
            <a:endParaRPr dirty="0"/>
          </a:p>
        </p:txBody>
      </p:sp>
      <p:sp>
        <p:nvSpPr>
          <p:cNvPr id="364" name="Google Shape;364;g3c9a2f29a9_3_19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7724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3c9a2f29a9_3_214: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Goals—goals and/or needs will emerge, drawn from items within the Tiered Fidelity Inventory (TFI).</a:t>
            </a:r>
          </a:p>
          <a:p>
            <a:pPr marL="457200" lvl="1" indent="-171450" algn="l" rtl="0">
              <a:spcBef>
                <a:spcPts val="0"/>
              </a:spcBef>
              <a:spcAft>
                <a:spcPts val="0"/>
              </a:spcAft>
              <a:buFont typeface="Arial" panose="020B0604020202020204" pitchFamily="34" charset="0"/>
              <a:buChar char="•"/>
            </a:pPr>
            <a:r>
              <a:rPr lang="en-US" dirty="0"/>
              <a:t>The objective of the TFI is to provide an efficient means for teams to self-assess implementation fidelity at each tier.</a:t>
            </a:r>
          </a:p>
          <a:p>
            <a:pPr marL="457200" lvl="1" indent="-171450" algn="l" rtl="0">
              <a:spcBef>
                <a:spcPts val="0"/>
              </a:spcBef>
              <a:spcAft>
                <a:spcPts val="0"/>
              </a:spcAft>
              <a:buFont typeface="Arial" panose="020B0604020202020204" pitchFamily="34" charset="0"/>
              <a:buChar char="•"/>
            </a:pPr>
            <a:r>
              <a:rPr lang="en-US" dirty="0"/>
              <a:t>Results from the TFI can be used to monitor overall implementation fidelity, to monitor progress toward short or long-term goals, and to determine action steps that address areas of concern.</a:t>
            </a:r>
          </a:p>
          <a:p>
            <a:pPr marL="0" lvl="0" indent="0" algn="l" rtl="0">
              <a:spcBef>
                <a:spcPts val="0"/>
              </a:spcBef>
              <a:spcAft>
                <a:spcPts val="0"/>
              </a:spcAft>
              <a:buFont typeface="Arial" panose="020B0604020202020204" pitchFamily="34" charset="0"/>
              <a:buNone/>
            </a:pPr>
            <a:r>
              <a:rPr lang="en-US" dirty="0"/>
              <a:t>Measures of success—measures of whether you have reached your goal successfully through completed products, data, or processes; in other words, how will we know we met our goals?</a:t>
            </a:r>
            <a:endParaRPr dirty="0"/>
          </a:p>
        </p:txBody>
      </p:sp>
      <p:sp>
        <p:nvSpPr>
          <p:cNvPr id="371" name="Google Shape;371;g3c9a2f29a9_3_21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6332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3c9a2f29a9_3_23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Activities/steps—This</a:t>
            </a:r>
            <a:r>
              <a:rPr lang="en-US" baseline="0" dirty="0"/>
              <a:t> </a:t>
            </a:r>
            <a:r>
              <a:rPr lang="en-US" dirty="0"/>
              <a:t>comes after you identified the goal and have a clear vision of what success would look like.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Starting from the beginning, the team brainstorms a list of ideas in a rational sequence needed to achieve the goal, asking, “What is the first action that needs to take place? What happens next? Are there</a:t>
            </a:r>
            <a:r>
              <a:rPr lang="en-US" baseline="0" dirty="0"/>
              <a:t> a</a:t>
            </a:r>
            <a:r>
              <a:rPr lang="en-US" dirty="0"/>
              <a:t>ny activities that are prioritized to meet deadlines?”</a:t>
            </a:r>
          </a:p>
          <a:p>
            <a:pPr marL="171450" lvl="0" indent="-171450" algn="l" rtl="0">
              <a:spcBef>
                <a:spcPts val="0"/>
              </a:spcBef>
              <a:spcAft>
                <a:spcPts val="0"/>
              </a:spcAft>
              <a:buFont typeface="Arial" panose="020B0604020202020204" pitchFamily="34" charset="0"/>
              <a:buChar char="•"/>
            </a:pPr>
            <a:r>
              <a:rPr lang="en-US" dirty="0"/>
              <a:t>Design in a logical manner to reach the goal. Ask,</a:t>
            </a:r>
            <a:r>
              <a:rPr lang="en-US" baseline="0" dirty="0"/>
              <a:t> “What do we need to do to reach our goals?”</a:t>
            </a:r>
            <a:endParaRPr dirty="0"/>
          </a:p>
        </p:txBody>
      </p:sp>
      <p:sp>
        <p:nvSpPr>
          <p:cNvPr id="377" name="Google Shape;377;g3c9a2f29a9_3_23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194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3c9a2f29a9_3_24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3c9a2f29a9_3_246: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Timelines—Can be changed/adapted as the plan moves forward and helps maintain accountability.</a:t>
            </a:r>
          </a:p>
          <a:p>
            <a:pPr marL="171450" lvl="0" indent="-171450" algn="l" rtl="0">
              <a:spcBef>
                <a:spcPts val="0"/>
              </a:spcBef>
              <a:spcAft>
                <a:spcPts val="0"/>
              </a:spcAft>
              <a:buFont typeface="Arial" panose="020B0604020202020204" pitchFamily="34" charset="0"/>
              <a:buChar char="•"/>
            </a:pPr>
            <a:r>
              <a:rPr lang="en-US" dirty="0"/>
              <a:t>Resources—Helps with thinking in advance and preparing the framework.</a:t>
            </a:r>
            <a:endParaRPr dirty="0"/>
          </a:p>
        </p:txBody>
      </p:sp>
      <p:sp>
        <p:nvSpPr>
          <p:cNvPr id="385" name="Google Shape;385;g3c9a2f29a9_3_246: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21</a:t>
            </a:fld>
            <a:endParaRPr/>
          </a:p>
        </p:txBody>
      </p:sp>
    </p:spTree>
    <p:extLst>
      <p:ext uri="{BB962C8B-B14F-4D97-AF65-F5344CB8AC3E}">
        <p14:creationId xmlns:p14="http://schemas.microsoft.com/office/powerpoint/2010/main" val="1351551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3c9a2f29a9_3_263: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Persons(s) Responsible—This is also an accountability measure to assure the work gets accomplished by each stakeholders within the timeline assigned. In the next section, we will talk about agendas for use in team meetings. </a:t>
            </a:r>
            <a:endParaRPr dirty="0"/>
          </a:p>
        </p:txBody>
      </p:sp>
      <p:sp>
        <p:nvSpPr>
          <p:cNvPr id="391" name="Google Shape;391;g3c9a2f29a9_3_26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6222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l" rtl="0">
              <a:spcBef>
                <a:spcPts val="0"/>
              </a:spcBef>
              <a:spcAft>
                <a:spcPts val="0"/>
              </a:spcAft>
              <a:buFont typeface="Arial" panose="020B0604020202020204" pitchFamily="34" charset="0"/>
              <a:buChar char="•"/>
            </a:pPr>
            <a:r>
              <a:rPr lang="en-US" dirty="0"/>
              <a:t>In PBIS, there is always a systems (Core) team and a problem-solving (Action) team. At Tier III, there are a core group of people that look at Tier III in more general terms, and they help convene the action teams for each individual student. </a:t>
            </a:r>
          </a:p>
          <a:p>
            <a:pPr marL="171450" lvl="0" indent="-171450" algn="l" rtl="0">
              <a:spcBef>
                <a:spcPts val="0"/>
              </a:spcBef>
              <a:spcAft>
                <a:spcPts val="0"/>
              </a:spcAft>
              <a:buFont typeface="Arial" panose="020B0604020202020204" pitchFamily="34" charset="0"/>
              <a:buChar char="•"/>
            </a:pPr>
            <a:r>
              <a:rPr lang="en-US" dirty="0"/>
              <a:t>The Core Team is a small, fixed group that develops the PBIS Tier III systems and manages requests for the interventions. This ensures consistency and fidelity across interventions.</a:t>
            </a:r>
          </a:p>
          <a:p>
            <a:pPr marL="171450" lvl="0" indent="-171450" algn="l" rtl="0">
              <a:spcBef>
                <a:spcPts val="0"/>
              </a:spcBef>
              <a:spcAft>
                <a:spcPts val="0"/>
              </a:spcAft>
              <a:buFont typeface="Arial" panose="020B0604020202020204" pitchFamily="34" charset="0"/>
              <a:buChar char="•"/>
            </a:pPr>
            <a:r>
              <a:rPr lang="en-US" dirty="0"/>
              <a:t>Once the Core Team determines that a student meets the criteria for Tier III individualized intervention, the team develops an Action Team for that particular student.</a:t>
            </a:r>
          </a:p>
          <a:p>
            <a:pPr marL="171450" lvl="0" indent="-171450" algn="l" rtl="0">
              <a:spcBef>
                <a:spcPts val="0"/>
              </a:spcBef>
              <a:spcAft>
                <a:spcPts val="0"/>
              </a:spcAft>
              <a:buFont typeface="Arial" panose="020B0604020202020204" pitchFamily="34" charset="0"/>
              <a:buChar char="•"/>
            </a:pPr>
            <a:r>
              <a:rPr lang="en-US" b="1" dirty="0"/>
              <a:t>ONE Core Team member participates as a member of the Action Team.</a:t>
            </a:r>
          </a:p>
          <a:p>
            <a:pPr marL="457200" lvl="1" indent="-171450" algn="l" rtl="0">
              <a:spcBef>
                <a:spcPts val="0"/>
              </a:spcBef>
              <a:spcAft>
                <a:spcPts val="0"/>
              </a:spcAft>
              <a:buFont typeface="Arial" panose="020B0604020202020204" pitchFamily="34" charset="0"/>
              <a:buChar char="•"/>
            </a:pPr>
            <a:r>
              <a:rPr lang="en-US" dirty="0"/>
              <a:t>This Core Team liaison contacts the required Action Team members, including staff and family, and conducts student interviews.</a:t>
            </a:r>
          </a:p>
          <a:p>
            <a:pPr marL="457200" lvl="1" indent="-171450" algn="l" rtl="0">
              <a:spcBef>
                <a:spcPts val="0"/>
              </a:spcBef>
              <a:spcAft>
                <a:spcPts val="0"/>
              </a:spcAft>
              <a:buFont typeface="Arial" panose="020B0604020202020204" pitchFamily="34" charset="0"/>
              <a:buChar char="•"/>
            </a:pPr>
            <a:r>
              <a:rPr lang="en-US" dirty="0"/>
              <a:t>This is the point where the Action Team takes over the responsibilities from the Core Team.</a:t>
            </a:r>
          </a:p>
          <a:p>
            <a:pPr marL="171450" marR="0" lvl="0" indent="-171450" algn="l" rtl="0">
              <a:spcBef>
                <a:spcPts val="0"/>
              </a:spcBef>
              <a:spcAft>
                <a:spcPts val="0"/>
              </a:spcAft>
              <a:buClr>
                <a:schemeClr val="dk1"/>
              </a:buClr>
              <a:buSzPts val="1200"/>
              <a:buFont typeface="Arial"/>
              <a:buChar char="•"/>
            </a:pPr>
            <a:r>
              <a:rPr lang="en-US" sz="1200" b="0" i="0" u="none" strike="noStrike" cap="none" dirty="0">
                <a:solidFill>
                  <a:schemeClr val="dk1"/>
                </a:solidFill>
                <a:latin typeface="+mn-lt"/>
                <a:ea typeface="Calibri"/>
                <a:cs typeface="Calibri"/>
                <a:sym typeface="Calibri"/>
              </a:rPr>
              <a:t>The Action Team will be smaller and more focused</a:t>
            </a:r>
            <a:r>
              <a:rPr lang="en-US" sz="1200" b="0" i="0" u="none" strike="noStrike" cap="none" baseline="0" dirty="0">
                <a:solidFill>
                  <a:schemeClr val="dk1"/>
                </a:solidFill>
                <a:latin typeface="+mn-lt"/>
                <a:ea typeface="Calibri"/>
                <a:cs typeface="Calibri"/>
                <a:sym typeface="Calibri"/>
              </a:rPr>
              <a:t> (</a:t>
            </a:r>
            <a:r>
              <a:rPr lang="en-US" sz="1200" b="0" i="0" u="none" strike="noStrike" cap="none" dirty="0">
                <a:solidFill>
                  <a:schemeClr val="dk1"/>
                </a:solidFill>
                <a:latin typeface="+mn-lt"/>
                <a:ea typeface="Calibri"/>
                <a:cs typeface="Calibri"/>
                <a:sym typeface="Calibri"/>
              </a:rPr>
              <a:t>talking about individual students).</a:t>
            </a:r>
            <a:endParaRPr lang="en-US" dirty="0"/>
          </a:p>
          <a:p>
            <a:pPr marL="171450" marR="0" lvl="0" indent="-171450" algn="l" rtl="0">
              <a:spcBef>
                <a:spcPts val="0"/>
              </a:spcBef>
              <a:spcAft>
                <a:spcPts val="0"/>
              </a:spcAft>
              <a:buClr>
                <a:schemeClr val="dk1"/>
              </a:buClr>
              <a:buSzPts val="1200"/>
              <a:buFont typeface="Arial"/>
              <a:buChar char="•"/>
            </a:pPr>
            <a:r>
              <a:rPr lang="en-US" sz="1200" b="0" i="0" u="none" strike="noStrike" cap="none" dirty="0">
                <a:solidFill>
                  <a:schemeClr val="dk1"/>
                </a:solidFill>
                <a:latin typeface="+mn-lt"/>
                <a:ea typeface="Calibri"/>
                <a:cs typeface="Calibri"/>
                <a:sym typeface="Calibri"/>
              </a:rPr>
              <a:t>Problem-solving conversations need to take place more often than systems conversations.</a:t>
            </a:r>
            <a:endParaRPr lang="en-US" dirty="0"/>
          </a:p>
          <a:p>
            <a:pPr marL="171450" marR="0" lvl="0" indent="-171450" algn="l" rtl="0">
              <a:spcBef>
                <a:spcPts val="0"/>
              </a:spcBef>
              <a:spcAft>
                <a:spcPts val="0"/>
              </a:spcAft>
              <a:buClr>
                <a:schemeClr val="dk1"/>
              </a:buClr>
              <a:buSzPts val="1200"/>
              <a:buFont typeface="Arial"/>
              <a:buChar char="•"/>
            </a:pPr>
            <a:r>
              <a:rPr lang="en-US" sz="1200" b="0" i="0" u="none" strike="noStrike" cap="none" dirty="0">
                <a:solidFill>
                  <a:schemeClr val="dk1"/>
                </a:solidFill>
                <a:latin typeface="+mn-lt"/>
                <a:ea typeface="Calibri"/>
                <a:cs typeface="Calibri"/>
                <a:sym typeface="Calibri"/>
              </a:rPr>
              <a:t>Team members involved in problem solving will have to be able to commit to meeting at least every two weeks.</a:t>
            </a:r>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24</a:t>
            </a:fld>
            <a:endParaRPr lang="en-US"/>
          </a:p>
        </p:txBody>
      </p:sp>
    </p:spTree>
    <p:extLst>
      <p:ext uri="{BB962C8B-B14F-4D97-AF65-F5344CB8AC3E}">
        <p14:creationId xmlns:p14="http://schemas.microsoft.com/office/powerpoint/2010/main" val="178838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The Core Team builds the Tier III Systems. Action Teams support individual students. Depending on the school situations (e.g., the size of the school), these teams might include the same people. For example, in big schools, each student needs an individualized Action Team because Core Team members may not know or have a connection with the student.</a:t>
            </a:r>
          </a:p>
        </p:txBody>
      </p:sp>
      <p:sp>
        <p:nvSpPr>
          <p:cNvPr id="4" name="Slide Number Placeholder 3"/>
          <p:cNvSpPr>
            <a:spLocks noGrp="1"/>
          </p:cNvSpPr>
          <p:nvPr>
            <p:ph type="sldNum" sz="quarter" idx="5"/>
          </p:nvPr>
        </p:nvSpPr>
        <p:spPr/>
        <p:txBody>
          <a:bodyPr/>
          <a:lstStyle/>
          <a:p>
            <a:fld id="{4B85AAFF-0BCF-43E9-B583-88EADF128441}" type="slidenum">
              <a:rPr lang="en-US" smtClean="0"/>
              <a:t>25</a:t>
            </a:fld>
            <a:endParaRPr lang="en-US"/>
          </a:p>
        </p:txBody>
      </p:sp>
    </p:spTree>
    <p:extLst>
      <p:ext uri="{BB962C8B-B14F-4D97-AF65-F5344CB8AC3E}">
        <p14:creationId xmlns:p14="http://schemas.microsoft.com/office/powerpoint/2010/main" val="2711730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3a5c2ea504_0_4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3a5c2ea504_0_42: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As schools begin to implement Tier III, the Tier III Core Team will be tasked with creating standardized processes and procedures.</a:t>
            </a:r>
          </a:p>
          <a:p>
            <a:pPr marL="457200" lvl="1" indent="-171450" algn="l" rtl="0">
              <a:spcBef>
                <a:spcPts val="0"/>
              </a:spcBef>
              <a:spcAft>
                <a:spcPts val="0"/>
              </a:spcAft>
              <a:buFont typeface="Arial" panose="020B0604020202020204" pitchFamily="34" charset="0"/>
              <a:buChar char="•"/>
            </a:pPr>
            <a:r>
              <a:rPr lang="en-US" dirty="0"/>
              <a:t>For example, the Tier III Core Team would have a standardized process for identifying students that includes regular school-wide data review, a standard form and process for teacher nominations, and a detailed plan for screening.</a:t>
            </a:r>
          </a:p>
          <a:p>
            <a:pPr marL="171450" lvl="0" indent="-171450" algn="l" rtl="0">
              <a:spcBef>
                <a:spcPts val="0"/>
              </a:spcBef>
              <a:spcAft>
                <a:spcPts val="0"/>
              </a:spcAft>
              <a:buFont typeface="Arial" panose="020B0604020202020204" pitchFamily="34" charset="0"/>
              <a:buChar char="•"/>
            </a:pPr>
            <a:r>
              <a:rPr lang="en-US" dirty="0"/>
              <a:t>The Core Team builds the Tier III Systems. Action Teams support individual students. Depending on the school situations (e.g., the size of the school), these teams might include the same people. </a:t>
            </a:r>
          </a:p>
          <a:p>
            <a:pPr marL="628650" lvl="1" indent="-171450" algn="l" rtl="0">
              <a:spcBef>
                <a:spcPts val="0"/>
              </a:spcBef>
              <a:spcAft>
                <a:spcPts val="0"/>
              </a:spcAft>
              <a:buFont typeface="Arial" panose="020B0604020202020204" pitchFamily="34" charset="0"/>
              <a:buChar char="•"/>
            </a:pPr>
            <a:r>
              <a:rPr lang="en-US" dirty="0"/>
              <a:t>For example, in big schools, each student needs an individualized Action Team because Core Team members may not know or have a connection with the student.</a:t>
            </a:r>
          </a:p>
        </p:txBody>
      </p:sp>
      <p:sp>
        <p:nvSpPr>
          <p:cNvPr id="252" name="Google Shape;252;g3a5c2ea504_0_42: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26</a:t>
            </a:fld>
            <a:endParaRPr/>
          </a:p>
        </p:txBody>
      </p:sp>
    </p:spTree>
    <p:extLst>
      <p:ext uri="{BB962C8B-B14F-4D97-AF65-F5344CB8AC3E}">
        <p14:creationId xmlns:p14="http://schemas.microsoft.com/office/powerpoint/2010/main" val="1775708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At least once a year, the Tier III Core Team will assess the extent to which Tier III Supports are meeting the needs of students, families, and school personnel. This annual review will be used for action planning around ways to increase the fidelity and usefulness of Tier III supports.</a:t>
            </a:r>
          </a:p>
        </p:txBody>
      </p:sp>
      <p:sp>
        <p:nvSpPr>
          <p:cNvPr id="4" name="Slide Number Placeholder 3"/>
          <p:cNvSpPr>
            <a:spLocks noGrp="1"/>
          </p:cNvSpPr>
          <p:nvPr>
            <p:ph type="sldNum" sz="quarter" idx="5"/>
          </p:nvPr>
        </p:nvSpPr>
        <p:spPr/>
        <p:txBody>
          <a:bodyPr/>
          <a:lstStyle/>
          <a:p>
            <a:fld id="{4B85AAFF-0BCF-43E9-B583-88EADF128441}" type="slidenum">
              <a:rPr lang="en-US" smtClean="0"/>
              <a:t>27</a:t>
            </a:fld>
            <a:endParaRPr lang="en-US"/>
          </a:p>
        </p:txBody>
      </p:sp>
    </p:spTree>
    <p:extLst>
      <p:ext uri="{BB962C8B-B14F-4D97-AF65-F5344CB8AC3E}">
        <p14:creationId xmlns:p14="http://schemas.microsoft.com/office/powerpoint/2010/main" val="2079670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3a5c2ea504_0_4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3a5c2ea504_0_48: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r>
              <a:rPr lang="en-US" dirty="0"/>
              <a:t>Crone and Horner (2003) suggest that membership be at a minimum of one year; frequently, members serve for two or more years. This builds the stability of the core team.</a:t>
            </a:r>
            <a:r>
              <a:rPr lang="en-US" baseline="0" dirty="0"/>
              <a:t> </a:t>
            </a:r>
            <a:r>
              <a:rPr lang="en-US" dirty="0"/>
              <a:t>Steady, consistent participation in ongoing training impacts the team’s ability to develop a high-quality, sustainable system.</a:t>
            </a:r>
            <a:endParaRPr dirty="0"/>
          </a:p>
        </p:txBody>
      </p:sp>
      <p:sp>
        <p:nvSpPr>
          <p:cNvPr id="265" name="Google Shape;265;g3a5c2ea504_0_48: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28</a:t>
            </a:fld>
            <a:endParaRPr/>
          </a:p>
        </p:txBody>
      </p:sp>
    </p:spTree>
    <p:extLst>
      <p:ext uri="{BB962C8B-B14F-4D97-AF65-F5344CB8AC3E}">
        <p14:creationId xmlns:p14="http://schemas.microsoft.com/office/powerpoint/2010/main" val="2471510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a5c2ea504_0_5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a5c2ea504_0_54: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r>
              <a:rPr lang="en-US" dirty="0"/>
              <a:t>Once the systems are established, the focus of the core team shifts to student problem-solving. Roles and responsibilities are evenly distributed across the members.</a:t>
            </a:r>
            <a:endParaRPr dirty="0"/>
          </a:p>
        </p:txBody>
      </p:sp>
      <p:sp>
        <p:nvSpPr>
          <p:cNvPr id="280" name="Google Shape;280;g3a5c2ea504_0_54: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29</a:t>
            </a:fld>
            <a:endParaRPr/>
          </a:p>
        </p:txBody>
      </p:sp>
    </p:spTree>
    <p:extLst>
      <p:ext uri="{BB962C8B-B14F-4D97-AF65-F5344CB8AC3E}">
        <p14:creationId xmlns:p14="http://schemas.microsoft.com/office/powerpoint/2010/main" val="3829363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3a5c2ea504_0_6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3" name="Google Shape;293;g3a5c2ea504_0_6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r>
              <a:rPr lang="en-US" dirty="0"/>
              <a:t>The meeting time and day should be consistent each week to foster attendance. Crone and Horner (2003) suggest that regularly scheduled meetings are held on the same day of the week and at the same time to support all team members in </a:t>
            </a:r>
            <a:r>
              <a:rPr lang="en-US"/>
              <a:t>attendance. Determine </a:t>
            </a:r>
            <a:r>
              <a:rPr lang="en-US" dirty="0"/>
              <a:t>your core team calendar for a regular meeting time.</a:t>
            </a:r>
          </a:p>
          <a:p>
            <a:pPr marL="171450" lvl="0" indent="-171450" algn="l" rtl="0">
              <a:spcBef>
                <a:spcPts val="0"/>
              </a:spcBef>
              <a:spcAft>
                <a:spcPts val="0"/>
              </a:spcAft>
              <a:buFont typeface="Arial" panose="020B0604020202020204" pitchFamily="34" charset="0"/>
              <a:buChar char="•"/>
            </a:pPr>
            <a:r>
              <a:rPr lang="en-US" dirty="0"/>
              <a:t>What are the options at your school for flex time for the core team members</a:t>
            </a:r>
            <a:r>
              <a:rPr lang="en-US" baseline="0" dirty="0"/>
              <a:t> </a:t>
            </a:r>
            <a:r>
              <a:rPr lang="en-US" dirty="0"/>
              <a:t>– if they come in early, can they leave early that day?</a:t>
            </a:r>
          </a:p>
          <a:p>
            <a:pPr marL="171450" lvl="0" indent="-171450" algn="l" rtl="0">
              <a:spcBef>
                <a:spcPts val="0"/>
              </a:spcBef>
              <a:spcAft>
                <a:spcPts val="0"/>
              </a:spcAft>
              <a:buFont typeface="Arial" panose="020B0604020202020204" pitchFamily="34" charset="0"/>
              <a:buChar char="•"/>
            </a:pPr>
            <a:r>
              <a:rPr lang="en-US" dirty="0"/>
              <a:t>With administrative support and colleagues’ assistance, the core team has the opportunity to effectively collaborate.</a:t>
            </a:r>
            <a:endParaRPr dirty="0"/>
          </a:p>
        </p:txBody>
      </p:sp>
      <p:sp>
        <p:nvSpPr>
          <p:cNvPr id="294" name="Google Shape;294;g3a5c2ea504_0_6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31</a:t>
            </a:fld>
            <a:endParaRPr/>
          </a:p>
        </p:txBody>
      </p:sp>
    </p:spTree>
    <p:extLst>
      <p:ext uri="{BB962C8B-B14F-4D97-AF65-F5344CB8AC3E}">
        <p14:creationId xmlns:p14="http://schemas.microsoft.com/office/powerpoint/2010/main" val="1163810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3a5c2ea504_0_2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3a5c2ea504_0_22: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core team can use the agenda on the following slides to assign students to interventions and to progress monitor students receiving interventions.</a:t>
            </a:r>
          </a:p>
        </p:txBody>
      </p:sp>
      <p:sp>
        <p:nvSpPr>
          <p:cNvPr id="331" name="Google Shape;331;g3a5c2ea504_0_22: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32</a:t>
            </a:fld>
            <a:endParaRPr/>
          </a:p>
        </p:txBody>
      </p:sp>
    </p:spTree>
    <p:extLst>
      <p:ext uri="{BB962C8B-B14F-4D97-AF65-F5344CB8AC3E}">
        <p14:creationId xmlns:p14="http://schemas.microsoft.com/office/powerpoint/2010/main" val="14498795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3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32: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lvl="0" indent="0" algn="l" rtl="0">
              <a:spcBef>
                <a:spcPts val="0"/>
              </a:spcBef>
              <a:spcAft>
                <a:spcPts val="0"/>
              </a:spcAft>
              <a:buNone/>
            </a:pPr>
            <a:r>
              <a:rPr lang="en-US" dirty="0"/>
              <a:t>This agenda (adapted from MO-SWPBS workbook) can be used for the systems conversations at Tier II and</a:t>
            </a:r>
            <a:r>
              <a:rPr lang="en-US" baseline="0" dirty="0"/>
              <a:t> Tier III</a:t>
            </a:r>
            <a:r>
              <a:rPr lang="en-US" dirty="0"/>
              <a:t>. No individual students are reviewed here, just overall progress and outcomes for ALL Tier III interventions. The intervention coordinator(s) can update the team on overall progress.</a:t>
            </a:r>
            <a:endParaRPr dirty="0"/>
          </a:p>
          <a:p>
            <a:pPr marL="171450" marR="0" lvl="0" indent="-171450" algn="l" rtl="0">
              <a:spcBef>
                <a:spcPts val="0"/>
              </a:spcBef>
              <a:spcAft>
                <a:spcPts val="0"/>
              </a:spcAft>
              <a:buClr>
                <a:schemeClr val="dk1"/>
              </a:buClr>
              <a:buSzPts val="1200"/>
              <a:buFont typeface="Arial"/>
              <a:buChar char="•"/>
            </a:pPr>
            <a:r>
              <a:rPr lang="en-US" sz="1200" b="0" i="0" u="none" strike="noStrike" cap="none" dirty="0">
                <a:solidFill>
                  <a:schemeClr val="dk1"/>
                </a:solidFill>
                <a:latin typeface="Calibri"/>
                <a:ea typeface="Calibri"/>
                <a:cs typeface="Calibri"/>
                <a:sym typeface="Calibri"/>
              </a:rPr>
              <a:t>Template can be downloaded here: </a:t>
            </a:r>
            <a:r>
              <a:rPr lang="en-US" dirty="0"/>
              <a:t>https://pbis.astate.edu/wp-content/uploads/2019/07/Tier-II_III-Systems-Team-Meeting-Agenda-Template-adapted-from-MO-1.docx</a:t>
            </a:r>
          </a:p>
        </p:txBody>
      </p:sp>
      <p:sp>
        <p:nvSpPr>
          <p:cNvPr id="388" name="Google Shape;388;p3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33</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474137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3:notes"/>
          <p:cNvSpPr>
            <a:spLocks noGrp="1" noRot="1" noChangeAspect="1"/>
          </p:cNvSpPr>
          <p:nvPr>
            <p:ph type="sldImg" idx="2"/>
          </p:nvPr>
        </p:nvSpPr>
        <p:spPr>
          <a:xfrm>
            <a:off x="566738" y="1177925"/>
            <a:ext cx="5648325" cy="31781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6" name="Google Shape;396;p33:notes"/>
          <p:cNvSpPr txBox="1">
            <a:spLocks noGrp="1"/>
          </p:cNvSpPr>
          <p:nvPr>
            <p:ph type="body" idx="1"/>
          </p:nvPr>
        </p:nvSpPr>
        <p:spPr>
          <a:xfrm>
            <a:off x="678136" y="4532729"/>
            <a:ext cx="5425086" cy="370859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This is a four-page agenda that can be used for the problem-solving conversation in both Tier II and Tier III. Individual student progress is discussed and decisions are made.</a:t>
            </a:r>
            <a:r>
              <a:rPr lang="en-US" sz="1200" b="0" i="0" u="none" strike="noStrike" cap="none"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The first page contains “housekeeping” items as well as a space for listing students that are being considered for Tier II interventions.</a:t>
            </a:r>
            <a:endParaRPr dirty="0"/>
          </a:p>
          <a:p>
            <a:pPr marL="171450" marR="0" lvl="0" indent="-171450" algn="l" rtl="0">
              <a:spcBef>
                <a:spcPts val="0"/>
              </a:spcBef>
              <a:spcAft>
                <a:spcPts val="0"/>
              </a:spcAft>
              <a:buClr>
                <a:schemeClr val="dk1"/>
              </a:buClr>
              <a:buSzPts val="1200"/>
              <a:buFont typeface="Arial"/>
              <a:buChar char="•"/>
            </a:pPr>
            <a:r>
              <a:rPr lang="en-US" sz="1200" b="0" i="0" u="none" strike="noStrike" cap="none" dirty="0">
                <a:solidFill>
                  <a:schemeClr val="dk1"/>
                </a:solidFill>
                <a:latin typeface="Calibri"/>
                <a:ea typeface="Calibri"/>
                <a:cs typeface="Calibri"/>
                <a:sym typeface="Calibri"/>
              </a:rPr>
              <a:t>Template can be downloaded here: </a:t>
            </a:r>
            <a:r>
              <a:rPr lang="en-US" dirty="0"/>
              <a:t>https://pbis.astate.edu/wp-content/uploads/2019/07/Tier-II_III-Problem-Solving-Team-Meeting-Agenda-Minutes-Action-Plan-FINAL-EDIT-7-27-19.doc</a:t>
            </a:r>
          </a:p>
        </p:txBody>
      </p:sp>
      <p:sp>
        <p:nvSpPr>
          <p:cNvPr id="397" name="Google Shape;397;p33:notes"/>
          <p:cNvSpPr txBox="1">
            <a:spLocks noGrp="1"/>
          </p:cNvSpPr>
          <p:nvPr>
            <p:ph type="sldNum" idx="12"/>
          </p:nvPr>
        </p:nvSpPr>
        <p:spPr>
          <a:xfrm>
            <a:off x="3841200" y="8946090"/>
            <a:ext cx="2938588" cy="472568"/>
          </a:xfrm>
          <a:prstGeom prst="rect">
            <a:avLst/>
          </a:prstGeom>
          <a:noFill/>
          <a:ln>
            <a:noFill/>
          </a:ln>
        </p:spPr>
        <p:txBody>
          <a:bodyPr spcFirstLastPara="1" wrap="square" lIns="91425" tIns="45700" rIns="91425" bIns="45700" anchor="b" anchorCtr="0">
            <a:noAutofit/>
          </a:bodyPr>
          <a:lstStyle/>
          <a:p>
            <a:pPr>
              <a:buClr>
                <a:prstClr val="black"/>
              </a:buClr>
              <a:buSzPts val="1200"/>
              <a:buFont typeface="Calibri"/>
              <a:buNone/>
            </a:pPr>
            <a:fld id="{00000000-1234-1234-1234-123412341234}" type="slidenum">
              <a:rPr lang="en-US">
                <a:solidFill>
                  <a:prstClr val="black"/>
                </a:solidFill>
                <a:ea typeface="Calibri"/>
                <a:cs typeface="Calibri"/>
                <a:sym typeface="Calibri"/>
              </a:rPr>
              <a:pPr>
                <a:buClr>
                  <a:prstClr val="black"/>
                </a:buClr>
                <a:buSzPts val="1200"/>
                <a:buFont typeface="Calibri"/>
                <a:buNone/>
              </a:pPr>
              <a:t>34</a:t>
            </a:fld>
            <a:endParaRPr dirty="0">
              <a:solidFill>
                <a:prstClr val="black"/>
              </a:solidFill>
              <a:ea typeface="Calibri"/>
              <a:cs typeface="Calibri"/>
              <a:sym typeface="Calibri"/>
            </a:endParaRPr>
          </a:p>
        </p:txBody>
      </p:sp>
    </p:spTree>
    <p:extLst>
      <p:ext uri="{BB962C8B-B14F-4D97-AF65-F5344CB8AC3E}">
        <p14:creationId xmlns:p14="http://schemas.microsoft.com/office/powerpoint/2010/main" val="17548481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3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5" name="Google Shape;405;p3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lvl="0" indent="0" algn="l" rtl="0">
              <a:spcBef>
                <a:spcPts val="0"/>
              </a:spcBef>
              <a:spcAft>
                <a:spcPts val="0"/>
              </a:spcAft>
              <a:buNone/>
            </a:pPr>
            <a:r>
              <a:rPr lang="en-US" dirty="0"/>
              <a:t>On page two, there are spaces to list students that aren’t having a positive response to their interventions and any information that will help the team problem solve and make decisions. Data collection and problem solving will be discussed in depth in later modules.</a:t>
            </a:r>
            <a:endParaRPr dirty="0"/>
          </a:p>
        </p:txBody>
      </p:sp>
      <p:sp>
        <p:nvSpPr>
          <p:cNvPr id="406" name="Google Shape;406;p3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fld id="{00000000-1234-1234-1234-123412341234}" type="slidenum">
              <a:rPr lang="en-US">
                <a:solidFill>
                  <a:prstClr val="black"/>
                </a:solidFill>
              </a:rPr>
              <a:pPr/>
              <a:t>35</a:t>
            </a:fld>
            <a:endParaRPr dirty="0">
              <a:solidFill>
                <a:prstClr val="black"/>
              </a:solidFill>
            </a:endParaRPr>
          </a:p>
        </p:txBody>
      </p:sp>
    </p:spTree>
    <p:extLst>
      <p:ext uri="{BB962C8B-B14F-4D97-AF65-F5344CB8AC3E}">
        <p14:creationId xmlns:p14="http://schemas.microsoft.com/office/powerpoint/2010/main" val="32720666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4" name="Google Shape;414;p3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Clr>
                <a:schemeClr val="dk1"/>
              </a:buClr>
              <a:buSzPts val="1200"/>
              <a:buFont typeface="Arial"/>
              <a:buNone/>
            </a:pPr>
            <a:r>
              <a:rPr lang="en-US" sz="1200" b="0" i="0" u="none" strike="noStrike" cap="none" dirty="0">
                <a:solidFill>
                  <a:schemeClr val="dk1"/>
                </a:solidFill>
                <a:latin typeface="Calibri"/>
                <a:ea typeface="Calibri"/>
                <a:cs typeface="Calibri"/>
                <a:sym typeface="Calibri"/>
              </a:rPr>
              <a:t>Page three has a space for listing students that may be ready for fading or graduating, along with information that will help the team make decisions.</a:t>
            </a:r>
            <a:r>
              <a:rPr lang="en-US" sz="1200" b="0" i="0" u="none" strike="noStrike" cap="none"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The agenda also allows for adding additional items as needed after discussing student data. </a:t>
            </a:r>
            <a:r>
              <a:rPr lang="en-US" sz="1200" b="0" i="0" u="none" strike="noStrike" cap="none" dirty="0">
                <a:solidFill>
                  <a:schemeClr val="dk1"/>
                </a:solidFill>
                <a:latin typeface="Calibri"/>
                <a:cs typeface="Calibri"/>
                <a:sym typeface="Calibri"/>
              </a:rPr>
              <a:t>Later modules will discuss the specific processes in these agenda items.</a:t>
            </a:r>
            <a:endParaRPr dirty="0"/>
          </a:p>
        </p:txBody>
      </p:sp>
      <p:sp>
        <p:nvSpPr>
          <p:cNvPr id="415" name="Google Shape;415;p3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fld id="{00000000-1234-1234-1234-123412341234}" type="slidenum">
              <a:rPr lang="en-US">
                <a:solidFill>
                  <a:prstClr val="black"/>
                </a:solidFill>
              </a:rPr>
              <a:pPr/>
              <a:t>36</a:t>
            </a:fld>
            <a:endParaRPr dirty="0">
              <a:solidFill>
                <a:prstClr val="black"/>
              </a:solidFill>
            </a:endParaRPr>
          </a:p>
        </p:txBody>
      </p:sp>
    </p:spTree>
    <p:extLst>
      <p:ext uri="{BB962C8B-B14F-4D97-AF65-F5344CB8AC3E}">
        <p14:creationId xmlns:p14="http://schemas.microsoft.com/office/powerpoint/2010/main" val="31209566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3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3" name="Google Shape;423;p36: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Clr>
                <a:schemeClr val="dk1"/>
              </a:buClr>
              <a:buSzPts val="1200"/>
              <a:buFont typeface="Arial"/>
              <a:buNone/>
            </a:pPr>
            <a:r>
              <a:rPr lang="en-US" sz="1200" b="0" i="0" u="none" strike="noStrike" cap="none" dirty="0">
                <a:solidFill>
                  <a:schemeClr val="dk1"/>
                </a:solidFill>
                <a:latin typeface="Calibri"/>
                <a:ea typeface="Calibri"/>
                <a:cs typeface="Calibri"/>
                <a:sym typeface="Calibri"/>
              </a:rPr>
              <a:t>The document ends with an evaluation of the meeting.</a:t>
            </a:r>
            <a:r>
              <a:rPr lang="en-US" sz="1200" b="0" i="0" u="none" strike="noStrike" cap="none"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This gives the team an opportunity to make sure the meeting was conducted efficiently, and everyone knows their role going forward.</a:t>
            </a:r>
          </a:p>
        </p:txBody>
      </p:sp>
      <p:sp>
        <p:nvSpPr>
          <p:cNvPr id="424" name="Google Shape;424;p3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fld id="{00000000-1234-1234-1234-123412341234}" type="slidenum">
              <a:rPr lang="en-US">
                <a:solidFill>
                  <a:prstClr val="black"/>
                </a:solidFill>
              </a:rPr>
              <a:pPr/>
              <a:t>37</a:t>
            </a:fld>
            <a:endParaRPr dirty="0">
              <a:solidFill>
                <a:prstClr val="black"/>
              </a:solidFill>
            </a:endParaRPr>
          </a:p>
        </p:txBody>
      </p:sp>
    </p:spTree>
    <p:extLst>
      <p:ext uri="{BB962C8B-B14F-4D97-AF65-F5344CB8AC3E}">
        <p14:creationId xmlns:p14="http://schemas.microsoft.com/office/powerpoint/2010/main" val="10343997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3a5c2ea504_6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3a5c2ea504_6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dirty="0"/>
          </a:p>
        </p:txBody>
      </p:sp>
      <p:sp>
        <p:nvSpPr>
          <p:cNvPr id="302" name="Google Shape;302;g3a5c2ea504_6_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38</a:t>
            </a:fld>
            <a:endParaRPr/>
          </a:p>
        </p:txBody>
      </p:sp>
    </p:spTree>
    <p:extLst>
      <p:ext uri="{BB962C8B-B14F-4D97-AF65-F5344CB8AC3E}">
        <p14:creationId xmlns:p14="http://schemas.microsoft.com/office/powerpoint/2010/main" val="3353169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3a5c2ea504_6_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3a5c2ea504_6_5: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None/>
              <a:tabLst/>
              <a:defRPr/>
            </a:pPr>
            <a:r>
              <a:rPr lang="en-US" dirty="0"/>
              <a:t>The core team follows an outlined criteria to determine Tier III eligibility</a:t>
            </a:r>
            <a:r>
              <a:rPr lang="en-US" baseline="0" dirty="0"/>
              <a:t> for students</a:t>
            </a:r>
            <a:r>
              <a:rPr lang="en-US" dirty="0"/>
              <a:t>. Once</a:t>
            </a:r>
            <a:r>
              <a:rPr lang="en-US" baseline="0" dirty="0"/>
              <a:t> a student is found eligible, t</a:t>
            </a:r>
            <a:r>
              <a:rPr lang="en-US" dirty="0"/>
              <a:t>he one core team member who will be on the action team for that student will contact the other action team members and assign tasks (complete record review, interview student/teachers/staff/family members).</a:t>
            </a:r>
          </a:p>
        </p:txBody>
      </p:sp>
      <p:sp>
        <p:nvSpPr>
          <p:cNvPr id="308" name="Google Shape;308;g3a5c2ea504_6_5: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39</a:t>
            </a:fld>
            <a:endParaRPr/>
          </a:p>
        </p:txBody>
      </p:sp>
    </p:spTree>
    <p:extLst>
      <p:ext uri="{BB962C8B-B14F-4D97-AF65-F5344CB8AC3E}">
        <p14:creationId xmlns:p14="http://schemas.microsoft.com/office/powerpoint/2010/main" val="4871536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Font typeface="Arial" panose="020B0604020202020204" pitchFamily="34" charset="0"/>
              <a:buNone/>
            </a:pPr>
            <a:r>
              <a:rPr lang="en-US" dirty="0"/>
              <a:t>When first formed, the Action Team will require significant support in the FBA/BIP process. Until the Action Team has developed knowledge and understanding through professional development, it is suggested that the Core Team members still actively participate in the initial Action Team</a:t>
            </a:r>
            <a:r>
              <a:rPr lang="en-US" baseline="0" dirty="0"/>
              <a:t> </a:t>
            </a:r>
            <a:r>
              <a:rPr lang="en-US" dirty="0"/>
              <a:t>to model and support the Action Team. Once the Action Team is experienced, the Core Team will then resume regular responsibilities (e.g., systems conversations, fidelity checks, etc.), and the Action Team will conduct the FBA and develop the BIP.</a:t>
            </a:r>
          </a:p>
        </p:txBody>
      </p:sp>
      <p:sp>
        <p:nvSpPr>
          <p:cNvPr id="4" name="Slide Number Placeholder 3"/>
          <p:cNvSpPr>
            <a:spLocks noGrp="1"/>
          </p:cNvSpPr>
          <p:nvPr>
            <p:ph type="sldNum" sz="quarter" idx="5"/>
          </p:nvPr>
        </p:nvSpPr>
        <p:spPr/>
        <p:txBody>
          <a:bodyPr/>
          <a:lstStyle/>
          <a:p>
            <a:fld id="{4B85AAFF-0BCF-43E9-B583-88EADF128441}" type="slidenum">
              <a:rPr lang="en-US" smtClean="0"/>
              <a:t>40</a:t>
            </a:fld>
            <a:endParaRPr lang="en-US"/>
          </a:p>
        </p:txBody>
      </p:sp>
    </p:spTree>
    <p:extLst>
      <p:ext uri="{BB962C8B-B14F-4D97-AF65-F5344CB8AC3E}">
        <p14:creationId xmlns:p14="http://schemas.microsoft.com/office/powerpoint/2010/main" val="39856044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dirty="0"/>
              <a:t>Depending upon the student’s needs and the school’s resources, decide which type of action team is needed. Here are two examples:</a:t>
            </a:r>
          </a:p>
          <a:p>
            <a:pPr marL="45720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t>1. Wraparound team</a:t>
            </a:r>
          </a:p>
          <a:p>
            <a:pPr marL="91440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t>In the wraparound process, the family of the child invites all relevant stakeholders to participate and drives the process.</a:t>
            </a:r>
            <a:r>
              <a:rPr lang="en-US" altLang="en-US" baseline="0" dirty="0"/>
              <a:t> </a:t>
            </a:r>
            <a:r>
              <a:rPr lang="en-US" altLang="en-US" dirty="0"/>
              <a:t>Wraparound facilitators are trained to effectively engage families to ensure that the team is created by and for the family.</a:t>
            </a:r>
            <a:r>
              <a:rPr lang="en-US" altLang="en-US" baseline="0" dirty="0"/>
              <a:t> </a:t>
            </a:r>
            <a:r>
              <a:rPr lang="en-US" altLang="en-US" dirty="0"/>
              <a:t>This will increase the likelihood that the family will want to actively participate.</a:t>
            </a:r>
            <a:r>
              <a:rPr lang="en-US" altLang="en-US" baseline="0" dirty="0"/>
              <a:t> </a:t>
            </a:r>
            <a:r>
              <a:rPr lang="en-US" altLang="en-US" dirty="0"/>
              <a:t>Relevant school staff who are uniquely important for this youth are also invited to participate.</a:t>
            </a:r>
          </a:p>
          <a:p>
            <a:pPr marL="91440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b="1" dirty="0"/>
              <a:t>Information on Wraparound: </a:t>
            </a:r>
            <a:r>
              <a:rPr lang="en-US" altLang="en-US" b="0" u="sng" dirty="0">
                <a:solidFill>
                  <a:srgbClr val="00B0F0"/>
                </a:solidFill>
              </a:rPr>
              <a:t>https://nwi.pdx.edu/wraparound-basics/</a:t>
            </a:r>
          </a:p>
          <a:p>
            <a:pPr marL="45720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t>2. Individual youth FBA/BIP team</a:t>
            </a:r>
          </a:p>
          <a:p>
            <a:pPr marL="91440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t>Similar to the wraparound team, the FBA/BIP team is uniquely created for each individual child in need of comprehensive planning and the families are critical members of the team.</a:t>
            </a:r>
            <a:r>
              <a:rPr lang="en-US" altLang="en-US" baseline="0" dirty="0"/>
              <a:t> </a:t>
            </a:r>
            <a:r>
              <a:rPr lang="en-US" altLang="en-US" dirty="0"/>
              <a:t>All relevant individuals and staff are invited.</a:t>
            </a:r>
          </a:p>
        </p:txBody>
      </p:sp>
      <p:sp>
        <p:nvSpPr>
          <p:cNvPr id="4" name="Slide Number Placeholder 3"/>
          <p:cNvSpPr>
            <a:spLocks noGrp="1"/>
          </p:cNvSpPr>
          <p:nvPr>
            <p:ph type="sldNum" sz="quarter" idx="5"/>
          </p:nvPr>
        </p:nvSpPr>
        <p:spPr/>
        <p:txBody>
          <a:bodyPr/>
          <a:lstStyle/>
          <a:p>
            <a:fld id="{4B85AAFF-0BCF-43E9-B583-88EADF128441}" type="slidenum">
              <a:rPr lang="en-US" smtClean="0"/>
              <a:t>41</a:t>
            </a:fld>
            <a:endParaRPr lang="en-US"/>
          </a:p>
        </p:txBody>
      </p:sp>
    </p:spTree>
    <p:extLst>
      <p:ext uri="{BB962C8B-B14F-4D97-AF65-F5344CB8AC3E}">
        <p14:creationId xmlns:p14="http://schemas.microsoft.com/office/powerpoint/2010/main" val="4311680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3a5c2ea504_6_1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4" name="Google Shape;314;g3a5c2ea504_6_11: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r>
              <a:rPr lang="en-US" dirty="0"/>
              <a:t>Use these guiding questions</a:t>
            </a:r>
            <a:r>
              <a:rPr lang="en-US" baseline="0" dirty="0"/>
              <a:t> to develop </a:t>
            </a:r>
            <a:r>
              <a:rPr lang="en-US" dirty="0"/>
              <a:t>your system to assemble an action team.</a:t>
            </a:r>
          </a:p>
        </p:txBody>
      </p:sp>
      <p:sp>
        <p:nvSpPr>
          <p:cNvPr id="315" name="Google Shape;315;g3a5c2ea504_6_11: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42</a:t>
            </a:fld>
            <a:endParaRPr/>
          </a:p>
        </p:txBody>
      </p:sp>
    </p:spTree>
    <p:extLst>
      <p:ext uri="{BB962C8B-B14F-4D97-AF65-F5344CB8AC3E}">
        <p14:creationId xmlns:p14="http://schemas.microsoft.com/office/powerpoint/2010/main" val="16116892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44</a:t>
            </a:fld>
            <a:endParaRPr lang="en-US"/>
          </a:p>
        </p:txBody>
      </p:sp>
    </p:spTree>
    <p:extLst>
      <p:ext uri="{BB962C8B-B14F-4D97-AF65-F5344CB8AC3E}">
        <p14:creationId xmlns:p14="http://schemas.microsoft.com/office/powerpoint/2010/main" val="8320655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process for identifying students for Tier III interventions is discussed in depth in PBIS Tier III Module 3.</a:t>
            </a:r>
          </a:p>
        </p:txBody>
      </p:sp>
      <p:sp>
        <p:nvSpPr>
          <p:cNvPr id="4" name="Slide Number Placeholder 3"/>
          <p:cNvSpPr>
            <a:spLocks noGrp="1"/>
          </p:cNvSpPr>
          <p:nvPr>
            <p:ph type="sldNum" sz="quarter" idx="5"/>
          </p:nvPr>
        </p:nvSpPr>
        <p:spPr/>
        <p:txBody>
          <a:bodyPr/>
          <a:lstStyle/>
          <a:p>
            <a:fld id="{EAFE40F8-DD38-440D-9B02-DC579D87D7DE}" type="slidenum">
              <a:rPr lang="en-US" smtClean="0"/>
              <a:t>45</a:t>
            </a:fld>
            <a:endParaRPr lang="en-US"/>
          </a:p>
        </p:txBody>
      </p:sp>
    </p:spTree>
    <p:extLst>
      <p:ext uri="{BB962C8B-B14F-4D97-AF65-F5344CB8AC3E}">
        <p14:creationId xmlns:p14="http://schemas.microsoft.com/office/powerpoint/2010/main" val="21404670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processes for conducting Functional Behavior Assessments and writing Behavior Intervention Plans are discussed at length in Tier</a:t>
            </a:r>
            <a:r>
              <a:rPr lang="en-US" baseline="0" dirty="0"/>
              <a:t> III Modules 4 and 5.</a:t>
            </a:r>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46</a:t>
            </a:fld>
            <a:endParaRPr lang="en-US"/>
          </a:p>
        </p:txBody>
      </p:sp>
    </p:spTree>
    <p:extLst>
      <p:ext uri="{BB962C8B-B14F-4D97-AF65-F5344CB8AC3E}">
        <p14:creationId xmlns:p14="http://schemas.microsoft.com/office/powerpoint/2010/main" val="27057373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3cff36fc6d_0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3cff36fc6d_0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Based on data decision rules, Aiden met the threshold for Tier II supports. After reviewing data and teacher nomination to determine probable function of behavior, it was decided by the team that Aiden would begin Big Buddy mentors for three days per week for social skills training. After six weeks of participating in this training, Aiden continued to display the same behaviors, and the classroom behaviors generalized and intensified to the cafeteria, school bus, and at home. Because he was unsuccessful at Tier II, the team followed their PBIS procedures and data decision rules and referred him for Tier III interventions.</a:t>
            </a:r>
          </a:p>
        </p:txBody>
      </p:sp>
      <p:sp>
        <p:nvSpPr>
          <p:cNvPr id="74" name="Google Shape;74;g3cff36fc6d_0_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48</a:t>
            </a:fld>
            <a:endParaRPr/>
          </a:p>
        </p:txBody>
      </p:sp>
    </p:spTree>
    <p:extLst>
      <p:ext uri="{BB962C8B-B14F-4D97-AF65-F5344CB8AC3E}">
        <p14:creationId xmlns:p14="http://schemas.microsoft.com/office/powerpoint/2010/main" val="226126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Core Team will ensure that the Action Team has the training they need to complete the FBA/BIP process. In this example, a member of the Core Team has actually joined the Action Team for Aiden. We will follow the story of Aiden and his Action Team in more depth in the modules on FBA and BIP (Tier III Modules</a:t>
            </a:r>
            <a:r>
              <a:rPr lang="en-US" baseline="0" dirty="0"/>
              <a:t> 4 and 5)</a:t>
            </a:r>
            <a:r>
              <a:rPr lang="en-US" dirty="0"/>
              <a:t>.</a:t>
            </a:r>
          </a:p>
        </p:txBody>
      </p:sp>
      <p:sp>
        <p:nvSpPr>
          <p:cNvPr id="4" name="Slide Number Placeholder 3"/>
          <p:cNvSpPr>
            <a:spLocks noGrp="1"/>
          </p:cNvSpPr>
          <p:nvPr>
            <p:ph type="sldNum" sz="quarter" idx="5"/>
          </p:nvPr>
        </p:nvSpPr>
        <p:spPr/>
        <p:txBody>
          <a:bodyPr/>
          <a:lstStyle/>
          <a:p>
            <a:fld id="{EAFE40F8-DD38-440D-9B02-DC579D87D7DE}" type="slidenum">
              <a:rPr lang="en-US" smtClean="0"/>
              <a:t>49</a:t>
            </a:fld>
            <a:endParaRPr lang="en-US"/>
          </a:p>
        </p:txBody>
      </p:sp>
    </p:spTree>
    <p:extLst>
      <p:ext uri="{BB962C8B-B14F-4D97-AF65-F5344CB8AC3E}">
        <p14:creationId xmlns:p14="http://schemas.microsoft.com/office/powerpoint/2010/main" val="12930373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Tiered Fidelity Inventory is a fidelity tool teams can use to measure how well they are implementing all three tiers of PBIS. Each module in this series aligns with items on the TFI. One way these modules can be used by your team is to help you action plan how to improve your TFI scores. Find the modules that align with the items on which you wish to improve and use them as professional development around those topics. </a:t>
            </a:r>
          </a:p>
        </p:txBody>
      </p:sp>
      <p:sp>
        <p:nvSpPr>
          <p:cNvPr id="4" name="Slide Number Placeholder 3"/>
          <p:cNvSpPr>
            <a:spLocks noGrp="1"/>
          </p:cNvSpPr>
          <p:nvPr>
            <p:ph type="sldNum" sz="quarter" idx="5"/>
          </p:nvPr>
        </p:nvSpPr>
        <p:spPr/>
        <p:txBody>
          <a:bodyPr/>
          <a:lstStyle/>
          <a:p>
            <a:fld id="{EAFE40F8-DD38-440D-9B02-DC579D87D7DE}" type="slidenum">
              <a:rPr lang="en-US" smtClean="0"/>
              <a:t>51</a:t>
            </a:fld>
            <a:endParaRPr lang="en-US"/>
          </a:p>
        </p:txBody>
      </p:sp>
    </p:spTree>
    <p:extLst>
      <p:ext uri="{BB962C8B-B14F-4D97-AF65-F5344CB8AC3E}">
        <p14:creationId xmlns:p14="http://schemas.microsoft.com/office/powerpoint/2010/main" val="14508573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p21: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lvl="0" indent="0" algn="l" rtl="0">
              <a:spcBef>
                <a:spcPts val="0"/>
              </a:spcBef>
              <a:spcAft>
                <a:spcPts val="0"/>
              </a:spcAft>
              <a:buNone/>
            </a:pPr>
            <a:r>
              <a:rPr lang="en-US" dirty="0"/>
              <a:t>Sections 3.1, 3.2, 3.4, and 3.5 will help you assemble the appropriate personnel for your Tier III systems team; hold efficient, effective team meetings; convene support teams for individual students; and ensure the appropriate staff are available to support students at Tier III. Sections 3.16 and 3.17 will help your teams assess the effectiveness of your Tier III implementation.</a:t>
            </a:r>
            <a:endParaRPr dirty="0"/>
          </a:p>
        </p:txBody>
      </p:sp>
      <p:sp>
        <p:nvSpPr>
          <p:cNvPr id="299" name="Google Shape;299;p2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lvl="0" indent="0" algn="r" rtl="0">
              <a:spcBef>
                <a:spcPts val="0"/>
              </a:spcBef>
              <a:spcAft>
                <a:spcPts val="0"/>
              </a:spcAft>
              <a:buNone/>
            </a:pPr>
            <a:fld id="{00000000-1234-1234-1234-123412341234}" type="slidenum">
              <a:rPr lang="en-US"/>
              <a:t>52</a:t>
            </a:fld>
            <a:endParaRPr dirty="0"/>
          </a:p>
        </p:txBody>
      </p:sp>
    </p:spTree>
    <p:extLst>
      <p:ext uri="{BB962C8B-B14F-4D97-AF65-F5344CB8AC3E}">
        <p14:creationId xmlns:p14="http://schemas.microsoft.com/office/powerpoint/2010/main" val="234083406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53</a:t>
            </a:fld>
            <a:endParaRPr lang="en-US"/>
          </a:p>
        </p:txBody>
      </p:sp>
    </p:spTree>
    <p:extLst>
      <p:ext uri="{BB962C8B-B14F-4D97-AF65-F5344CB8AC3E}">
        <p14:creationId xmlns:p14="http://schemas.microsoft.com/office/powerpoint/2010/main" val="5767398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54</a:t>
            </a:fld>
            <a:endParaRPr lang="en-US"/>
          </a:p>
        </p:txBody>
      </p:sp>
    </p:spTree>
    <p:extLst>
      <p:ext uri="{BB962C8B-B14F-4D97-AF65-F5344CB8AC3E}">
        <p14:creationId xmlns:p14="http://schemas.microsoft.com/office/powerpoint/2010/main" val="42245944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Although the TFI refers to “student support teams,” we refer to these teams as Action Teams.</a:t>
            </a:r>
          </a:p>
        </p:txBody>
      </p:sp>
      <p:sp>
        <p:nvSpPr>
          <p:cNvPr id="4" name="Slide Number Placeholder 3"/>
          <p:cNvSpPr>
            <a:spLocks noGrp="1"/>
          </p:cNvSpPr>
          <p:nvPr>
            <p:ph type="sldNum" sz="quarter" idx="5"/>
          </p:nvPr>
        </p:nvSpPr>
        <p:spPr/>
        <p:txBody>
          <a:bodyPr/>
          <a:lstStyle/>
          <a:p>
            <a:fld id="{4B85AAFF-0BCF-43E9-B583-88EADF128441}" type="slidenum">
              <a:rPr lang="en-US" smtClean="0"/>
              <a:t>55</a:t>
            </a:fld>
            <a:endParaRPr lang="en-US"/>
          </a:p>
        </p:txBody>
      </p:sp>
    </p:spTree>
    <p:extLst>
      <p:ext uri="{BB962C8B-B14F-4D97-AF65-F5344CB8AC3E}">
        <p14:creationId xmlns:p14="http://schemas.microsoft.com/office/powerpoint/2010/main" val="36056392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56</a:t>
            </a:fld>
            <a:endParaRPr lang="en-US"/>
          </a:p>
        </p:txBody>
      </p:sp>
    </p:spTree>
    <p:extLst>
      <p:ext uri="{BB962C8B-B14F-4D97-AF65-F5344CB8AC3E}">
        <p14:creationId xmlns:p14="http://schemas.microsoft.com/office/powerpoint/2010/main" val="3317016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Subsequent modules will look at these topics in more depth.</a:t>
            </a:r>
          </a:p>
        </p:txBody>
      </p:sp>
      <p:sp>
        <p:nvSpPr>
          <p:cNvPr id="4" name="Slide Number Placeholder 3"/>
          <p:cNvSpPr>
            <a:spLocks noGrp="1"/>
          </p:cNvSpPr>
          <p:nvPr>
            <p:ph type="sldNum" sz="quarter" idx="5"/>
          </p:nvPr>
        </p:nvSpPr>
        <p:spPr/>
        <p:txBody>
          <a:bodyPr/>
          <a:lstStyle/>
          <a:p>
            <a:fld id="{4B85AAFF-0BCF-43E9-B583-88EADF128441}" type="slidenum">
              <a:rPr lang="en-US" smtClean="0"/>
              <a:t>60</a:t>
            </a:fld>
            <a:endParaRPr lang="en-US"/>
          </a:p>
        </p:txBody>
      </p:sp>
    </p:spTree>
    <p:extLst>
      <p:ext uri="{BB962C8B-B14F-4D97-AF65-F5344CB8AC3E}">
        <p14:creationId xmlns:p14="http://schemas.microsoft.com/office/powerpoint/2010/main" val="44848060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61</a:t>
            </a:fld>
            <a:endParaRPr lang="en-US"/>
          </a:p>
        </p:txBody>
      </p:sp>
    </p:spTree>
    <p:extLst>
      <p:ext uri="{BB962C8B-B14F-4D97-AF65-F5344CB8AC3E}">
        <p14:creationId xmlns:p14="http://schemas.microsoft.com/office/powerpoint/2010/main" val="20133262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85AAFF-0BCF-43E9-B583-88EADF128441}" type="slidenum">
              <a:rPr lang="en-US" smtClean="0"/>
              <a:t>62</a:t>
            </a:fld>
            <a:endParaRPr lang="en-US"/>
          </a:p>
        </p:txBody>
      </p:sp>
    </p:spTree>
    <p:extLst>
      <p:ext uri="{BB962C8B-B14F-4D97-AF65-F5344CB8AC3E}">
        <p14:creationId xmlns:p14="http://schemas.microsoft.com/office/powerpoint/2010/main" val="36683496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888008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383569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4139630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04610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0020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1504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0133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587999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247574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33407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55125740"/>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pbisapps.org/resource/tfi"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hyperlink" Target="https://pbis.astate.edu/wp-content/uploads/2017/02/TFI-Action-Plan-1-1.docx"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9.tiff"/></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hyperlink" Target="https://pbismissouri.org/wp-content/uploads/2018/08/Tier-3-2018_Ch.-3.pdf" TargetMode="External"/><Relationship Id="rId2" Type="http://schemas.openxmlformats.org/officeDocument/2006/relationships/notesSlide" Target="../notesSlides/notesSlide52.xml"/><Relationship Id="rId1" Type="http://schemas.openxmlformats.org/officeDocument/2006/relationships/slideLayout" Target="../slideLayouts/slideLayout3.xml"/><Relationship Id="rId4" Type="http://schemas.openxmlformats.org/officeDocument/2006/relationships/hyperlink" Target="https://www.pbis.org/video/tier-2-and-tier-3-support-systems-sctg-webina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Tier III Leadership</a:t>
            </a:r>
            <a:endParaRPr lang="en-US" dirty="0"/>
          </a:p>
        </p:txBody>
      </p:sp>
      <p:sp>
        <p:nvSpPr>
          <p:cNvPr id="3" name="Subtitle 2">
            <a:extLst>
              <a:ext uri="{FF2B5EF4-FFF2-40B4-BE49-F238E27FC236}">
                <a16:creationId xmlns:a16="http://schemas.microsoft.com/office/drawing/2014/main" id="{E7BB42E6-3B46-48B3-8F7B-BF1F4CA9DA53}"/>
              </a:ext>
            </a:extLst>
          </p:cNvPr>
          <p:cNvSpPr>
            <a:spLocks noGrp="1"/>
          </p:cNvSpPr>
          <p:nvPr>
            <p:ph type="subTitle" idx="1"/>
          </p:nvPr>
        </p:nvSpPr>
        <p:spPr/>
        <p:txBody>
          <a:bodyPr/>
          <a:lstStyle/>
          <a:p>
            <a:r>
              <a:rPr lang="en-US"/>
              <a:t>Module 2</a:t>
            </a:r>
            <a:endParaRPr lang="en-US" dirty="0"/>
          </a:p>
        </p:txBody>
      </p:sp>
    </p:spTree>
    <p:extLst>
      <p:ext uri="{BB962C8B-B14F-4D97-AF65-F5344CB8AC3E}">
        <p14:creationId xmlns:p14="http://schemas.microsoft.com/office/powerpoint/2010/main" val="3387269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8"/>
          <p:cNvSpPr txBox="1">
            <a:spLocks noGrp="1"/>
          </p:cNvSpPr>
          <p:nvPr>
            <p:ph type="title"/>
          </p:nvPr>
        </p:nvSpPr>
        <p:spPr/>
        <p:txBody>
          <a:bodyPr/>
          <a:lstStyle/>
          <a:p>
            <a:pPr lvl="0"/>
            <a:r>
              <a:rPr lang="en-US"/>
              <a:t>Purpose</a:t>
            </a:r>
            <a:endParaRPr lang="en-US" dirty="0">
              <a:sym typeface="Arial"/>
            </a:endParaRPr>
          </a:p>
        </p:txBody>
      </p:sp>
      <p:sp>
        <p:nvSpPr>
          <p:cNvPr id="2" name="Content Placeholder 1">
            <a:extLst>
              <a:ext uri="{FF2B5EF4-FFF2-40B4-BE49-F238E27FC236}">
                <a16:creationId xmlns:a16="http://schemas.microsoft.com/office/drawing/2014/main" id="{D0D910BE-C4B3-4FE1-ACAA-EBA407C5D96F}"/>
              </a:ext>
            </a:extLst>
          </p:cNvPr>
          <p:cNvSpPr>
            <a:spLocks noGrp="1"/>
          </p:cNvSpPr>
          <p:nvPr>
            <p:ph idx="1"/>
          </p:nvPr>
        </p:nvSpPr>
        <p:spPr/>
        <p:txBody>
          <a:bodyPr/>
          <a:lstStyle/>
          <a:p>
            <a:r>
              <a:rPr lang="en-US"/>
              <a:t>Provide information that will help schools develop strong Tier III leadership through structuring their teams and team meetings</a:t>
            </a:r>
            <a:endParaRPr lang="en-US" dirty="0"/>
          </a:p>
        </p:txBody>
      </p:sp>
    </p:spTree>
    <p:extLst>
      <p:ext uri="{BB962C8B-B14F-4D97-AF65-F5344CB8AC3E}">
        <p14:creationId xmlns:p14="http://schemas.microsoft.com/office/powerpoint/2010/main" val="2668659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EAA47-BE6F-4C80-93B1-2FCB2B8C0788}"/>
              </a:ext>
            </a:extLst>
          </p:cNvPr>
          <p:cNvSpPr>
            <a:spLocks noGrp="1"/>
          </p:cNvSpPr>
          <p:nvPr>
            <p:ph type="title"/>
          </p:nvPr>
        </p:nvSpPr>
        <p:spPr/>
        <p:txBody>
          <a:bodyPr/>
          <a:lstStyle/>
          <a:p>
            <a:r>
              <a:rPr lang="en-US"/>
              <a:t>Objectives</a:t>
            </a:r>
            <a:endParaRPr lang="en-US" dirty="0"/>
          </a:p>
        </p:txBody>
      </p:sp>
      <p:sp>
        <p:nvSpPr>
          <p:cNvPr id="3" name="Text Placeholder 2">
            <a:extLst>
              <a:ext uri="{FF2B5EF4-FFF2-40B4-BE49-F238E27FC236}">
                <a16:creationId xmlns:a16="http://schemas.microsoft.com/office/drawing/2014/main" id="{FC69D608-006D-4171-A7BB-DA0E1E6BA2B7}"/>
              </a:ext>
            </a:extLst>
          </p:cNvPr>
          <p:cNvSpPr>
            <a:spLocks noGrp="1"/>
          </p:cNvSpPr>
          <p:nvPr>
            <p:ph idx="1"/>
          </p:nvPr>
        </p:nvSpPr>
        <p:spPr/>
        <p:txBody>
          <a:bodyPr>
            <a:normAutofit lnSpcReduction="10000"/>
          </a:bodyPr>
          <a:lstStyle/>
          <a:p>
            <a:pPr marL="0" indent="0">
              <a:buNone/>
            </a:pPr>
            <a:r>
              <a:rPr lang="en-US" dirty="0"/>
              <a:t>Participants will learn about…</a:t>
            </a:r>
          </a:p>
          <a:p>
            <a:r>
              <a:rPr lang="en-US" dirty="0"/>
              <a:t>How to plan for implementing Tier III</a:t>
            </a:r>
          </a:p>
          <a:p>
            <a:r>
              <a:rPr lang="en-US" dirty="0"/>
              <a:t>Leadership at Tier III</a:t>
            </a:r>
          </a:p>
          <a:p>
            <a:r>
              <a:rPr lang="en-US" dirty="0"/>
              <a:t>Core (systems) and action teams</a:t>
            </a:r>
          </a:p>
          <a:p>
            <a:pPr lvl="1"/>
            <a:r>
              <a:rPr lang="en-US" dirty="0"/>
              <a:t>Learn the roles and responsibilities of the core (systems) leadership team</a:t>
            </a:r>
          </a:p>
          <a:p>
            <a:pPr lvl="1"/>
            <a:r>
              <a:rPr lang="en-US" dirty="0"/>
              <a:t>Learn how to develop action teams for individual students</a:t>
            </a:r>
          </a:p>
        </p:txBody>
      </p:sp>
    </p:spTree>
    <p:extLst>
      <p:ext uri="{BB962C8B-B14F-4D97-AF65-F5344CB8AC3E}">
        <p14:creationId xmlns:p14="http://schemas.microsoft.com/office/powerpoint/2010/main" val="3259504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graphicFrame>
        <p:nvGraphicFramePr>
          <p:cNvPr id="13" name="Google Shape;331;p4">
            <a:extLst>
              <a:ext uri="{FF2B5EF4-FFF2-40B4-BE49-F238E27FC236}">
                <a16:creationId xmlns:a16="http://schemas.microsoft.com/office/drawing/2014/main" id="{3AAB5DCD-2C01-42F3-9D95-72D2BEB26120}"/>
              </a:ext>
            </a:extLst>
          </p:cNvPr>
          <p:cNvGraphicFramePr/>
          <p:nvPr>
            <p:extLst>
              <p:ext uri="{D42A27DB-BD31-4B8C-83A1-F6EECF244321}">
                <p14:modId xmlns:p14="http://schemas.microsoft.com/office/powerpoint/2010/main" val="656259624"/>
              </p:ext>
            </p:extLst>
          </p:nvPr>
        </p:nvGraphicFramePr>
        <p:xfrm>
          <a:off x="1887774" y="2317918"/>
          <a:ext cx="10304226" cy="4102962"/>
        </p:xfrm>
        <a:graphic>
          <a:graphicData uri="http://schemas.openxmlformats.org/drawingml/2006/table">
            <a:tbl>
              <a:tblPr firstRow="1" bandRow="1">
                <a:noFill/>
              </a:tblPr>
              <a:tblGrid>
                <a:gridCol w="5152113">
                  <a:extLst>
                    <a:ext uri="{9D8B030D-6E8A-4147-A177-3AD203B41FA5}">
                      <a16:colId xmlns:a16="http://schemas.microsoft.com/office/drawing/2014/main" val="20000"/>
                    </a:ext>
                  </a:extLst>
                </a:gridCol>
                <a:gridCol w="5152113">
                  <a:extLst>
                    <a:ext uri="{9D8B030D-6E8A-4147-A177-3AD203B41FA5}">
                      <a16:colId xmlns:a16="http://schemas.microsoft.com/office/drawing/2014/main" val="20001"/>
                    </a:ext>
                  </a:extLst>
                </a:gridCol>
              </a:tblGrid>
              <a:tr h="4102962">
                <a:tc>
                  <a:txBody>
                    <a:bodyPr/>
                    <a:lstStyle/>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TEAM</a:t>
                      </a:r>
                      <a:endParaRPr sz="2000" dirty="0">
                        <a:solidFill>
                          <a:srgbClr val="D31F2E"/>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3.1 Team Composition</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3.2 Team Operating Procedures</a:t>
                      </a:r>
                      <a:endParaRPr lang="en-US"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3.3 Screening</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3.4 Student Support Team</a:t>
                      </a:r>
                      <a:endParaRPr lang="en-US" sz="2000" dirty="0">
                        <a:solidFill>
                          <a:schemeClr val="tx1"/>
                        </a:solidFill>
                        <a:latin typeface="+mn-lt"/>
                      </a:endParaRPr>
                    </a:p>
                    <a:p>
                      <a:pPr marL="0" marR="0" lvl="0" indent="0" algn="l" rtl="0">
                        <a:spcBef>
                          <a:spcPts val="0"/>
                        </a:spcBef>
                        <a:spcAft>
                          <a:spcPts val="0"/>
                        </a:spcAft>
                        <a:buClr>
                          <a:srgbClr val="3333CC"/>
                        </a:buClr>
                        <a:buSzPts val="2200"/>
                        <a:buFont typeface="Noto Sans Symbols"/>
                        <a:buNone/>
                      </a:pPr>
                      <a:endParaRPr sz="2000" b="0" u="none" strike="noStrike" cap="none" dirty="0">
                        <a:solidFill>
                          <a:schemeClr val="dk1"/>
                        </a:solidFill>
                        <a:latin typeface="+mn-lt"/>
                      </a:endParaRPr>
                    </a:p>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RESOURCES</a:t>
                      </a:r>
                      <a:endParaRPr sz="2000" dirty="0">
                        <a:solidFill>
                          <a:srgbClr val="D31F2E"/>
                        </a:solidFill>
                        <a:latin typeface="+mn-lt"/>
                      </a:endParaRP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3.5 Staffing</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3.6 Student/Family/Community Involvement</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3.7 Professional Development</a:t>
                      </a:r>
                    </a:p>
                    <a:p>
                      <a:pPr marL="0" marR="0" lvl="0" indent="0" algn="l" rtl="0">
                        <a:spcBef>
                          <a:spcPts val="0"/>
                        </a:spcBef>
                        <a:spcAft>
                          <a:spcPts val="0"/>
                        </a:spcAft>
                        <a:buNone/>
                      </a:pPr>
                      <a:endParaRPr sz="2000" b="0" dirty="0">
                        <a:solidFill>
                          <a:schemeClr val="dk1"/>
                        </a:solidFill>
                        <a:latin typeface="+mn-lt"/>
                      </a:endParaRPr>
                    </a:p>
                  </a:txBody>
                  <a:tcPr marL="91450" marR="91450" marT="45725" marB="45725">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rgbClr val="3333CC"/>
                        </a:buClr>
                        <a:buSzPts val="2800"/>
                        <a:buFont typeface="Noto Sans Symbols"/>
                        <a:buNone/>
                        <a:tabLst/>
                        <a:defRPr/>
                      </a:pPr>
                      <a:r>
                        <a:rPr kumimoji="0" lang="en-US" sz="2000" b="1" i="0" u="none" strike="noStrike" kern="1200" cap="none" spc="0" normalizeH="0" baseline="0" noProof="0" dirty="0">
                          <a:ln>
                            <a:noFill/>
                          </a:ln>
                          <a:solidFill>
                            <a:srgbClr val="D31F2E"/>
                          </a:solidFill>
                          <a:effectLst/>
                          <a:uLnTx/>
                          <a:uFillTx/>
                          <a:latin typeface="+mn-lt"/>
                          <a:ea typeface="+mn-ea"/>
                          <a:cs typeface="+mn-cs"/>
                        </a:rPr>
                        <a:t>SUPPORT PLANS</a:t>
                      </a:r>
                      <a:endParaRPr kumimoji="0" lang="en-US" sz="2000" b="0" i="0" u="none" strike="noStrike" kern="1200" cap="none" spc="0" normalizeH="0" baseline="0" noProof="0" dirty="0">
                        <a:ln>
                          <a:noFill/>
                        </a:ln>
                        <a:solidFill>
                          <a:srgbClr val="D31F2E"/>
                        </a:solidFill>
                        <a:effectLst/>
                        <a:uLnTx/>
                        <a:uFillTx/>
                        <a:latin typeface="+mn-lt"/>
                        <a:ea typeface="+mn-ea"/>
                        <a:cs typeface="+mn-cs"/>
                      </a:endParaRP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3.8   Quality of Life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3.9   Academic, Social, and Physical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3.10 Hypothesis Statement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3.11 Comprehensive Support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3.12 Natural and Formal Supports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3.13 Access to Tier I and Tier II Support</a:t>
                      </a: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r>
                        <a:rPr lang="en-US" sz="2000" b="1" dirty="0">
                          <a:solidFill>
                            <a:srgbClr val="D31F2E"/>
                          </a:solidFill>
                          <a:latin typeface="+mn-lt"/>
                        </a:rPr>
                        <a:t>EVALUATION</a:t>
                      </a:r>
                      <a:endParaRPr sz="2000" dirty="0">
                        <a:solidFill>
                          <a:srgbClr val="D31F2E"/>
                        </a:solidFill>
                        <a:latin typeface="+mn-lt"/>
                      </a:endParaRPr>
                    </a:p>
                    <a:p>
                      <a:pPr marL="173736" marR="0" lvl="0" indent="-173736" algn="l" rtl="0">
                        <a:lnSpc>
                          <a:spcPct val="100000"/>
                        </a:lnSpc>
                        <a:spcBef>
                          <a:spcPts val="0"/>
                        </a:spcBef>
                        <a:spcAft>
                          <a:spcPts val="0"/>
                        </a:spcAft>
                        <a:buClr>
                          <a:srgbClr val="D31F2E"/>
                        </a:buClr>
                        <a:buSzPct val="120000"/>
                        <a:buFont typeface="Noto Sans Symbols"/>
                        <a:buChar char="▪"/>
                      </a:pPr>
                      <a:r>
                        <a:rPr lang="en-US" sz="2000" b="0" dirty="0">
                          <a:solidFill>
                            <a:schemeClr val="tx1"/>
                          </a:solidFill>
                          <a:latin typeface="+mn-lt"/>
                        </a:rPr>
                        <a:t>3.14 Data System</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3.15 Data-Based Decision Making</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3.16 Level of Use</a:t>
                      </a: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3.17 Annual Evaluation</a:t>
                      </a:r>
                      <a:endParaRPr sz="2000" dirty="0">
                        <a:solidFill>
                          <a:schemeClr val="tx1"/>
                        </a:solidFill>
                        <a:latin typeface="+mn-lt"/>
                      </a:endParaRPr>
                    </a:p>
                  </a:txBody>
                  <a:tcPr marL="91450" marR="91450" marT="45725" marB="45725">
                    <a:solidFill>
                      <a:schemeClr val="bg1"/>
                    </a:solidFill>
                  </a:tcPr>
                </a:tc>
                <a:extLst>
                  <a:ext uri="{0D108BD9-81ED-4DB2-BD59-A6C34878D82A}">
                    <a16:rowId xmlns:a16="http://schemas.microsoft.com/office/drawing/2014/main" val="10000"/>
                  </a:ext>
                </a:extLst>
              </a:tr>
            </a:tbl>
          </a:graphicData>
        </a:graphic>
      </p:graphicFrame>
      <p:sp>
        <p:nvSpPr>
          <p:cNvPr id="16" name="Google Shape;333;p4">
            <a:extLst>
              <a:ext uri="{FF2B5EF4-FFF2-40B4-BE49-F238E27FC236}">
                <a16:creationId xmlns:a16="http://schemas.microsoft.com/office/drawing/2014/main" id="{E03AC987-5555-4D26-AF22-AA7122CC0DBB}"/>
              </a:ext>
            </a:extLst>
          </p:cNvPr>
          <p:cNvSpPr/>
          <p:nvPr/>
        </p:nvSpPr>
        <p:spPr>
          <a:xfrm>
            <a:off x="6406042" y="6042800"/>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7" name="Google Shape;333;p4">
            <a:extLst>
              <a:ext uri="{FF2B5EF4-FFF2-40B4-BE49-F238E27FC236}">
                <a16:creationId xmlns:a16="http://schemas.microsoft.com/office/drawing/2014/main" id="{4BC039A2-3867-43A4-A76E-3E1CA81D8D04}"/>
              </a:ext>
            </a:extLst>
          </p:cNvPr>
          <p:cNvSpPr/>
          <p:nvPr/>
        </p:nvSpPr>
        <p:spPr>
          <a:xfrm>
            <a:off x="6406042" y="5748825"/>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0" name="Google Shape;333;p4">
            <a:extLst>
              <a:ext uri="{FF2B5EF4-FFF2-40B4-BE49-F238E27FC236}">
                <a16:creationId xmlns:a16="http://schemas.microsoft.com/office/drawing/2014/main" id="{CAE14D91-77F3-40B7-8BF1-A10DBE085762}"/>
              </a:ext>
            </a:extLst>
          </p:cNvPr>
          <p:cNvSpPr/>
          <p:nvPr/>
        </p:nvSpPr>
        <p:spPr>
          <a:xfrm>
            <a:off x="1253928" y="3008442"/>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1" name="Google Shape;333;p4">
            <a:extLst>
              <a:ext uri="{FF2B5EF4-FFF2-40B4-BE49-F238E27FC236}">
                <a16:creationId xmlns:a16="http://schemas.microsoft.com/office/drawing/2014/main" id="{AD833332-1D36-44BF-8741-9EE6122B69FE}"/>
              </a:ext>
            </a:extLst>
          </p:cNvPr>
          <p:cNvSpPr/>
          <p:nvPr/>
        </p:nvSpPr>
        <p:spPr>
          <a:xfrm>
            <a:off x="1253929" y="2709002"/>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2" name="Google Shape;333;p4">
            <a:extLst>
              <a:ext uri="{FF2B5EF4-FFF2-40B4-BE49-F238E27FC236}">
                <a16:creationId xmlns:a16="http://schemas.microsoft.com/office/drawing/2014/main" id="{47D4AC55-B838-4FF8-ADAE-C23091148FB1}"/>
              </a:ext>
            </a:extLst>
          </p:cNvPr>
          <p:cNvSpPr/>
          <p:nvPr/>
        </p:nvSpPr>
        <p:spPr>
          <a:xfrm>
            <a:off x="1253928" y="4545308"/>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3" name="Google Shape;333;p4">
            <a:extLst>
              <a:ext uri="{FF2B5EF4-FFF2-40B4-BE49-F238E27FC236}">
                <a16:creationId xmlns:a16="http://schemas.microsoft.com/office/drawing/2014/main" id="{0B1EE148-3B97-45F1-A072-FBFA72F049E7}"/>
              </a:ext>
            </a:extLst>
          </p:cNvPr>
          <p:cNvSpPr/>
          <p:nvPr/>
        </p:nvSpPr>
        <p:spPr>
          <a:xfrm>
            <a:off x="1253928" y="3612815"/>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 name="Title 1">
            <a:extLst>
              <a:ext uri="{FF2B5EF4-FFF2-40B4-BE49-F238E27FC236}">
                <a16:creationId xmlns:a16="http://schemas.microsoft.com/office/drawing/2014/main" id="{CB94C022-0AAA-43AC-840A-C77CF8FC5FC9}"/>
              </a:ext>
            </a:extLst>
          </p:cNvPr>
          <p:cNvSpPr>
            <a:spLocks noGrp="1"/>
          </p:cNvSpPr>
          <p:nvPr>
            <p:ph type="title"/>
          </p:nvPr>
        </p:nvSpPr>
        <p:spPr/>
        <p:txBody>
          <a:bodyPr>
            <a:normAutofit fontScale="90000"/>
          </a:bodyPr>
          <a:lstStyle/>
          <a:p>
            <a:r>
              <a:rPr lang="en-US" dirty="0">
                <a:sym typeface="Trebuchet MS"/>
                <a:hlinkClick r:id="rId3"/>
              </a:rPr>
              <a:t>The Tiered Fidelity Inventory (TFI)</a:t>
            </a:r>
            <a:br>
              <a:rPr lang="en-US" dirty="0">
                <a:sym typeface="Trebuchet MS"/>
              </a:rPr>
            </a:br>
            <a:r>
              <a:rPr lang="en-US" dirty="0">
                <a:sym typeface="Trebuchet MS"/>
                <a:hlinkClick r:id="rId4"/>
              </a:rPr>
              <a:t>Tier III Planning Tool</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900755-C5F1-4A2B-9072-8FF669D81024}"/>
              </a:ext>
            </a:extLst>
          </p:cNvPr>
          <p:cNvSpPr>
            <a:spLocks noGrp="1"/>
          </p:cNvSpPr>
          <p:nvPr>
            <p:ph type="title"/>
          </p:nvPr>
        </p:nvSpPr>
        <p:spPr/>
        <p:txBody>
          <a:bodyPr/>
          <a:lstStyle/>
          <a:p>
            <a:r>
              <a:rPr lang="en-US"/>
              <a:t>Introduction to the Case Study</a:t>
            </a:r>
            <a:endParaRPr lang="en-US" dirty="0"/>
          </a:p>
        </p:txBody>
      </p:sp>
      <p:sp>
        <p:nvSpPr>
          <p:cNvPr id="5" name="Content Placeholder 4">
            <a:extLst>
              <a:ext uri="{FF2B5EF4-FFF2-40B4-BE49-F238E27FC236}">
                <a16:creationId xmlns:a16="http://schemas.microsoft.com/office/drawing/2014/main" id="{35F6F0EF-7CEA-4C87-B6F1-8C78CDF5A3B2}"/>
              </a:ext>
            </a:extLst>
          </p:cNvPr>
          <p:cNvSpPr>
            <a:spLocks noGrp="1"/>
          </p:cNvSpPr>
          <p:nvPr>
            <p:ph idx="1"/>
          </p:nvPr>
        </p:nvSpPr>
        <p:spPr/>
        <p:txBody>
          <a:bodyPr/>
          <a:lstStyle/>
          <a:p>
            <a:r>
              <a:rPr lang="en-US"/>
              <a:t>In each of the Tier III modules, we are going to follow a Case Study to illustrate the process of Tier III.</a:t>
            </a:r>
          </a:p>
          <a:p>
            <a:r>
              <a:rPr lang="en-US"/>
              <a:t>In this module, the Case Study will focus on the process a school took to create their Core Team and an Action Team for a particular student who had been referred for Tier III services.</a:t>
            </a:r>
            <a:endParaRPr lang="en-US" dirty="0"/>
          </a:p>
        </p:txBody>
      </p:sp>
    </p:spTree>
    <p:extLst>
      <p:ext uri="{BB962C8B-B14F-4D97-AF65-F5344CB8AC3E}">
        <p14:creationId xmlns:p14="http://schemas.microsoft.com/office/powerpoint/2010/main" val="2407921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067E0CC-A6B6-418A-B447-59FFBCCA9CFB}"/>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l="16889" r="16889"/>
          <a:stretch>
            <a:fillRect/>
          </a:stretch>
        </p:blipFill>
        <p:spPr/>
      </p:pic>
      <p:sp>
        <p:nvSpPr>
          <p:cNvPr id="2" name="Content Placeholder 1">
            <a:extLst>
              <a:ext uri="{FF2B5EF4-FFF2-40B4-BE49-F238E27FC236}">
                <a16:creationId xmlns:a16="http://schemas.microsoft.com/office/drawing/2014/main" id="{45EF250E-1933-4D56-8325-6DA059DDCBDB}"/>
              </a:ext>
            </a:extLst>
          </p:cNvPr>
          <p:cNvSpPr>
            <a:spLocks noGrp="1"/>
          </p:cNvSpPr>
          <p:nvPr>
            <p:ph type="body" sz="quarter" idx="19"/>
          </p:nvPr>
        </p:nvSpPr>
        <p:spPr>
          <a:xfrm>
            <a:off x="6096000" y="1837920"/>
            <a:ext cx="5514607" cy="4441825"/>
          </a:xfrm>
        </p:spPr>
        <p:txBody>
          <a:bodyPr>
            <a:normAutofit fontScale="77500" lnSpcReduction="20000"/>
          </a:bodyPr>
          <a:lstStyle/>
          <a:p>
            <a:r>
              <a:rPr lang="en-US" dirty="0"/>
              <a:t>University Heights Elementary School has 500 students in grades 1-4.</a:t>
            </a:r>
          </a:p>
          <a:p>
            <a:r>
              <a:rPr lang="en-US" dirty="0"/>
              <a:t>They are in the early stages of Tier III implementation.</a:t>
            </a:r>
          </a:p>
          <a:p>
            <a:r>
              <a:rPr lang="en-US" dirty="0"/>
              <a:t>They have a Core Team assembled for Tier III and have acquired the necessary training for those involved.</a:t>
            </a:r>
          </a:p>
          <a:p>
            <a:r>
              <a:rPr lang="en-US" dirty="0"/>
              <a:t>The Core Team is ready to begin meeting to fulfill their initial and ongoing team responsibilities.</a:t>
            </a:r>
          </a:p>
          <a:p>
            <a:endParaRPr lang="en-US" dirty="0"/>
          </a:p>
          <a:p>
            <a:endParaRPr lang="en-US" dirty="0"/>
          </a:p>
        </p:txBody>
      </p:sp>
      <p:sp>
        <p:nvSpPr>
          <p:cNvPr id="3" name="Title 2">
            <a:extLst>
              <a:ext uri="{FF2B5EF4-FFF2-40B4-BE49-F238E27FC236}">
                <a16:creationId xmlns:a16="http://schemas.microsoft.com/office/drawing/2014/main" id="{5E4F636B-0BC4-41A6-936B-9097A7AEF508}"/>
              </a:ext>
            </a:extLst>
          </p:cNvPr>
          <p:cNvSpPr>
            <a:spLocks noGrp="1"/>
          </p:cNvSpPr>
          <p:nvPr>
            <p:ph type="title"/>
          </p:nvPr>
        </p:nvSpPr>
        <p:spPr/>
        <p:txBody>
          <a:bodyPr/>
          <a:lstStyle/>
          <a:p>
            <a:r>
              <a:rPr lang="en-US"/>
              <a:t>University Heights Elementary</a:t>
            </a:r>
            <a:endParaRPr lang="en-US" dirty="0"/>
          </a:p>
        </p:txBody>
      </p:sp>
    </p:spTree>
    <p:extLst>
      <p:ext uri="{BB962C8B-B14F-4D97-AF65-F5344CB8AC3E}">
        <p14:creationId xmlns:p14="http://schemas.microsoft.com/office/powerpoint/2010/main" val="246843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EF1673F-9E75-4ABA-9031-A2E3D46EA46D}"/>
              </a:ext>
            </a:extLst>
          </p:cNvPr>
          <p:cNvPicPr>
            <a:picLocks noGrp="1" noChangeAspect="1"/>
          </p:cNvPicPr>
          <p:nvPr>
            <p:ph type="pic" sz="quarter" idx="18"/>
          </p:nvPr>
        </p:nvPicPr>
        <p:blipFill>
          <a:blip r:embed="rId3"/>
          <a:srcRect l="18552" r="18552"/>
          <a:stretch>
            <a:fillRect/>
          </a:stretch>
        </p:blipFill>
        <p:spPr/>
      </p:pic>
      <p:sp>
        <p:nvSpPr>
          <p:cNvPr id="2" name="Content Placeholder 1">
            <a:extLst>
              <a:ext uri="{FF2B5EF4-FFF2-40B4-BE49-F238E27FC236}">
                <a16:creationId xmlns:a16="http://schemas.microsoft.com/office/drawing/2014/main" id="{C0E52B6E-F897-448C-ABEE-D2021D816118}"/>
              </a:ext>
            </a:extLst>
          </p:cNvPr>
          <p:cNvSpPr>
            <a:spLocks noGrp="1"/>
          </p:cNvSpPr>
          <p:nvPr>
            <p:ph type="body" sz="quarter" idx="19"/>
          </p:nvPr>
        </p:nvSpPr>
        <p:spPr>
          <a:xfrm>
            <a:off x="6096000" y="1837920"/>
            <a:ext cx="5514607" cy="4441825"/>
          </a:xfrm>
        </p:spPr>
        <p:txBody>
          <a:bodyPr>
            <a:normAutofit fontScale="70000" lnSpcReduction="20000"/>
          </a:bodyPr>
          <a:lstStyle/>
          <a:p>
            <a:r>
              <a:rPr lang="en-US" dirty="0"/>
              <a:t>7 year old, 2nd grader at University Heights</a:t>
            </a:r>
          </a:p>
          <a:p>
            <a:r>
              <a:rPr lang="en-US" dirty="0"/>
              <a:t>Behaviors: throwing classroom materials, cussing at teacher, shouting at peers</a:t>
            </a:r>
          </a:p>
          <a:p>
            <a:r>
              <a:rPr lang="en-US" dirty="0"/>
              <a:t>Referred for Tier II interventions</a:t>
            </a:r>
          </a:p>
          <a:p>
            <a:r>
              <a:rPr lang="en-US" dirty="0"/>
              <a:t>Received Big Buddy social skills mentoring three days/week for six weeks, with negative results</a:t>
            </a:r>
          </a:p>
          <a:p>
            <a:r>
              <a:rPr lang="en-US" dirty="0"/>
              <a:t>Because of negative response and intensifying of behaviors, being referred for Tier III interventions</a:t>
            </a:r>
          </a:p>
        </p:txBody>
      </p:sp>
      <p:sp>
        <p:nvSpPr>
          <p:cNvPr id="76" name="Google Shape;76;p11"/>
          <p:cNvSpPr txBox="1">
            <a:spLocks noGrp="1"/>
          </p:cNvSpPr>
          <p:nvPr>
            <p:ph type="title"/>
          </p:nvPr>
        </p:nvSpPr>
        <p:spPr/>
        <p:txBody>
          <a:bodyPr/>
          <a:lstStyle/>
          <a:p>
            <a:pPr lvl="0"/>
            <a:r>
              <a:rPr lang="en-US"/>
              <a:t>Follow Aiden’s Journey</a:t>
            </a:r>
            <a:endParaRPr lang="en-US" dirty="0"/>
          </a:p>
        </p:txBody>
      </p:sp>
    </p:spTree>
    <p:extLst>
      <p:ext uri="{BB962C8B-B14F-4D97-AF65-F5344CB8AC3E}">
        <p14:creationId xmlns:p14="http://schemas.microsoft.com/office/powerpoint/2010/main" val="164716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9"/>
          <p:cNvSpPr txBox="1">
            <a:spLocks noGrp="1"/>
          </p:cNvSpPr>
          <p:nvPr>
            <p:ph type="title"/>
          </p:nvPr>
        </p:nvSpPr>
        <p:spPr/>
        <p:txBody>
          <a:bodyPr/>
          <a:lstStyle/>
          <a:p>
            <a:pPr lvl="0"/>
            <a:r>
              <a:rPr lang="en-US"/>
              <a:t>Planning for Tier III</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0"/>
          <p:cNvSpPr txBox="1">
            <a:spLocks noGrp="1"/>
          </p:cNvSpPr>
          <p:nvPr>
            <p:ph type="title"/>
          </p:nvPr>
        </p:nvSpPr>
        <p:spPr/>
        <p:txBody>
          <a:bodyPr/>
          <a:lstStyle/>
          <a:p>
            <a:pPr lvl="0"/>
            <a:r>
              <a:rPr lang="en-US"/>
              <a:t>Planning for Tier III</a:t>
            </a:r>
            <a:endParaRPr lang="en-US" dirty="0"/>
          </a:p>
        </p:txBody>
      </p:sp>
      <p:sp>
        <p:nvSpPr>
          <p:cNvPr id="73" name="Google Shape;73;p10"/>
          <p:cNvSpPr txBox="1">
            <a:spLocks noGrp="1"/>
          </p:cNvSpPr>
          <p:nvPr>
            <p:ph idx="1"/>
          </p:nvPr>
        </p:nvSpPr>
        <p:spPr/>
        <p:txBody>
          <a:bodyPr/>
          <a:lstStyle/>
          <a:p>
            <a:r>
              <a:rPr lang="en-US"/>
              <a:t>What practices are currently in place to support individual students?</a:t>
            </a:r>
          </a:p>
          <a:p>
            <a:r>
              <a:rPr lang="en-US"/>
              <a:t>How many students do you expect to be supporting at Tier III?</a:t>
            </a:r>
          </a:p>
          <a:p>
            <a:r>
              <a:rPr lang="en-US"/>
              <a:t>What are your goals for Tier III?</a:t>
            </a:r>
            <a:endParaRPr lang="en-US" dirty="0"/>
          </a:p>
        </p:txBody>
      </p:sp>
      <p:pic>
        <p:nvPicPr>
          <p:cNvPr id="74" name="Google Shape;74;p10"/>
          <p:cNvPicPr preferRelativeResize="0"/>
          <p:nvPr/>
        </p:nvPicPr>
        <p:blipFill>
          <a:blip r:embed="rId3">
            <a:alphaModFix/>
          </a:blip>
          <a:stretch>
            <a:fillRect/>
          </a:stretch>
        </p:blipFill>
        <p:spPr>
          <a:xfrm>
            <a:off x="5599890" y="5006382"/>
            <a:ext cx="2678141" cy="168619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5C343-B84D-427A-B818-D7B4BADF9AF6}"/>
              </a:ext>
            </a:extLst>
          </p:cNvPr>
          <p:cNvSpPr>
            <a:spLocks noGrp="1"/>
          </p:cNvSpPr>
          <p:nvPr>
            <p:ph type="title"/>
          </p:nvPr>
        </p:nvSpPr>
        <p:spPr/>
        <p:txBody>
          <a:bodyPr/>
          <a:lstStyle/>
          <a:p>
            <a:r>
              <a:rPr lang="en-US"/>
              <a:t>Tracking Access to Tier III</a:t>
            </a:r>
            <a:endParaRPr lang="en-US" dirty="0"/>
          </a:p>
        </p:txBody>
      </p:sp>
      <p:sp>
        <p:nvSpPr>
          <p:cNvPr id="3" name="Content Placeholder 2">
            <a:extLst>
              <a:ext uri="{FF2B5EF4-FFF2-40B4-BE49-F238E27FC236}">
                <a16:creationId xmlns:a16="http://schemas.microsoft.com/office/drawing/2014/main" id="{9AE6E3CA-A022-4511-8148-3AFB25CE969F}"/>
              </a:ext>
            </a:extLst>
          </p:cNvPr>
          <p:cNvSpPr>
            <a:spLocks noGrp="1"/>
          </p:cNvSpPr>
          <p:nvPr>
            <p:ph idx="1"/>
          </p:nvPr>
        </p:nvSpPr>
        <p:spPr/>
        <p:txBody>
          <a:bodyPr/>
          <a:lstStyle/>
          <a:p>
            <a:r>
              <a:rPr lang="en-US"/>
              <a:t>Schools need a written process for tracking the proportion of students participating in Tier III supports.</a:t>
            </a:r>
          </a:p>
          <a:p>
            <a:pPr lvl="1"/>
            <a:r>
              <a:rPr lang="en-US"/>
              <a:t>Should monitor whether all students needing Tier III supports have access to those supports</a:t>
            </a:r>
          </a:p>
          <a:p>
            <a:pPr lvl="1"/>
            <a:r>
              <a:rPr lang="en-US"/>
              <a:t>Should monitor the proportion of students who have Tier III plans in place (should fall between 1-5% of student population)</a:t>
            </a:r>
          </a:p>
          <a:p>
            <a:endParaRPr lang="en-US" dirty="0"/>
          </a:p>
        </p:txBody>
      </p:sp>
    </p:spTree>
    <p:extLst>
      <p:ext uri="{BB962C8B-B14F-4D97-AF65-F5344CB8AC3E}">
        <p14:creationId xmlns:p14="http://schemas.microsoft.com/office/powerpoint/2010/main" val="334611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21A1E9-FC2E-4B26-A94C-8FB77684291C}"/>
              </a:ext>
            </a:extLst>
          </p:cNvPr>
          <p:cNvSpPr>
            <a:spLocks noGrp="1"/>
          </p:cNvSpPr>
          <p:nvPr>
            <p:ph type="title"/>
          </p:nvPr>
        </p:nvSpPr>
        <p:spPr/>
        <p:txBody>
          <a:bodyPr/>
          <a:lstStyle/>
          <a:p>
            <a:r>
              <a:rPr lang="en-US"/>
              <a:t>Leadership at Tier III</a:t>
            </a:r>
            <a:endParaRPr lang="en-US" dirty="0"/>
          </a:p>
        </p:txBody>
      </p:sp>
    </p:spTree>
    <p:extLst>
      <p:ext uri="{BB962C8B-B14F-4D97-AF65-F5344CB8AC3E}">
        <p14:creationId xmlns:p14="http://schemas.microsoft.com/office/powerpoint/2010/main" val="1396197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1"/>
          <p:cNvSpPr txBox="1">
            <a:spLocks noGrp="1"/>
          </p:cNvSpPr>
          <p:nvPr>
            <p:ph type="title"/>
          </p:nvPr>
        </p:nvSpPr>
        <p:spPr/>
        <p:txBody>
          <a:bodyPr/>
          <a:lstStyle/>
          <a:p>
            <a:pPr lvl="0"/>
            <a:r>
              <a:rPr lang="en-US"/>
              <a:t>Leadership at Tier III</a:t>
            </a:r>
            <a:endParaRPr lang="en-US" dirty="0"/>
          </a:p>
        </p:txBody>
      </p:sp>
      <p:sp>
        <p:nvSpPr>
          <p:cNvPr id="271" name="Google Shape;271;p41"/>
          <p:cNvSpPr txBox="1">
            <a:spLocks noGrp="1"/>
          </p:cNvSpPr>
          <p:nvPr>
            <p:ph idx="1"/>
          </p:nvPr>
        </p:nvSpPr>
        <p:spPr/>
        <p:txBody>
          <a:bodyPr>
            <a:normAutofit fontScale="92500" lnSpcReduction="10000"/>
          </a:bodyPr>
          <a:lstStyle/>
          <a:p>
            <a:r>
              <a:rPr lang="en-US" dirty="0"/>
              <a:t>Tier III systems, data, and practices are led by a core team.</a:t>
            </a:r>
          </a:p>
          <a:p>
            <a:r>
              <a:rPr lang="en-US" dirty="0"/>
              <a:t>This intensive system could include the following:</a:t>
            </a:r>
          </a:p>
          <a:p>
            <a:pPr lvl="1"/>
            <a:r>
              <a:rPr lang="en-US" dirty="0"/>
              <a:t>Personnel who are trained in the basic principles of behavior, functional assessment, and behavior support planning</a:t>
            </a:r>
          </a:p>
          <a:p>
            <a:pPr lvl="1"/>
            <a:r>
              <a:rPr lang="en-US" dirty="0"/>
              <a:t>Personnel with administrative authority</a:t>
            </a:r>
          </a:p>
          <a:p>
            <a:pPr lvl="1"/>
            <a:r>
              <a:rPr lang="en-US" dirty="0"/>
              <a:t>A system for early identification and referral</a:t>
            </a:r>
          </a:p>
          <a:p>
            <a:pPr lvl="1"/>
            <a:r>
              <a:rPr lang="en-US" dirty="0"/>
              <a:t>An organizational structure that allows for flexible teaming and planning</a:t>
            </a:r>
          </a:p>
        </p:txBody>
      </p:sp>
    </p:spTree>
    <p:extLst>
      <p:ext uri="{BB962C8B-B14F-4D97-AF65-F5344CB8AC3E}">
        <p14:creationId xmlns:p14="http://schemas.microsoft.com/office/powerpoint/2010/main" val="2426550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3"/>
          <p:cNvSpPr txBox="1">
            <a:spLocks noGrp="1"/>
          </p:cNvSpPr>
          <p:nvPr>
            <p:ph type="title"/>
          </p:nvPr>
        </p:nvSpPr>
        <p:spPr/>
        <p:txBody>
          <a:bodyPr/>
          <a:lstStyle/>
          <a:p>
            <a:pPr lvl="0"/>
            <a:r>
              <a:rPr lang="en-US"/>
              <a:t>Team-based Processes</a:t>
            </a:r>
            <a:endParaRPr lang="en-US" dirty="0"/>
          </a:p>
        </p:txBody>
      </p:sp>
      <p:sp>
        <p:nvSpPr>
          <p:cNvPr id="232" name="Google Shape;232;p33"/>
          <p:cNvSpPr txBox="1">
            <a:spLocks noGrp="1"/>
          </p:cNvSpPr>
          <p:nvPr>
            <p:ph idx="1"/>
          </p:nvPr>
        </p:nvSpPr>
        <p:spPr/>
        <p:txBody>
          <a:bodyPr/>
          <a:lstStyle/>
          <a:p>
            <a:pPr lvl="0"/>
            <a:r>
              <a:rPr lang="en-US"/>
              <a:t>“In a review of FBA studies, Goh and Bambara (2012) found that out of all variables they analyzed, teaming had the most significant effect on the success of the FBA implementation.”</a:t>
            </a:r>
            <a:endParaRPr lang="en-US" dirty="0"/>
          </a:p>
        </p:txBody>
      </p:sp>
      <p:pic>
        <p:nvPicPr>
          <p:cNvPr id="233" name="Google Shape;233;p33"/>
          <p:cNvPicPr preferRelativeResize="0"/>
          <p:nvPr/>
        </p:nvPicPr>
        <p:blipFill>
          <a:blip r:embed="rId3">
            <a:alphaModFix/>
          </a:blip>
          <a:stretch>
            <a:fillRect/>
          </a:stretch>
        </p:blipFill>
        <p:spPr>
          <a:xfrm>
            <a:off x="5629273" y="4289747"/>
            <a:ext cx="2619375" cy="1743075"/>
          </a:xfrm>
          <a:prstGeom prst="rect">
            <a:avLst/>
          </a:prstGeom>
          <a:noFill/>
          <a:ln>
            <a:noFill/>
          </a:ln>
        </p:spPr>
      </p:pic>
      <p:sp>
        <p:nvSpPr>
          <p:cNvPr id="8" name="Content Placeholder 5">
            <a:extLst>
              <a:ext uri="{FF2B5EF4-FFF2-40B4-BE49-F238E27FC236}">
                <a16:creationId xmlns:a16="http://schemas.microsoft.com/office/drawing/2014/main" id="{703F576C-FDF8-4D2B-A808-9EDCD187578D}"/>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Deanne Crone, Leanne </a:t>
            </a:r>
            <a:r>
              <a:rPr lang="en-US" sz="1000" dirty="0" err="1"/>
              <a:t>Hawkin</a:t>
            </a:r>
            <a:r>
              <a:rPr lang="en-US" sz="1000" dirty="0"/>
              <a:t>, &amp; Rob Horner, 2015</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B73290-DD58-4616-B413-51DBE833E277}"/>
              </a:ext>
            </a:extLst>
          </p:cNvPr>
          <p:cNvSpPr>
            <a:spLocks noGrp="1"/>
          </p:cNvSpPr>
          <p:nvPr>
            <p:ph type="title"/>
          </p:nvPr>
        </p:nvSpPr>
        <p:spPr/>
        <p:txBody>
          <a:bodyPr/>
          <a:lstStyle/>
          <a:p>
            <a:r>
              <a:rPr lang="en-US"/>
              <a:t>Teaming Is Critical in Tier III</a:t>
            </a:r>
            <a:endParaRPr lang="en-US" dirty="0"/>
          </a:p>
        </p:txBody>
      </p:sp>
      <p:sp>
        <p:nvSpPr>
          <p:cNvPr id="6" name="Content Placeholder 5">
            <a:extLst>
              <a:ext uri="{FF2B5EF4-FFF2-40B4-BE49-F238E27FC236}">
                <a16:creationId xmlns:a16="http://schemas.microsoft.com/office/drawing/2014/main" id="{97DB09AB-4CC2-46D4-A68B-86BF8A6244D0}"/>
              </a:ext>
            </a:extLst>
          </p:cNvPr>
          <p:cNvSpPr>
            <a:spLocks noGrp="1"/>
          </p:cNvSpPr>
          <p:nvPr>
            <p:ph sz="half" idx="4294967295"/>
          </p:nvPr>
        </p:nvSpPr>
        <p:spPr>
          <a:xfrm>
            <a:off x="2095499" y="1817688"/>
            <a:ext cx="4351600" cy="1214772"/>
          </a:xfrm>
        </p:spPr>
        <p:txBody>
          <a:bodyPr>
            <a:noAutofit/>
          </a:bodyPr>
          <a:lstStyle/>
          <a:p>
            <a:pPr lvl="1"/>
            <a:r>
              <a:rPr lang="en-US" sz="2800" dirty="0"/>
              <a:t>Content specialists</a:t>
            </a:r>
          </a:p>
          <a:p>
            <a:endParaRPr lang="en-US" sz="2500" dirty="0"/>
          </a:p>
        </p:txBody>
      </p:sp>
      <p:sp>
        <p:nvSpPr>
          <p:cNvPr id="7" name="Content Placeholder 6">
            <a:extLst>
              <a:ext uri="{FF2B5EF4-FFF2-40B4-BE49-F238E27FC236}">
                <a16:creationId xmlns:a16="http://schemas.microsoft.com/office/drawing/2014/main" id="{9F6CCB9A-A4F7-42CA-991F-7A477EE87CB4}"/>
              </a:ext>
            </a:extLst>
          </p:cNvPr>
          <p:cNvSpPr>
            <a:spLocks noGrp="1"/>
          </p:cNvSpPr>
          <p:nvPr>
            <p:ph sz="half" idx="4294967295"/>
          </p:nvPr>
        </p:nvSpPr>
        <p:spPr>
          <a:xfrm>
            <a:off x="6938961" y="1817687"/>
            <a:ext cx="5181600" cy="4256087"/>
          </a:xfrm>
        </p:spPr>
        <p:txBody>
          <a:bodyPr>
            <a:normAutofit/>
          </a:bodyPr>
          <a:lstStyle/>
          <a:p>
            <a:r>
              <a:rPr lang="en-US" dirty="0"/>
              <a:t>Representative school-based </a:t>
            </a:r>
            <a:br>
              <a:rPr lang="en-US" dirty="0"/>
            </a:br>
            <a:r>
              <a:rPr lang="en-US" dirty="0"/>
              <a:t>teams</a:t>
            </a:r>
          </a:p>
          <a:p>
            <a:endParaRPr lang="en-US" sz="2500" dirty="0"/>
          </a:p>
        </p:txBody>
      </p:sp>
      <p:sp>
        <p:nvSpPr>
          <p:cNvPr id="9" name="TextBox 8">
            <a:extLst>
              <a:ext uri="{FF2B5EF4-FFF2-40B4-BE49-F238E27FC236}">
                <a16:creationId xmlns:a16="http://schemas.microsoft.com/office/drawing/2014/main" id="{2A96EFE2-094F-4971-B5DC-381E9D68C742}"/>
              </a:ext>
            </a:extLst>
          </p:cNvPr>
          <p:cNvSpPr txBox="1"/>
          <p:nvPr/>
        </p:nvSpPr>
        <p:spPr>
          <a:xfrm>
            <a:off x="2095499" y="4733781"/>
            <a:ext cx="5019573" cy="892552"/>
          </a:xfrm>
          <a:prstGeom prst="rect">
            <a:avLst/>
          </a:prstGeom>
          <a:noFill/>
        </p:spPr>
        <p:txBody>
          <a:bodyPr wrap="square" rtlCol="0">
            <a:spAutoFit/>
          </a:bodyPr>
          <a:lstStyle/>
          <a:p>
            <a:r>
              <a:rPr lang="en-US" sz="2600" dirty="0"/>
              <a:t>School-based teams that include content specialists</a:t>
            </a:r>
          </a:p>
        </p:txBody>
      </p:sp>
      <p:sp>
        <p:nvSpPr>
          <p:cNvPr id="10" name="Arrow: Right 9">
            <a:extLst>
              <a:ext uri="{FF2B5EF4-FFF2-40B4-BE49-F238E27FC236}">
                <a16:creationId xmlns:a16="http://schemas.microsoft.com/office/drawing/2014/main" id="{0F52B35F-2EA3-4DB3-9061-589B45274CE8}"/>
              </a:ext>
            </a:extLst>
          </p:cNvPr>
          <p:cNvSpPr/>
          <p:nvPr/>
        </p:nvSpPr>
        <p:spPr>
          <a:xfrm rot="5400000">
            <a:off x="3838515" y="3445054"/>
            <a:ext cx="919229" cy="399664"/>
          </a:xfrm>
          <a:prstGeom prst="rightArrow">
            <a:avLst>
              <a:gd name="adj1" fmla="val 38563"/>
              <a:gd name="adj2" fmla="val 51495"/>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29C1B8C9-3ADC-4EF5-808F-A7FDDE00FA7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8992"/>
          <a:stretch/>
        </p:blipFill>
        <p:spPr>
          <a:xfrm>
            <a:off x="2500259" y="2460619"/>
            <a:ext cx="560254" cy="1742514"/>
          </a:xfrm>
          <a:prstGeom prst="rect">
            <a:avLst/>
          </a:prstGeom>
        </p:spPr>
      </p:pic>
      <p:pic>
        <p:nvPicPr>
          <p:cNvPr id="18" name="Picture 17">
            <a:extLst>
              <a:ext uri="{FF2B5EF4-FFF2-40B4-BE49-F238E27FC236}">
                <a16:creationId xmlns:a16="http://schemas.microsoft.com/office/drawing/2014/main" id="{B14E6D76-3BB9-46DF-93FE-2A17114F6F4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25991" y="3185271"/>
            <a:ext cx="3807539" cy="2510032"/>
          </a:xfrm>
          <a:prstGeom prst="rect">
            <a:avLst/>
          </a:prstGeom>
        </p:spPr>
      </p:pic>
      <p:sp>
        <p:nvSpPr>
          <p:cNvPr id="19" name="Arrow: Right 18">
            <a:extLst>
              <a:ext uri="{FF2B5EF4-FFF2-40B4-BE49-F238E27FC236}">
                <a16:creationId xmlns:a16="http://schemas.microsoft.com/office/drawing/2014/main" id="{AE62A0E1-79F2-47BE-AB0E-58870EE1C85F}"/>
              </a:ext>
            </a:extLst>
          </p:cNvPr>
          <p:cNvSpPr/>
          <p:nvPr/>
        </p:nvSpPr>
        <p:spPr>
          <a:xfrm rot="8104331">
            <a:off x="6059134" y="3468013"/>
            <a:ext cx="1201225" cy="392272"/>
          </a:xfrm>
          <a:prstGeom prst="rightArrow">
            <a:avLst>
              <a:gd name="adj1" fmla="val 38563"/>
              <a:gd name="adj2" fmla="val 51495"/>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5">
            <a:extLst>
              <a:ext uri="{FF2B5EF4-FFF2-40B4-BE49-F238E27FC236}">
                <a16:creationId xmlns:a16="http://schemas.microsoft.com/office/drawing/2014/main" id="{986BDCE6-ADAA-4798-820C-A3E4C6E64034}"/>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err="1"/>
              <a:t>Benazzi</a:t>
            </a:r>
            <a:r>
              <a:rPr lang="en-US" sz="1000" dirty="0"/>
              <a:t>, Horner, &amp; Good, 2006</a:t>
            </a:r>
          </a:p>
        </p:txBody>
      </p:sp>
    </p:spTree>
    <p:extLst>
      <p:ext uri="{BB962C8B-B14F-4D97-AF65-F5344CB8AC3E}">
        <p14:creationId xmlns:p14="http://schemas.microsoft.com/office/powerpoint/2010/main" val="975368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EB5E9DA-2BC5-4418-BB58-F83014910657}"/>
              </a:ext>
            </a:extLst>
          </p:cNvPr>
          <p:cNvSpPr txBox="1"/>
          <p:nvPr/>
        </p:nvSpPr>
        <p:spPr>
          <a:xfrm>
            <a:off x="7221768" y="4368702"/>
            <a:ext cx="1922689" cy="1477328"/>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54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Support Tier I (classroom instruction and intervention)</a:t>
            </a:r>
          </a:p>
          <a:p>
            <a:pPr defTabSz="685800">
              <a:defRPr/>
            </a:pPr>
            <a:endParaRPr lang="en-US" dirty="0">
              <a:solidFill>
                <a:schemeClr val="bg1"/>
              </a:solidFill>
            </a:endParaRPr>
          </a:p>
        </p:txBody>
      </p:sp>
      <p:sp>
        <p:nvSpPr>
          <p:cNvPr id="8" name="TextBox 7">
            <a:extLst>
              <a:ext uri="{FF2B5EF4-FFF2-40B4-BE49-F238E27FC236}">
                <a16:creationId xmlns:a16="http://schemas.microsoft.com/office/drawing/2014/main" id="{0EE487BA-F1AD-4281-9CEA-7C0D57E2C940}"/>
              </a:ext>
            </a:extLst>
          </p:cNvPr>
          <p:cNvSpPr txBox="1"/>
          <p:nvPr/>
        </p:nvSpPr>
        <p:spPr>
          <a:xfrm>
            <a:off x="7221768" y="2749655"/>
            <a:ext cx="1922689" cy="1200329"/>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54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Enhance communication with school to support Tier II</a:t>
            </a:r>
          </a:p>
        </p:txBody>
      </p:sp>
      <p:sp>
        <p:nvSpPr>
          <p:cNvPr id="9" name="TextBox 8">
            <a:extLst>
              <a:ext uri="{FF2B5EF4-FFF2-40B4-BE49-F238E27FC236}">
                <a16:creationId xmlns:a16="http://schemas.microsoft.com/office/drawing/2014/main" id="{55FE1827-8511-46EC-BD89-633D414EBCD6}"/>
              </a:ext>
            </a:extLst>
          </p:cNvPr>
          <p:cNvSpPr txBox="1"/>
          <p:nvPr/>
        </p:nvSpPr>
        <p:spPr>
          <a:xfrm>
            <a:off x="7221768" y="1690985"/>
            <a:ext cx="1922689" cy="646331"/>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Inform &amp; support Tier III</a:t>
            </a:r>
          </a:p>
        </p:txBody>
      </p:sp>
      <p:sp>
        <p:nvSpPr>
          <p:cNvPr id="10" name="TextBox 9">
            <a:extLst>
              <a:ext uri="{FF2B5EF4-FFF2-40B4-BE49-F238E27FC236}">
                <a16:creationId xmlns:a16="http://schemas.microsoft.com/office/drawing/2014/main" id="{E58D99ED-236C-474F-A72C-F6499FC27CDC}"/>
              </a:ext>
            </a:extLst>
          </p:cNvPr>
          <p:cNvSpPr txBox="1"/>
          <p:nvPr/>
        </p:nvSpPr>
        <p:spPr>
          <a:xfrm>
            <a:off x="4846945" y="4365084"/>
            <a:ext cx="1922689" cy="1477328"/>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54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Differentiate Tier I (classroom instruction and intervention)</a:t>
            </a:r>
          </a:p>
        </p:txBody>
      </p:sp>
      <p:sp>
        <p:nvSpPr>
          <p:cNvPr id="11" name="TextBox 10">
            <a:extLst>
              <a:ext uri="{FF2B5EF4-FFF2-40B4-BE49-F238E27FC236}">
                <a16:creationId xmlns:a16="http://schemas.microsoft.com/office/drawing/2014/main" id="{0490D7DD-9A8F-4BBD-9DFE-B4A50E87463E}"/>
              </a:ext>
            </a:extLst>
          </p:cNvPr>
          <p:cNvSpPr txBox="1"/>
          <p:nvPr/>
        </p:nvSpPr>
        <p:spPr>
          <a:xfrm>
            <a:off x="4846942" y="2751035"/>
            <a:ext cx="1922689" cy="1200329"/>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54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Enhance communication with home to support Tier II</a:t>
            </a:r>
          </a:p>
        </p:txBody>
      </p:sp>
      <p:sp>
        <p:nvSpPr>
          <p:cNvPr id="12" name="TextBox 11">
            <a:extLst>
              <a:ext uri="{FF2B5EF4-FFF2-40B4-BE49-F238E27FC236}">
                <a16:creationId xmlns:a16="http://schemas.microsoft.com/office/drawing/2014/main" id="{D28B5671-A739-47AC-BF08-6950E693B24F}"/>
              </a:ext>
            </a:extLst>
          </p:cNvPr>
          <p:cNvSpPr txBox="1"/>
          <p:nvPr/>
        </p:nvSpPr>
        <p:spPr>
          <a:xfrm>
            <a:off x="4846943" y="1690985"/>
            <a:ext cx="1922689" cy="646331"/>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Implement Tier III strategies</a:t>
            </a:r>
          </a:p>
        </p:txBody>
      </p:sp>
      <p:sp>
        <p:nvSpPr>
          <p:cNvPr id="13" name="TextBox 12">
            <a:extLst>
              <a:ext uri="{FF2B5EF4-FFF2-40B4-BE49-F238E27FC236}">
                <a16:creationId xmlns:a16="http://schemas.microsoft.com/office/drawing/2014/main" id="{5EC061A2-8AA7-44A4-9D3A-BDF2B81F5616}"/>
              </a:ext>
            </a:extLst>
          </p:cNvPr>
          <p:cNvSpPr txBox="1"/>
          <p:nvPr/>
        </p:nvSpPr>
        <p:spPr>
          <a:xfrm>
            <a:off x="9494727" y="4365083"/>
            <a:ext cx="1922689" cy="1477328"/>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54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Support Tier I (classroom instruction and intervention)</a:t>
            </a:r>
          </a:p>
          <a:p>
            <a:pPr defTabSz="685800">
              <a:defRPr/>
            </a:pPr>
            <a:endParaRPr lang="en-US" dirty="0">
              <a:solidFill>
                <a:schemeClr val="bg1"/>
              </a:solidFill>
            </a:endParaRPr>
          </a:p>
        </p:txBody>
      </p:sp>
      <p:sp>
        <p:nvSpPr>
          <p:cNvPr id="14" name="TextBox 13">
            <a:extLst>
              <a:ext uri="{FF2B5EF4-FFF2-40B4-BE49-F238E27FC236}">
                <a16:creationId xmlns:a16="http://schemas.microsoft.com/office/drawing/2014/main" id="{E7272A91-54A7-4588-952B-6A14327468F2}"/>
              </a:ext>
            </a:extLst>
          </p:cNvPr>
          <p:cNvSpPr txBox="1"/>
          <p:nvPr/>
        </p:nvSpPr>
        <p:spPr>
          <a:xfrm>
            <a:off x="9494726" y="2749654"/>
            <a:ext cx="1922689" cy="1200329"/>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54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Support education and child experts in Tier II</a:t>
            </a:r>
          </a:p>
        </p:txBody>
      </p:sp>
      <p:sp>
        <p:nvSpPr>
          <p:cNvPr id="15" name="TextBox 14">
            <a:extLst>
              <a:ext uri="{FF2B5EF4-FFF2-40B4-BE49-F238E27FC236}">
                <a16:creationId xmlns:a16="http://schemas.microsoft.com/office/drawing/2014/main" id="{ED535CF8-03EA-4929-AA37-2A33B87DBCF9}"/>
              </a:ext>
            </a:extLst>
          </p:cNvPr>
          <p:cNvSpPr txBox="1"/>
          <p:nvPr/>
        </p:nvSpPr>
        <p:spPr>
          <a:xfrm>
            <a:off x="9494726" y="1690985"/>
            <a:ext cx="1922689" cy="646331"/>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wrap="square" rtlCol="0">
            <a:spAutoFit/>
          </a:bodyPr>
          <a:lstStyle/>
          <a:p>
            <a:pPr marL="214313" indent="-214313" defTabSz="685800">
              <a:buFont typeface="Arial" panose="020B0604020202020204" pitchFamily="34" charset="0"/>
              <a:buChar char="•"/>
              <a:defRPr/>
            </a:pPr>
            <a:r>
              <a:rPr lang="en-US" dirty="0">
                <a:solidFill>
                  <a:schemeClr val="bg1"/>
                </a:solidFill>
              </a:rPr>
              <a:t>Collaborate to develop Tier III</a:t>
            </a:r>
          </a:p>
        </p:txBody>
      </p:sp>
      <p:sp>
        <p:nvSpPr>
          <p:cNvPr id="19" name="TextBox 18">
            <a:extLst>
              <a:ext uri="{FF2B5EF4-FFF2-40B4-BE49-F238E27FC236}">
                <a16:creationId xmlns:a16="http://schemas.microsoft.com/office/drawing/2014/main" id="{F05EF529-8957-4D13-9285-31A3DB0DBC07}"/>
              </a:ext>
            </a:extLst>
          </p:cNvPr>
          <p:cNvSpPr txBox="1"/>
          <p:nvPr/>
        </p:nvSpPr>
        <p:spPr>
          <a:xfrm>
            <a:off x="4846942" y="852104"/>
            <a:ext cx="1922689" cy="707886"/>
          </a:xfrm>
          <a:prstGeom prst="rect">
            <a:avLst/>
          </a:prstGeom>
          <a:noFill/>
        </p:spPr>
        <p:txBody>
          <a:bodyPr wrap="square" rtlCol="0">
            <a:spAutoFit/>
          </a:bodyPr>
          <a:lstStyle/>
          <a:p>
            <a:pPr algn="ctr" defTabSz="685800">
              <a:defRPr/>
            </a:pPr>
            <a:r>
              <a:rPr lang="en-US" sz="2000" dirty="0"/>
              <a:t>Education Experts</a:t>
            </a:r>
          </a:p>
        </p:txBody>
      </p:sp>
      <p:sp>
        <p:nvSpPr>
          <p:cNvPr id="20" name="TextBox 19">
            <a:extLst>
              <a:ext uri="{FF2B5EF4-FFF2-40B4-BE49-F238E27FC236}">
                <a16:creationId xmlns:a16="http://schemas.microsoft.com/office/drawing/2014/main" id="{5F40B60D-4003-49EB-B1C8-A7D7567E9D9F}"/>
              </a:ext>
            </a:extLst>
          </p:cNvPr>
          <p:cNvSpPr txBox="1"/>
          <p:nvPr/>
        </p:nvSpPr>
        <p:spPr>
          <a:xfrm>
            <a:off x="7221768" y="852104"/>
            <a:ext cx="1922689" cy="707886"/>
          </a:xfrm>
          <a:prstGeom prst="rect">
            <a:avLst/>
          </a:prstGeom>
          <a:noFill/>
        </p:spPr>
        <p:txBody>
          <a:bodyPr wrap="square" rtlCol="0">
            <a:spAutoFit/>
          </a:bodyPr>
          <a:lstStyle/>
          <a:p>
            <a:pPr algn="ctr" defTabSz="685800">
              <a:defRPr/>
            </a:pPr>
            <a:r>
              <a:rPr lang="en-US" sz="2000" dirty="0"/>
              <a:t>Child/Teen Experts</a:t>
            </a:r>
          </a:p>
        </p:txBody>
      </p:sp>
      <p:sp>
        <p:nvSpPr>
          <p:cNvPr id="21" name="TextBox 20">
            <a:extLst>
              <a:ext uri="{FF2B5EF4-FFF2-40B4-BE49-F238E27FC236}">
                <a16:creationId xmlns:a16="http://schemas.microsoft.com/office/drawing/2014/main" id="{C16B0DF1-BC4A-432E-A6B3-DA2E919B9F48}"/>
              </a:ext>
            </a:extLst>
          </p:cNvPr>
          <p:cNvSpPr txBox="1"/>
          <p:nvPr/>
        </p:nvSpPr>
        <p:spPr>
          <a:xfrm>
            <a:off x="9494726" y="852104"/>
            <a:ext cx="1922689" cy="707886"/>
          </a:xfrm>
          <a:prstGeom prst="rect">
            <a:avLst/>
          </a:prstGeom>
          <a:noFill/>
        </p:spPr>
        <p:txBody>
          <a:bodyPr wrap="square" rtlCol="0">
            <a:spAutoFit/>
          </a:bodyPr>
          <a:lstStyle/>
          <a:p>
            <a:pPr algn="ctr" defTabSz="685800">
              <a:defRPr/>
            </a:pPr>
            <a:r>
              <a:rPr lang="en-US" sz="2000" dirty="0"/>
              <a:t>Intervention Experts</a:t>
            </a:r>
          </a:p>
        </p:txBody>
      </p:sp>
      <p:pic>
        <p:nvPicPr>
          <p:cNvPr id="18" name="Picture 17">
            <a:extLst>
              <a:ext uri="{FF2B5EF4-FFF2-40B4-BE49-F238E27FC236}">
                <a16:creationId xmlns:a16="http://schemas.microsoft.com/office/drawing/2014/main" id="{3E8CE2B9-E9E0-47D2-BF88-835C127720F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082" b="97774" l="5018" r="94624">
                        <a14:foregroundMark x1="14516" y1="92579" x2="52151" y2="96475"/>
                        <a14:foregroundMark x1="52151" y1="96475" x2="72401" y2="89239"/>
                        <a14:foregroundMark x1="72401" y1="89239" x2="86918" y2="94063"/>
                        <a14:foregroundMark x1="6093" y1="97774" x2="36738" y2="95547"/>
                        <a14:foregroundMark x1="36738" y1="95547" x2="94624" y2="97588"/>
                        <a14:foregroundMark x1="5197" y1="97774" x2="7168" y2="97217"/>
                        <a14:foregroundMark x1="50179" y1="8905" x2="50179" y2="8905"/>
                        <a14:foregroundMark x1="50717" y1="4082" x2="50717" y2="4082"/>
                      </a14:backgroundRemoval>
                    </a14:imgEffect>
                  </a14:imgLayer>
                </a14:imgProps>
              </a:ext>
            </a:extLst>
          </a:blip>
          <a:stretch>
            <a:fillRect/>
          </a:stretch>
        </p:blipFill>
        <p:spPr>
          <a:xfrm>
            <a:off x="123355" y="1618007"/>
            <a:ext cx="4373316" cy="4224404"/>
          </a:xfrm>
          <a:prstGeom prst="rect">
            <a:avLst/>
          </a:prstGeom>
        </p:spPr>
      </p:pic>
    </p:spTree>
    <p:extLst>
      <p:ext uri="{BB962C8B-B14F-4D97-AF65-F5344CB8AC3E}">
        <p14:creationId xmlns:p14="http://schemas.microsoft.com/office/powerpoint/2010/main" val="206691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9"/>
          <p:cNvSpPr txBox="1">
            <a:spLocks noGrp="1"/>
          </p:cNvSpPr>
          <p:nvPr>
            <p:ph type="title"/>
          </p:nvPr>
        </p:nvSpPr>
        <p:spPr/>
        <p:txBody>
          <a:bodyPr/>
          <a:lstStyle/>
          <a:p>
            <a:pPr lvl="0"/>
            <a:r>
              <a:rPr lang="en-US"/>
              <a:t>Resources Needed</a:t>
            </a:r>
          </a:p>
        </p:txBody>
      </p:sp>
      <p:sp>
        <p:nvSpPr>
          <p:cNvPr id="257" name="Google Shape;257;p39"/>
          <p:cNvSpPr txBox="1">
            <a:spLocks noGrp="1"/>
          </p:cNvSpPr>
          <p:nvPr>
            <p:ph idx="1"/>
          </p:nvPr>
        </p:nvSpPr>
        <p:spPr/>
        <p:txBody>
          <a:bodyPr/>
          <a:lstStyle/>
          <a:p>
            <a:pPr lvl="0"/>
            <a:r>
              <a:rPr lang="en-US"/>
              <a:t>Team members working with individual students will need time for the following:</a:t>
            </a:r>
          </a:p>
          <a:p>
            <a:r>
              <a:rPr lang="en-US"/>
              <a:t>Attending trainings to develop expertise</a:t>
            </a:r>
          </a:p>
          <a:p>
            <a:r>
              <a:rPr lang="en-US"/>
              <a:t>Conducting the FBA</a:t>
            </a:r>
          </a:p>
          <a:p>
            <a:r>
              <a:rPr lang="en-US"/>
              <a:t>Developing, implementing, and monitoring the resulting BIP</a:t>
            </a:r>
            <a:endParaRPr lang="en-US" dirty="0"/>
          </a:p>
        </p:txBody>
      </p:sp>
      <p:pic>
        <p:nvPicPr>
          <p:cNvPr id="258" name="Google Shape;258;p39"/>
          <p:cNvPicPr preferRelativeResize="0"/>
          <p:nvPr/>
        </p:nvPicPr>
        <p:blipFill>
          <a:blip r:embed="rId3">
            <a:alphaModFix/>
          </a:blip>
          <a:stretch>
            <a:fillRect/>
          </a:stretch>
        </p:blipFill>
        <p:spPr>
          <a:xfrm>
            <a:off x="5627504" y="5327742"/>
            <a:ext cx="2622914" cy="1422710"/>
          </a:xfrm>
          <a:prstGeom prst="rect">
            <a:avLst/>
          </a:prstGeom>
          <a:noFill/>
          <a:ln>
            <a:noFill/>
          </a:ln>
        </p:spPr>
      </p:pic>
    </p:spTree>
    <p:extLst>
      <p:ext uri="{BB962C8B-B14F-4D97-AF65-F5344CB8AC3E}">
        <p14:creationId xmlns:p14="http://schemas.microsoft.com/office/powerpoint/2010/main" val="3465372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42"/>
          <p:cNvSpPr txBox="1">
            <a:spLocks noGrp="1"/>
          </p:cNvSpPr>
          <p:nvPr>
            <p:ph type="title"/>
          </p:nvPr>
        </p:nvSpPr>
        <p:spPr/>
        <p:txBody>
          <a:bodyPr/>
          <a:lstStyle/>
          <a:p>
            <a:pPr lvl="0"/>
            <a:r>
              <a:rPr lang="en-US"/>
              <a:t>Schedule Regular Meetings</a:t>
            </a:r>
            <a:endParaRPr lang="en-US" dirty="0"/>
          </a:p>
        </p:txBody>
      </p:sp>
      <p:sp>
        <p:nvSpPr>
          <p:cNvPr id="279" name="Google Shape;279;p42"/>
          <p:cNvSpPr txBox="1">
            <a:spLocks noGrp="1"/>
          </p:cNvSpPr>
          <p:nvPr>
            <p:ph idx="1"/>
          </p:nvPr>
        </p:nvSpPr>
        <p:spPr/>
        <p:txBody>
          <a:bodyPr/>
          <a:lstStyle/>
          <a:p>
            <a:r>
              <a:rPr lang="en-US"/>
              <a:t>Tier III teams need to meet regularly to have systems discussions, review data, and action plan. </a:t>
            </a:r>
            <a:endParaRPr lang="en-US" dirty="0"/>
          </a:p>
        </p:txBody>
      </p:sp>
      <p:pic>
        <p:nvPicPr>
          <p:cNvPr id="280" name="Google Shape;280;p42"/>
          <p:cNvPicPr preferRelativeResize="0"/>
          <p:nvPr/>
        </p:nvPicPr>
        <p:blipFill>
          <a:blip r:embed="rId3">
            <a:alphaModFix/>
          </a:blip>
          <a:stretch>
            <a:fillRect/>
          </a:stretch>
        </p:blipFill>
        <p:spPr>
          <a:xfrm>
            <a:off x="5547719" y="3612007"/>
            <a:ext cx="2782484" cy="2017260"/>
          </a:xfrm>
          <a:prstGeom prst="rect">
            <a:avLst/>
          </a:prstGeom>
          <a:noFill/>
          <a:ln>
            <a:noFill/>
          </a:ln>
        </p:spPr>
      </p:pic>
    </p:spTree>
    <p:extLst>
      <p:ext uri="{BB962C8B-B14F-4D97-AF65-F5344CB8AC3E}">
        <p14:creationId xmlns:p14="http://schemas.microsoft.com/office/powerpoint/2010/main" val="1717004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56"/>
          <p:cNvSpPr txBox="1">
            <a:spLocks noGrp="1"/>
          </p:cNvSpPr>
          <p:nvPr>
            <p:ph type="title"/>
          </p:nvPr>
        </p:nvSpPr>
        <p:spPr/>
        <p:txBody>
          <a:bodyPr/>
          <a:lstStyle/>
          <a:p>
            <a:pPr lvl="0"/>
            <a:r>
              <a:rPr lang="en-US"/>
              <a:t>Action Planning</a:t>
            </a:r>
            <a:endParaRPr lang="en-US">
              <a:sym typeface="Calibri"/>
            </a:endParaRPr>
          </a:p>
        </p:txBody>
      </p:sp>
      <p:sp>
        <p:nvSpPr>
          <p:cNvPr id="367" name="Google Shape;367;p56"/>
          <p:cNvSpPr txBox="1">
            <a:spLocks noGrp="1"/>
          </p:cNvSpPr>
          <p:nvPr>
            <p:ph idx="1"/>
          </p:nvPr>
        </p:nvSpPr>
        <p:spPr/>
        <p:txBody>
          <a:bodyPr>
            <a:normAutofit fontScale="85000" lnSpcReduction="20000"/>
          </a:bodyPr>
          <a:lstStyle/>
          <a:p>
            <a:pPr lvl="0"/>
            <a:r>
              <a:rPr lang="en-US"/>
              <a:t>Provides a framework for assessing how to complete a task effectively.</a:t>
            </a:r>
          </a:p>
          <a:p>
            <a:pPr lvl="0"/>
            <a:r>
              <a:rPr lang="en-US"/>
              <a:t>Process typically contains these elements:</a:t>
            </a:r>
          </a:p>
          <a:p>
            <a:pPr lvl="1"/>
            <a:r>
              <a:rPr lang="en-US"/>
              <a:t>Goals</a:t>
            </a:r>
          </a:p>
          <a:p>
            <a:pPr lvl="1"/>
            <a:r>
              <a:rPr lang="en-US"/>
              <a:t>Measures of success</a:t>
            </a:r>
          </a:p>
          <a:p>
            <a:pPr lvl="1"/>
            <a:r>
              <a:rPr lang="en-US"/>
              <a:t>Activities/steps</a:t>
            </a:r>
          </a:p>
          <a:p>
            <a:pPr lvl="1"/>
            <a:r>
              <a:rPr lang="en-US"/>
              <a:t>Timelines</a:t>
            </a:r>
          </a:p>
          <a:p>
            <a:pPr lvl="1"/>
            <a:r>
              <a:rPr lang="en-US"/>
              <a:t>Resources</a:t>
            </a:r>
          </a:p>
          <a:p>
            <a:pPr lvl="1"/>
            <a:r>
              <a:rPr lang="en-US"/>
              <a:t>Person(s) responsible</a:t>
            </a:r>
            <a:endParaRPr lang="en-US" dirty="0"/>
          </a:p>
        </p:txBody>
      </p:sp>
      <p:pic>
        <p:nvPicPr>
          <p:cNvPr id="368" name="Google Shape;368;p56"/>
          <p:cNvPicPr preferRelativeResize="0"/>
          <p:nvPr/>
        </p:nvPicPr>
        <p:blipFill>
          <a:blip r:embed="rId3">
            <a:alphaModFix/>
          </a:blip>
          <a:stretch>
            <a:fillRect/>
          </a:stretch>
        </p:blipFill>
        <p:spPr>
          <a:xfrm>
            <a:off x="9163049" y="4433888"/>
            <a:ext cx="2619375" cy="17430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57"/>
          <p:cNvSpPr txBox="1">
            <a:spLocks noGrp="1"/>
          </p:cNvSpPr>
          <p:nvPr>
            <p:ph type="title"/>
          </p:nvPr>
        </p:nvSpPr>
        <p:spPr/>
        <p:txBody>
          <a:bodyPr/>
          <a:lstStyle/>
          <a:p>
            <a:pPr lvl="0"/>
            <a:r>
              <a:rPr lang="en-US"/>
              <a:t>Goals and Measuring Success</a:t>
            </a:r>
            <a:endParaRPr lang="en-US" dirty="0">
              <a:sym typeface="Calibri"/>
            </a:endParaRPr>
          </a:p>
        </p:txBody>
      </p:sp>
      <p:sp>
        <p:nvSpPr>
          <p:cNvPr id="374" name="Google Shape;374;p57"/>
          <p:cNvSpPr txBox="1">
            <a:spLocks noGrp="1"/>
          </p:cNvSpPr>
          <p:nvPr>
            <p:ph idx="1"/>
          </p:nvPr>
        </p:nvSpPr>
        <p:spPr/>
        <p:txBody>
          <a:bodyPr/>
          <a:lstStyle/>
          <a:p>
            <a:pPr lvl="0"/>
            <a:r>
              <a:rPr lang="en-US"/>
              <a:t>Establish goals by asking, “What things do we need to do to move our work forward?”</a:t>
            </a:r>
          </a:p>
          <a:p>
            <a:pPr lvl="0"/>
            <a:r>
              <a:rPr lang="en-US"/>
              <a:t>Measure your success by asking, “What completed products, data or processes are in place after the work is finished?”</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58"/>
          <p:cNvSpPr txBox="1">
            <a:spLocks noGrp="1"/>
          </p:cNvSpPr>
          <p:nvPr>
            <p:ph type="title"/>
          </p:nvPr>
        </p:nvSpPr>
        <p:spPr/>
        <p:txBody>
          <a:bodyPr/>
          <a:lstStyle/>
          <a:p>
            <a:pPr lvl="0"/>
            <a:r>
              <a:rPr lang="en-US"/>
              <a:t>Activities and Steps</a:t>
            </a:r>
            <a:endParaRPr lang="en-US" dirty="0">
              <a:sym typeface="Calibri"/>
            </a:endParaRPr>
          </a:p>
        </p:txBody>
      </p:sp>
      <p:sp>
        <p:nvSpPr>
          <p:cNvPr id="380" name="Google Shape;380;p58"/>
          <p:cNvSpPr txBox="1">
            <a:spLocks noGrp="1"/>
          </p:cNvSpPr>
          <p:nvPr>
            <p:ph idx="1"/>
          </p:nvPr>
        </p:nvSpPr>
        <p:spPr/>
        <p:txBody>
          <a:bodyPr/>
          <a:lstStyle/>
          <a:p>
            <a:pPr lvl="0"/>
            <a:r>
              <a:rPr lang="en-US"/>
              <a:t>After identifying the goal and what “success” looks like, list ideas in a rational sequence needed to achieve the goal, for example:</a:t>
            </a:r>
          </a:p>
          <a:p>
            <a:pPr lvl="1"/>
            <a:r>
              <a:rPr lang="en-US"/>
              <a:t>What is the first action that needs to take place?</a:t>
            </a:r>
          </a:p>
          <a:p>
            <a:pPr lvl="1"/>
            <a:r>
              <a:rPr lang="en-US"/>
              <a:t>What happens next?</a:t>
            </a:r>
          </a:p>
          <a:p>
            <a:pPr lvl="1"/>
            <a:r>
              <a:rPr lang="en-US"/>
              <a:t>Any activities that are prioritized to meet deadlines?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59"/>
          <p:cNvSpPr txBox="1">
            <a:spLocks noGrp="1"/>
          </p:cNvSpPr>
          <p:nvPr>
            <p:ph type="title"/>
          </p:nvPr>
        </p:nvSpPr>
        <p:spPr/>
        <p:txBody>
          <a:bodyPr/>
          <a:lstStyle/>
          <a:p>
            <a:pPr lvl="0"/>
            <a:r>
              <a:rPr lang="en-US"/>
              <a:t>Timelines and Resources</a:t>
            </a:r>
            <a:endParaRPr lang="en-US" dirty="0"/>
          </a:p>
        </p:txBody>
      </p:sp>
      <p:sp>
        <p:nvSpPr>
          <p:cNvPr id="388" name="Google Shape;388;p59"/>
          <p:cNvSpPr txBox="1">
            <a:spLocks noGrp="1"/>
          </p:cNvSpPr>
          <p:nvPr>
            <p:ph idx="1"/>
          </p:nvPr>
        </p:nvSpPr>
        <p:spPr/>
        <p:txBody>
          <a:bodyPr/>
          <a:lstStyle/>
          <a:p>
            <a:pPr marL="0" lvl="0" indent="0">
              <a:buNone/>
            </a:pPr>
            <a:r>
              <a:rPr lang="en-US" dirty="0"/>
              <a:t>Partner the timeline with outlined activities and steps.</a:t>
            </a:r>
          </a:p>
          <a:p>
            <a:pPr lvl="1"/>
            <a:r>
              <a:rPr lang="en-US" dirty="0"/>
              <a:t>What can realistically be done in a specified amount of time?</a:t>
            </a:r>
          </a:p>
          <a:p>
            <a:pPr lvl="1"/>
            <a:r>
              <a:rPr lang="en-US" dirty="0"/>
              <a:t>What assistance or resources will be needed to complete the tasks?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60"/>
          <p:cNvSpPr txBox="1">
            <a:spLocks noGrp="1"/>
          </p:cNvSpPr>
          <p:nvPr>
            <p:ph type="title"/>
          </p:nvPr>
        </p:nvSpPr>
        <p:spPr/>
        <p:txBody>
          <a:bodyPr>
            <a:normAutofit fontScale="90000"/>
          </a:bodyPr>
          <a:lstStyle/>
          <a:p>
            <a:pPr lvl="0"/>
            <a:r>
              <a:rPr lang="en-US"/>
              <a:t>Persons Responsible and Deadlines</a:t>
            </a:r>
            <a:endParaRPr lang="en-US" dirty="0">
              <a:sym typeface="Calibri"/>
            </a:endParaRPr>
          </a:p>
        </p:txBody>
      </p:sp>
      <p:sp>
        <p:nvSpPr>
          <p:cNvPr id="394" name="Google Shape;394;p60"/>
          <p:cNvSpPr txBox="1">
            <a:spLocks noGrp="1"/>
          </p:cNvSpPr>
          <p:nvPr>
            <p:ph idx="1"/>
          </p:nvPr>
        </p:nvSpPr>
        <p:spPr/>
        <p:txBody>
          <a:bodyPr/>
          <a:lstStyle/>
          <a:p>
            <a:r>
              <a:rPr lang="en-US"/>
              <a:t>The team delegates a person to complete each task.</a:t>
            </a:r>
          </a:p>
          <a:p>
            <a:r>
              <a:rPr lang="en-US"/>
              <a:t>The action plan includes dates when activities should and have been completed.</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F153986-B174-4DBA-B551-5A55EC81AB34}"/>
              </a:ext>
            </a:extLst>
          </p:cNvPr>
          <p:cNvSpPr>
            <a:spLocks noGrp="1"/>
          </p:cNvSpPr>
          <p:nvPr>
            <p:ph type="title"/>
          </p:nvPr>
        </p:nvSpPr>
        <p:spPr/>
        <p:txBody>
          <a:bodyPr/>
          <a:lstStyle/>
          <a:p>
            <a:r>
              <a:rPr lang="en-US"/>
              <a:t>Core and Action Teams</a:t>
            </a:r>
            <a:endParaRPr lang="en-US" dirty="0"/>
          </a:p>
        </p:txBody>
      </p:sp>
    </p:spTree>
    <p:extLst>
      <p:ext uri="{BB962C8B-B14F-4D97-AF65-F5344CB8AC3E}">
        <p14:creationId xmlns:p14="http://schemas.microsoft.com/office/powerpoint/2010/main" val="266144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D9B7DB7-0AFC-41F7-BBA3-C6F690589F36}"/>
              </a:ext>
            </a:extLst>
          </p:cNvPr>
          <p:cNvSpPr>
            <a:spLocks noGrp="1" noChangeArrowheads="1"/>
          </p:cNvSpPr>
          <p:nvPr>
            <p:ph type="title"/>
          </p:nvPr>
        </p:nvSpPr>
        <p:spPr/>
        <p:txBody>
          <a:bodyPr/>
          <a:lstStyle/>
          <a:p>
            <a:r>
              <a:rPr lang="en-US" altLang="en-US"/>
              <a:t>Teaming at PBIS Tier III</a:t>
            </a:r>
            <a:endParaRPr lang="en-US" altLang="en-US" dirty="0"/>
          </a:p>
        </p:txBody>
      </p:sp>
      <p:sp>
        <p:nvSpPr>
          <p:cNvPr id="13315" name="Rectangle 3">
            <a:extLst>
              <a:ext uri="{FF2B5EF4-FFF2-40B4-BE49-F238E27FC236}">
                <a16:creationId xmlns:a16="http://schemas.microsoft.com/office/drawing/2014/main" id="{CAFE9E9A-C0A2-4ED6-BB88-A831BFAF8719}"/>
              </a:ext>
            </a:extLst>
          </p:cNvPr>
          <p:cNvSpPr>
            <a:spLocks noGrp="1" noChangeArrowheads="1"/>
          </p:cNvSpPr>
          <p:nvPr>
            <p:ph idx="1"/>
          </p:nvPr>
        </p:nvSpPr>
        <p:spPr/>
        <p:txBody>
          <a:bodyPr>
            <a:normAutofit fontScale="92500" lnSpcReduction="10000"/>
          </a:bodyPr>
          <a:lstStyle/>
          <a:p>
            <a:pPr marL="0" indent="0">
              <a:buNone/>
            </a:pPr>
            <a:r>
              <a:rPr lang="en-US" altLang="en-US" u="sng" dirty="0"/>
              <a:t>Core Team (systems) conversations:</a:t>
            </a:r>
          </a:p>
          <a:p>
            <a:pPr lvl="1"/>
            <a:r>
              <a:rPr lang="en-US" altLang="en-US" dirty="0"/>
              <a:t>Monitor effectiveness of complex FBA/BIP and wraparound supports.</a:t>
            </a:r>
          </a:p>
          <a:p>
            <a:pPr lvl="1"/>
            <a:r>
              <a:rPr lang="en-US" altLang="en-US" dirty="0"/>
              <a:t>Review aggregate Tier III data to make decisions about any improvements needed for the interventions themselves.</a:t>
            </a:r>
          </a:p>
          <a:p>
            <a:pPr marL="0" indent="0">
              <a:buNone/>
            </a:pPr>
            <a:r>
              <a:rPr lang="en-US" altLang="en-US" u="sng" dirty="0"/>
              <a:t>Action Team (problem solving) examples:</a:t>
            </a:r>
          </a:p>
          <a:p>
            <a:pPr lvl="1"/>
            <a:r>
              <a:rPr lang="en-US" altLang="en-US" dirty="0"/>
              <a:t>FBA/BIP team developed for each student</a:t>
            </a:r>
          </a:p>
          <a:p>
            <a:pPr lvl="1"/>
            <a:r>
              <a:rPr lang="en-US" altLang="en-US" dirty="0"/>
              <a:t>Wraparound team for each student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B2ED13-7116-4C6B-AEDB-F61ECCCB52E1}"/>
              </a:ext>
            </a:extLst>
          </p:cNvPr>
          <p:cNvSpPr>
            <a:spLocks noGrp="1"/>
          </p:cNvSpPr>
          <p:nvPr>
            <p:ph type="title"/>
          </p:nvPr>
        </p:nvSpPr>
        <p:spPr/>
        <p:txBody>
          <a:bodyPr/>
          <a:lstStyle/>
          <a:p>
            <a:r>
              <a:rPr lang="en-US"/>
              <a:t>Core (Systems) Teams</a:t>
            </a:r>
            <a:endParaRPr lang="en-US" dirty="0"/>
          </a:p>
        </p:txBody>
      </p:sp>
    </p:spTree>
    <p:extLst>
      <p:ext uri="{BB962C8B-B14F-4D97-AF65-F5344CB8AC3E}">
        <p14:creationId xmlns:p14="http://schemas.microsoft.com/office/powerpoint/2010/main" val="175523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6"/>
          <p:cNvSpPr txBox="1">
            <a:spLocks noGrp="1"/>
          </p:cNvSpPr>
          <p:nvPr>
            <p:ph type="title"/>
          </p:nvPr>
        </p:nvSpPr>
        <p:spPr/>
        <p:txBody>
          <a:bodyPr/>
          <a:lstStyle/>
          <a:p>
            <a:pPr lvl="0"/>
            <a:r>
              <a:rPr lang="en-US"/>
              <a:t>Initial Core Team Responsibilities</a:t>
            </a:r>
            <a:endParaRPr lang="en-US" dirty="0"/>
          </a:p>
        </p:txBody>
      </p:sp>
      <p:sp>
        <p:nvSpPr>
          <p:cNvPr id="255" name="Google Shape;255;p36"/>
          <p:cNvSpPr txBox="1">
            <a:spLocks noGrp="1"/>
          </p:cNvSpPr>
          <p:nvPr>
            <p:ph idx="1"/>
          </p:nvPr>
        </p:nvSpPr>
        <p:spPr/>
        <p:txBody>
          <a:bodyPr>
            <a:normAutofit fontScale="85000" lnSpcReduction="20000"/>
          </a:bodyPr>
          <a:lstStyle/>
          <a:p>
            <a:r>
              <a:rPr lang="en-US"/>
              <a:t>Develop standardized processes:</a:t>
            </a:r>
          </a:p>
          <a:p>
            <a:pPr lvl="1"/>
            <a:r>
              <a:rPr lang="en-US"/>
              <a:t>Identifying students for Tier III support</a:t>
            </a:r>
          </a:p>
          <a:p>
            <a:pPr lvl="1"/>
            <a:r>
              <a:rPr lang="en-US"/>
              <a:t>Conducting FBAs</a:t>
            </a:r>
          </a:p>
          <a:p>
            <a:pPr lvl="1"/>
            <a:r>
              <a:rPr lang="en-US"/>
              <a:t>Developing and monitoring BIPs</a:t>
            </a:r>
          </a:p>
          <a:p>
            <a:pPr lvl="1"/>
            <a:r>
              <a:rPr lang="en-US"/>
              <a:t>Identifying and prompting participation of action team members, including family members and student (if applicable)</a:t>
            </a:r>
          </a:p>
          <a:p>
            <a:pPr lvl="1"/>
            <a:r>
              <a:rPr lang="en-US"/>
              <a:t>Updating team, staff, and others involved with student supports</a:t>
            </a:r>
          </a:p>
          <a:p>
            <a:r>
              <a:rPr lang="en-US"/>
              <a:t>Create a model for offering staff professional development and training.</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20B5-8D1D-4168-A46B-0305002FAB68}"/>
              </a:ext>
            </a:extLst>
          </p:cNvPr>
          <p:cNvSpPr>
            <a:spLocks noGrp="1"/>
          </p:cNvSpPr>
          <p:nvPr>
            <p:ph type="title"/>
          </p:nvPr>
        </p:nvSpPr>
        <p:spPr/>
        <p:txBody>
          <a:bodyPr/>
          <a:lstStyle/>
          <a:p>
            <a:r>
              <a:rPr lang="en-US"/>
              <a:t>Annual Evaluation</a:t>
            </a:r>
            <a:endParaRPr lang="en-US" dirty="0"/>
          </a:p>
        </p:txBody>
      </p:sp>
      <p:sp>
        <p:nvSpPr>
          <p:cNvPr id="3" name="Content Placeholder 2">
            <a:extLst>
              <a:ext uri="{FF2B5EF4-FFF2-40B4-BE49-F238E27FC236}">
                <a16:creationId xmlns:a16="http://schemas.microsoft.com/office/drawing/2014/main" id="{84131E5A-624B-4A23-B14E-497E4F2D2567}"/>
              </a:ext>
            </a:extLst>
          </p:cNvPr>
          <p:cNvSpPr>
            <a:spLocks noGrp="1"/>
          </p:cNvSpPr>
          <p:nvPr>
            <p:ph idx="1"/>
          </p:nvPr>
        </p:nvSpPr>
        <p:spPr/>
        <p:txBody>
          <a:bodyPr/>
          <a:lstStyle/>
          <a:p>
            <a:r>
              <a:rPr lang="en-US"/>
              <a:t>At least once a year, the Tier III Core Team will conduct a fidelity assessment (e.g., TFI).</a:t>
            </a:r>
          </a:p>
          <a:p>
            <a:r>
              <a:rPr lang="en-US"/>
              <a:t>This annual assessment will be used for action planning.</a:t>
            </a:r>
            <a:endParaRPr lang="en-US" dirty="0"/>
          </a:p>
        </p:txBody>
      </p:sp>
    </p:spTree>
    <p:extLst>
      <p:ext uri="{BB962C8B-B14F-4D97-AF65-F5344CB8AC3E}">
        <p14:creationId xmlns:p14="http://schemas.microsoft.com/office/powerpoint/2010/main" val="34792396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8"/>
          <p:cNvSpPr txBox="1">
            <a:spLocks noGrp="1"/>
          </p:cNvSpPr>
          <p:nvPr>
            <p:ph type="title"/>
          </p:nvPr>
        </p:nvSpPr>
        <p:spPr/>
        <p:txBody>
          <a:bodyPr/>
          <a:lstStyle/>
          <a:p>
            <a:pPr lvl="0"/>
            <a:r>
              <a:rPr lang="en-US"/>
              <a:t>Core Team Membership</a:t>
            </a:r>
            <a:endParaRPr lang="en-US" dirty="0"/>
          </a:p>
        </p:txBody>
      </p:sp>
      <p:sp>
        <p:nvSpPr>
          <p:cNvPr id="268" name="Google Shape;268;p38"/>
          <p:cNvSpPr txBox="1">
            <a:spLocks noGrp="1"/>
          </p:cNvSpPr>
          <p:nvPr>
            <p:ph idx="1"/>
          </p:nvPr>
        </p:nvSpPr>
        <p:spPr/>
        <p:txBody>
          <a:bodyPr/>
          <a:lstStyle/>
          <a:p>
            <a:r>
              <a:rPr lang="en-US" b="1" dirty="0"/>
              <a:t>Administrator</a:t>
            </a:r>
            <a:r>
              <a:rPr lang="en-US" dirty="0"/>
              <a:t> (or someone with administrative authority)</a:t>
            </a:r>
          </a:p>
          <a:p>
            <a:r>
              <a:rPr lang="en-US" dirty="0"/>
              <a:t>Member with </a:t>
            </a:r>
            <a:r>
              <a:rPr lang="en-US" b="1" dirty="0"/>
              <a:t>behavioral expertise</a:t>
            </a:r>
          </a:p>
          <a:p>
            <a:r>
              <a:rPr lang="en-US" dirty="0"/>
              <a:t>Member with </a:t>
            </a:r>
            <a:r>
              <a:rPr lang="en-US" b="1" dirty="0"/>
              <a:t>academic expertise</a:t>
            </a:r>
          </a:p>
          <a:p>
            <a:r>
              <a:rPr lang="en-US" b="1" dirty="0"/>
              <a:t>Crossover</a:t>
            </a:r>
            <a:r>
              <a:rPr lang="en-US" dirty="0"/>
              <a:t> member (if there are separate Tier II and III core teams)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40"/>
          <p:cNvSpPr txBox="1">
            <a:spLocks noGrp="1"/>
          </p:cNvSpPr>
          <p:nvPr>
            <p:ph type="title"/>
          </p:nvPr>
        </p:nvSpPr>
        <p:spPr/>
        <p:txBody>
          <a:bodyPr/>
          <a:lstStyle/>
          <a:p>
            <a:pPr lvl="0"/>
            <a:r>
              <a:rPr lang="en-US"/>
              <a:t>Core Member Roles</a:t>
            </a:r>
            <a:endParaRPr lang="en-US" dirty="0"/>
          </a:p>
        </p:txBody>
      </p:sp>
      <p:sp>
        <p:nvSpPr>
          <p:cNvPr id="283" name="Google Shape;283;p40"/>
          <p:cNvSpPr txBox="1">
            <a:spLocks noGrp="1"/>
          </p:cNvSpPr>
          <p:nvPr>
            <p:ph idx="1"/>
          </p:nvPr>
        </p:nvSpPr>
        <p:spPr/>
        <p:txBody>
          <a:bodyPr>
            <a:normAutofit fontScale="77500" lnSpcReduction="20000"/>
          </a:bodyPr>
          <a:lstStyle/>
          <a:p>
            <a:pPr marL="0" lvl="0" indent="0">
              <a:buNone/>
            </a:pPr>
            <a:r>
              <a:rPr lang="en-US" dirty="0"/>
              <a:t>Four team roles are needed as the Tier III systems are developed:</a:t>
            </a:r>
          </a:p>
          <a:p>
            <a:pPr lvl="0"/>
            <a:r>
              <a:rPr lang="en-US" b="1" dirty="0"/>
              <a:t>Facilitator</a:t>
            </a:r>
            <a:r>
              <a:rPr lang="en-US" dirty="0"/>
              <a:t>- prepares agenda, facilitates meeting, follows-up on assigned tasks</a:t>
            </a:r>
          </a:p>
          <a:p>
            <a:pPr lvl="0"/>
            <a:r>
              <a:rPr lang="en-US" b="1" dirty="0"/>
              <a:t>Recorder</a:t>
            </a:r>
            <a:r>
              <a:rPr lang="en-US" dirty="0"/>
              <a:t>- takes notes (including decisions, assigned tasks, and deadlines set during the meeting) and distributes this information to all stakeholders</a:t>
            </a:r>
          </a:p>
          <a:p>
            <a:pPr lvl="0"/>
            <a:r>
              <a:rPr lang="en-US" b="1" dirty="0"/>
              <a:t>Administrator</a:t>
            </a:r>
            <a:r>
              <a:rPr lang="en-US" dirty="0"/>
              <a:t>- supports process with attendance, restructures resources as needed, and shares updates with staff</a:t>
            </a:r>
          </a:p>
          <a:p>
            <a:pPr lvl="0"/>
            <a:r>
              <a:rPr lang="en-US" b="1" dirty="0"/>
              <a:t>Crossover Member </a:t>
            </a:r>
            <a:r>
              <a:rPr lang="en-US" dirty="0"/>
              <a:t>- provides direct line of communication between Tier II and Tier III teams (can be a member listed above or a fourth member)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80500751-1C2C-48F7-954F-FDCA45E7FA4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6026" r="6026"/>
          <a:stretch>
            <a:fillRect/>
          </a:stretch>
        </p:blipFill>
        <p:spPr/>
      </p:pic>
      <p:sp>
        <p:nvSpPr>
          <p:cNvPr id="4" name="Title 3">
            <a:extLst>
              <a:ext uri="{FF2B5EF4-FFF2-40B4-BE49-F238E27FC236}">
                <a16:creationId xmlns:a16="http://schemas.microsoft.com/office/drawing/2014/main" id="{A9D09E81-C6A7-4F71-B00C-9E6C6EE612C1}"/>
              </a:ext>
            </a:extLst>
          </p:cNvPr>
          <p:cNvSpPr>
            <a:spLocks noGrp="1"/>
          </p:cNvSpPr>
          <p:nvPr>
            <p:ph type="title"/>
          </p:nvPr>
        </p:nvSpPr>
        <p:spPr/>
        <p:txBody>
          <a:bodyPr/>
          <a:lstStyle/>
          <a:p>
            <a:r>
              <a:rPr lang="en-US"/>
              <a:t>Table Talk</a:t>
            </a:r>
            <a:endParaRPr lang="en-US" dirty="0"/>
          </a:p>
        </p:txBody>
      </p:sp>
      <p:sp>
        <p:nvSpPr>
          <p:cNvPr id="5" name="Content Placeholder 4">
            <a:extLst>
              <a:ext uri="{FF2B5EF4-FFF2-40B4-BE49-F238E27FC236}">
                <a16:creationId xmlns:a16="http://schemas.microsoft.com/office/drawing/2014/main" id="{4BBB772E-96C1-4F8C-AA39-0E62B01D3FA6}"/>
              </a:ext>
            </a:extLst>
          </p:cNvPr>
          <p:cNvSpPr>
            <a:spLocks noGrp="1"/>
          </p:cNvSpPr>
          <p:nvPr>
            <p:ph type="body" sz="quarter" idx="20"/>
          </p:nvPr>
        </p:nvSpPr>
        <p:spPr/>
        <p:txBody>
          <a:bodyPr/>
          <a:lstStyle/>
          <a:p>
            <a:r>
              <a:rPr lang="en-US"/>
              <a:t>Brainstorm who at your school might have the expertise needed for your Tier III core team:</a:t>
            </a:r>
          </a:p>
          <a:p>
            <a:pPr lvl="1"/>
            <a:r>
              <a:rPr lang="en-US"/>
              <a:t>Administrative Authority</a:t>
            </a:r>
          </a:p>
          <a:p>
            <a:pPr lvl="1"/>
            <a:r>
              <a:rPr lang="en-US"/>
              <a:t>Behavioral Expertise</a:t>
            </a:r>
          </a:p>
          <a:p>
            <a:pPr lvl="1"/>
            <a:r>
              <a:rPr lang="en-US"/>
              <a:t>Academic Expertise</a:t>
            </a:r>
          </a:p>
          <a:p>
            <a:pPr lvl="1"/>
            <a:r>
              <a:rPr lang="en-US"/>
              <a:t>Tier II Expertise</a:t>
            </a:r>
            <a:endParaRPr lang="en-US" dirty="0"/>
          </a:p>
        </p:txBody>
      </p:sp>
    </p:spTree>
    <p:extLst>
      <p:ext uri="{BB962C8B-B14F-4D97-AF65-F5344CB8AC3E}">
        <p14:creationId xmlns:p14="http://schemas.microsoft.com/office/powerpoint/2010/main" val="964974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C3B4D7CF-549B-4935-A461-48FA7D748D89}"/>
              </a:ext>
            </a:extLst>
          </p:cNvPr>
          <p:cNvPicPr>
            <a:picLocks noGrp="1" noChangeAspect="1"/>
          </p:cNvPicPr>
          <p:nvPr>
            <p:ph type="pic" sz="quarter" idx="18"/>
          </p:nvPr>
        </p:nvPicPr>
        <p:blipFill>
          <a:blip r:embed="rId3"/>
          <a:srcRect l="1563" r="1563"/>
          <a:stretch>
            <a:fillRect/>
          </a:stretch>
        </p:blipFill>
        <p:spPr/>
      </p:pic>
      <p:sp>
        <p:nvSpPr>
          <p:cNvPr id="297" name="Google Shape;297;p42"/>
          <p:cNvSpPr txBox="1">
            <a:spLocks noGrp="1"/>
          </p:cNvSpPr>
          <p:nvPr>
            <p:ph type="body" sz="quarter" idx="19"/>
          </p:nvPr>
        </p:nvSpPr>
        <p:spPr>
          <a:xfrm>
            <a:off x="6096000" y="1837920"/>
            <a:ext cx="5514607" cy="4441825"/>
          </a:xfrm>
        </p:spPr>
        <p:txBody>
          <a:bodyPr>
            <a:normAutofit fontScale="70000" lnSpcReduction="20000"/>
          </a:bodyPr>
          <a:lstStyle/>
          <a:p>
            <a:r>
              <a:rPr lang="en-US" dirty="0"/>
              <a:t>It is essential that the core team has a scheduled meeting time and an effective meeting format.</a:t>
            </a:r>
          </a:p>
          <a:p>
            <a:r>
              <a:rPr lang="en-US" dirty="0"/>
              <a:t>Administration provides release time for core team members; for example:</a:t>
            </a:r>
          </a:p>
          <a:p>
            <a:pPr lvl="1"/>
            <a:r>
              <a:rPr lang="en-US" dirty="0"/>
              <a:t>Paraprofessionals/aides covering classes</a:t>
            </a:r>
          </a:p>
          <a:p>
            <a:pPr lvl="1"/>
            <a:r>
              <a:rPr lang="en-US" dirty="0"/>
              <a:t>Staff members with unassigned duties covering a class</a:t>
            </a:r>
          </a:p>
          <a:p>
            <a:pPr lvl="1"/>
            <a:r>
              <a:rPr lang="en-US" dirty="0"/>
              <a:t>Utilizing specialists (art, P.E., music, media) for coverage</a:t>
            </a:r>
          </a:p>
          <a:p>
            <a:pPr lvl="1"/>
            <a:r>
              <a:rPr lang="en-US" dirty="0"/>
              <a:t>Flex time before/after school for team members</a:t>
            </a:r>
          </a:p>
        </p:txBody>
      </p:sp>
      <p:sp>
        <p:nvSpPr>
          <p:cNvPr id="296" name="Google Shape;296;p42"/>
          <p:cNvSpPr txBox="1">
            <a:spLocks noGrp="1"/>
          </p:cNvSpPr>
          <p:nvPr>
            <p:ph type="title"/>
          </p:nvPr>
        </p:nvSpPr>
        <p:spPr/>
        <p:txBody>
          <a:bodyPr/>
          <a:lstStyle/>
          <a:p>
            <a:pPr lvl="0"/>
            <a:r>
              <a:rPr lang="en-US"/>
              <a:t>Scheduling Considerations</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32"/>
        <p:cNvGrpSpPr/>
        <p:nvPr/>
      </p:nvGrpSpPr>
      <p:grpSpPr>
        <a:xfrm>
          <a:off x="0" y="0"/>
          <a:ext cx="0" cy="0"/>
          <a:chOff x="0" y="0"/>
          <a:chExt cx="0" cy="0"/>
        </a:xfrm>
      </p:grpSpPr>
      <p:sp>
        <p:nvSpPr>
          <p:cNvPr id="333" name="Google Shape;333;p47"/>
          <p:cNvSpPr txBox="1">
            <a:spLocks noGrp="1"/>
          </p:cNvSpPr>
          <p:nvPr>
            <p:ph type="title"/>
          </p:nvPr>
        </p:nvSpPr>
        <p:spPr/>
        <p:txBody>
          <a:bodyPr>
            <a:normAutofit fontScale="90000"/>
          </a:bodyPr>
          <a:lstStyle/>
          <a:p>
            <a:pPr lvl="0"/>
            <a:r>
              <a:rPr lang="en-US"/>
              <a:t>Core (Systems) Team Meeting Format</a:t>
            </a:r>
            <a:endParaRPr lang="en-US" dirty="0"/>
          </a:p>
        </p:txBody>
      </p:sp>
      <p:sp>
        <p:nvSpPr>
          <p:cNvPr id="2" name="Content Placeholder 1"/>
          <p:cNvSpPr>
            <a:spLocks noGrp="1"/>
          </p:cNvSpPr>
          <p:nvPr>
            <p:ph idx="1"/>
          </p:nvPr>
        </p:nvSpPr>
        <p:spPr/>
        <p:txBody>
          <a:bodyPr/>
          <a:lstStyle/>
          <a:p>
            <a:r>
              <a:rPr lang="en-US"/>
              <a:t>The next slide contains a sample agenda template that can be used for systems-level discussions at Tier II or Tier III.</a:t>
            </a:r>
          </a:p>
          <a:p>
            <a:r>
              <a:rPr lang="en-US"/>
              <a:t>The four slides following the agenda contain a sample agenda template that can be used for problem-solving discussions at Tier II or Tier III.</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DB02F72-0471-424F-B064-D8D54CF047DA}"/>
              </a:ext>
            </a:extLst>
          </p:cNvPr>
          <p:cNvSpPr>
            <a:spLocks noGrp="1"/>
          </p:cNvSpPr>
          <p:nvPr>
            <p:ph type="body" sz="quarter" idx="19"/>
          </p:nvPr>
        </p:nvSpPr>
        <p:spPr/>
        <p:txBody>
          <a:bodyPr/>
          <a:lstStyle/>
          <a:p>
            <a:r>
              <a:rPr lang="en-US" dirty="0"/>
              <a:t>Tier III Systems Team Meeting Agenda (for </a:t>
            </a:r>
            <a:r>
              <a:rPr lang="en-US" b="1" i="1" dirty="0"/>
              <a:t>Systems Conversations</a:t>
            </a:r>
            <a:r>
              <a:rPr lang="en-US" dirty="0"/>
              <a:t>)</a:t>
            </a:r>
          </a:p>
        </p:txBody>
      </p:sp>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717200" y="661769"/>
            <a:ext cx="4065224" cy="5534462"/>
          </a:xfrm>
          <a:prstGeom prst="rect">
            <a:avLst/>
          </a:prstGeom>
          <a:ln>
            <a:solidFill>
              <a:schemeClr val="tx1"/>
            </a:solid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2" name="Title 1">
            <a:extLst>
              <a:ext uri="{FF2B5EF4-FFF2-40B4-BE49-F238E27FC236}">
                <a16:creationId xmlns:a16="http://schemas.microsoft.com/office/drawing/2014/main" id="{9E73405D-AD38-426D-933D-D0897E9BC819}"/>
              </a:ext>
            </a:extLst>
          </p:cNvPr>
          <p:cNvSpPr>
            <a:spLocks noGrp="1"/>
          </p:cNvSpPr>
          <p:nvPr>
            <p:ph type="title"/>
          </p:nvPr>
        </p:nvSpPr>
        <p:spPr/>
        <p:txBody>
          <a:bodyPr>
            <a:normAutofit/>
          </a:bodyPr>
          <a:lstStyle/>
          <a:p>
            <a:r>
              <a:rPr lang="en-US" dirty="0"/>
              <a:t>Problem Solving Meeting Agenda</a:t>
            </a:r>
          </a:p>
        </p:txBody>
      </p:sp>
      <p:pic>
        <p:nvPicPr>
          <p:cNvPr id="3" name="Picture 2">
            <a:extLst>
              <a:ext uri="{FF2B5EF4-FFF2-40B4-BE49-F238E27FC236}">
                <a16:creationId xmlns:a16="http://schemas.microsoft.com/office/drawing/2014/main" id="{FE1E72E4-059D-4ECD-BE9A-CA6D61210889}"/>
              </a:ext>
            </a:extLst>
          </p:cNvPr>
          <p:cNvPicPr>
            <a:picLocks noChangeAspect="1"/>
          </p:cNvPicPr>
          <p:nvPr/>
        </p:nvPicPr>
        <p:blipFill>
          <a:blip r:embed="rId3"/>
          <a:stretch>
            <a:fillRect/>
          </a:stretch>
        </p:blipFill>
        <p:spPr>
          <a:xfrm>
            <a:off x="3698922" y="1422298"/>
            <a:ext cx="6492370" cy="5070577"/>
          </a:xfrm>
          <a:prstGeom prst="rect">
            <a:avLst/>
          </a:prstGeom>
        </p:spPr>
      </p:pic>
    </p:spTree>
    <p:extLst>
      <p:ext uri="{BB962C8B-B14F-4D97-AF65-F5344CB8AC3E}">
        <p14:creationId xmlns:p14="http://schemas.microsoft.com/office/powerpoint/2010/main" val="20242426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pic>
        <p:nvPicPr>
          <p:cNvPr id="6" name="Picture 5">
            <a:extLst>
              <a:ext uri="{FF2B5EF4-FFF2-40B4-BE49-F238E27FC236}">
                <a16:creationId xmlns:a16="http://schemas.microsoft.com/office/drawing/2014/main" id="{35E28685-3524-4555-9CC6-09922F772240}"/>
              </a:ext>
            </a:extLst>
          </p:cNvPr>
          <p:cNvPicPr>
            <a:picLocks noChangeAspect="1"/>
          </p:cNvPicPr>
          <p:nvPr/>
        </p:nvPicPr>
        <p:blipFill>
          <a:blip r:embed="rId3"/>
          <a:stretch>
            <a:fillRect/>
          </a:stretch>
        </p:blipFill>
        <p:spPr>
          <a:xfrm>
            <a:off x="2720788" y="75732"/>
            <a:ext cx="8440328" cy="6706536"/>
          </a:xfrm>
          <a:prstGeom prst="rect">
            <a:avLst/>
          </a:prstGeom>
        </p:spPr>
      </p:pic>
    </p:spTree>
    <p:extLst>
      <p:ext uri="{BB962C8B-B14F-4D97-AF65-F5344CB8AC3E}">
        <p14:creationId xmlns:p14="http://schemas.microsoft.com/office/powerpoint/2010/main" val="4852620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pic>
        <p:nvPicPr>
          <p:cNvPr id="6" name="Picture 5">
            <a:extLst>
              <a:ext uri="{FF2B5EF4-FFF2-40B4-BE49-F238E27FC236}">
                <a16:creationId xmlns:a16="http://schemas.microsoft.com/office/drawing/2014/main" id="{2B3A84C0-281F-46BE-92EC-D993B010101B}"/>
              </a:ext>
            </a:extLst>
          </p:cNvPr>
          <p:cNvPicPr>
            <a:picLocks noChangeAspect="1"/>
          </p:cNvPicPr>
          <p:nvPr/>
        </p:nvPicPr>
        <p:blipFill>
          <a:blip r:embed="rId3"/>
          <a:stretch>
            <a:fillRect/>
          </a:stretch>
        </p:blipFill>
        <p:spPr>
          <a:xfrm>
            <a:off x="2903170" y="113837"/>
            <a:ext cx="8145012" cy="6630325"/>
          </a:xfrm>
          <a:prstGeom prst="rect">
            <a:avLst/>
          </a:prstGeom>
        </p:spPr>
      </p:pic>
    </p:spTree>
    <p:extLst>
      <p:ext uri="{BB962C8B-B14F-4D97-AF65-F5344CB8AC3E}">
        <p14:creationId xmlns:p14="http://schemas.microsoft.com/office/powerpoint/2010/main" val="3458370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pic>
        <p:nvPicPr>
          <p:cNvPr id="4" name="Picture 3">
            <a:extLst>
              <a:ext uri="{FF2B5EF4-FFF2-40B4-BE49-F238E27FC236}">
                <a16:creationId xmlns:a16="http://schemas.microsoft.com/office/drawing/2014/main" id="{6D43794E-5F3D-440B-866B-59697B56F0B1}"/>
              </a:ext>
            </a:extLst>
          </p:cNvPr>
          <p:cNvPicPr>
            <a:picLocks noChangeAspect="1"/>
          </p:cNvPicPr>
          <p:nvPr/>
        </p:nvPicPr>
        <p:blipFill>
          <a:blip r:embed="rId3"/>
          <a:stretch>
            <a:fillRect/>
          </a:stretch>
        </p:blipFill>
        <p:spPr>
          <a:xfrm>
            <a:off x="2799047" y="347232"/>
            <a:ext cx="8306959" cy="6163535"/>
          </a:xfrm>
          <a:prstGeom prst="rect">
            <a:avLst/>
          </a:prstGeom>
        </p:spPr>
      </p:pic>
    </p:spTree>
    <p:extLst>
      <p:ext uri="{BB962C8B-B14F-4D97-AF65-F5344CB8AC3E}">
        <p14:creationId xmlns:p14="http://schemas.microsoft.com/office/powerpoint/2010/main" val="4234519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43"/>
          <p:cNvSpPr txBox="1">
            <a:spLocks noGrp="1"/>
          </p:cNvSpPr>
          <p:nvPr>
            <p:ph type="title"/>
          </p:nvPr>
        </p:nvSpPr>
        <p:spPr/>
        <p:txBody>
          <a:bodyPr/>
          <a:lstStyle/>
          <a:p>
            <a:pPr lvl="0"/>
            <a:r>
              <a:rPr lang="en-US"/>
              <a:t>Action (Problem Solving) Teams </a:t>
            </a: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44"/>
          <p:cNvSpPr txBox="1">
            <a:spLocks noGrp="1"/>
          </p:cNvSpPr>
          <p:nvPr>
            <p:ph type="title"/>
          </p:nvPr>
        </p:nvSpPr>
        <p:spPr/>
        <p:txBody>
          <a:bodyPr/>
          <a:lstStyle/>
          <a:p>
            <a:pPr lvl="0"/>
            <a:r>
              <a:rPr lang="en-US"/>
              <a:t>Developing Action Teams </a:t>
            </a:r>
            <a:endParaRPr lang="en-US" dirty="0"/>
          </a:p>
        </p:txBody>
      </p:sp>
      <p:sp>
        <p:nvSpPr>
          <p:cNvPr id="311" name="Google Shape;311;p44"/>
          <p:cNvSpPr txBox="1">
            <a:spLocks noGrp="1"/>
          </p:cNvSpPr>
          <p:nvPr>
            <p:ph idx="1"/>
          </p:nvPr>
        </p:nvSpPr>
        <p:spPr/>
        <p:txBody>
          <a:bodyPr/>
          <a:lstStyle/>
          <a:p>
            <a:pPr marL="0" lvl="0" indent="0">
              <a:buNone/>
            </a:pPr>
            <a:r>
              <a:rPr lang="en-US" dirty="0"/>
              <a:t>Once the Tier III process is established, the core team’s focus shifts: </a:t>
            </a:r>
          </a:p>
          <a:p>
            <a:r>
              <a:rPr lang="en-US" dirty="0"/>
              <a:t>Receive referrals for students to receive Tier III support</a:t>
            </a:r>
          </a:p>
          <a:p>
            <a:r>
              <a:rPr lang="en-US" dirty="0"/>
              <a:t>Determine whether referred students meet the criteria for Tier III interventions</a:t>
            </a:r>
          </a:p>
          <a:p>
            <a:r>
              <a:rPr lang="en-US" dirty="0"/>
              <a:t>Contact action team members and assign tasks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6D8757E-771A-4560-9736-B7A922B1F932}"/>
              </a:ext>
            </a:extLst>
          </p:cNvPr>
          <p:cNvSpPr>
            <a:spLocks noGrp="1"/>
          </p:cNvSpPr>
          <p:nvPr>
            <p:ph type="title"/>
          </p:nvPr>
        </p:nvSpPr>
        <p:spPr/>
        <p:txBody>
          <a:bodyPr/>
          <a:lstStyle/>
          <a:p>
            <a:r>
              <a:rPr lang="en-US"/>
              <a:t>Supporting Action Teams</a:t>
            </a:r>
            <a:endParaRPr lang="en-US" dirty="0"/>
          </a:p>
        </p:txBody>
      </p:sp>
      <p:sp>
        <p:nvSpPr>
          <p:cNvPr id="5" name="Content Placeholder 4">
            <a:extLst>
              <a:ext uri="{FF2B5EF4-FFF2-40B4-BE49-F238E27FC236}">
                <a16:creationId xmlns:a16="http://schemas.microsoft.com/office/drawing/2014/main" id="{6DF81D69-2BBA-488A-A5B9-010892FCFF0C}"/>
              </a:ext>
            </a:extLst>
          </p:cNvPr>
          <p:cNvSpPr>
            <a:spLocks noGrp="1"/>
          </p:cNvSpPr>
          <p:nvPr>
            <p:ph idx="1"/>
          </p:nvPr>
        </p:nvSpPr>
        <p:spPr/>
        <p:txBody>
          <a:bodyPr/>
          <a:lstStyle/>
          <a:p>
            <a:r>
              <a:rPr lang="en-US"/>
              <a:t>Core Team member(s) support the Action Team initially.</a:t>
            </a:r>
          </a:p>
          <a:p>
            <a:pPr lvl="1"/>
            <a:r>
              <a:rPr lang="en-US"/>
              <a:t>Provide professional development</a:t>
            </a:r>
          </a:p>
          <a:p>
            <a:pPr lvl="1"/>
            <a:r>
              <a:rPr lang="en-US"/>
              <a:t>Support in completing functional behavior assessment</a:t>
            </a:r>
          </a:p>
          <a:p>
            <a:pPr lvl="1"/>
            <a:r>
              <a:rPr lang="en-US"/>
              <a:t>Support in creating a behavior intervention plan</a:t>
            </a:r>
          </a:p>
          <a:p>
            <a:r>
              <a:rPr lang="en-US"/>
              <a:t>Core Team member(s) will fade support and the Action Teams will begin functioning independently.</a:t>
            </a:r>
            <a:endParaRPr lang="en-US" dirty="0"/>
          </a:p>
        </p:txBody>
      </p:sp>
    </p:spTree>
    <p:extLst>
      <p:ext uri="{BB962C8B-B14F-4D97-AF65-F5344CB8AC3E}">
        <p14:creationId xmlns:p14="http://schemas.microsoft.com/office/powerpoint/2010/main" val="28991333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F57E178-1B49-48D0-9D3B-F45F26942231}"/>
              </a:ext>
            </a:extLst>
          </p:cNvPr>
          <p:cNvSpPr>
            <a:spLocks noGrp="1" noChangeArrowheads="1"/>
          </p:cNvSpPr>
          <p:nvPr>
            <p:ph type="title"/>
          </p:nvPr>
        </p:nvSpPr>
        <p:spPr/>
        <p:txBody>
          <a:bodyPr/>
          <a:lstStyle/>
          <a:p>
            <a:r>
              <a:rPr lang="en-US" altLang="en-US"/>
              <a:t>Examples of Action Teams</a:t>
            </a:r>
            <a:endParaRPr lang="en-US" altLang="en-US" dirty="0"/>
          </a:p>
        </p:txBody>
      </p:sp>
      <p:sp>
        <p:nvSpPr>
          <p:cNvPr id="14339" name="Rectangle 3">
            <a:extLst>
              <a:ext uri="{FF2B5EF4-FFF2-40B4-BE49-F238E27FC236}">
                <a16:creationId xmlns:a16="http://schemas.microsoft.com/office/drawing/2014/main" id="{3FAE8E9B-48B3-4B67-B6A8-BE7AF5CADB98}"/>
              </a:ext>
            </a:extLst>
          </p:cNvPr>
          <p:cNvSpPr>
            <a:spLocks noGrp="1" noChangeArrowheads="1"/>
          </p:cNvSpPr>
          <p:nvPr>
            <p:ph idx="1"/>
          </p:nvPr>
        </p:nvSpPr>
        <p:spPr/>
        <p:txBody>
          <a:bodyPr>
            <a:normAutofit fontScale="85000" lnSpcReduction="20000"/>
          </a:bodyPr>
          <a:lstStyle/>
          <a:p>
            <a:pPr marL="0" indent="0">
              <a:buNone/>
            </a:pPr>
            <a:r>
              <a:rPr lang="en-US" altLang="en-US" u="sng" dirty="0"/>
              <a:t>Wraparound team</a:t>
            </a:r>
          </a:p>
          <a:p>
            <a:pPr lvl="1"/>
            <a:r>
              <a:rPr lang="en-US" altLang="en-US" dirty="0"/>
              <a:t>The family of the child invites all relevant stakeholders.</a:t>
            </a:r>
          </a:p>
          <a:p>
            <a:pPr lvl="1"/>
            <a:r>
              <a:rPr lang="en-US" altLang="en-US" dirty="0"/>
              <a:t>Wraparound facilitators engage families to ensure that the team is created by and for the family.</a:t>
            </a:r>
          </a:p>
          <a:p>
            <a:pPr lvl="1"/>
            <a:r>
              <a:rPr lang="en-US" altLang="en-US" dirty="0"/>
              <a:t>Relevant school staff are also invited to participate.</a:t>
            </a:r>
          </a:p>
          <a:p>
            <a:pPr marL="0" indent="0">
              <a:buNone/>
            </a:pPr>
            <a:r>
              <a:rPr lang="en-US" altLang="en-US" u="sng" dirty="0"/>
              <a:t>Individual youth FBA/BIP team</a:t>
            </a:r>
          </a:p>
          <a:p>
            <a:pPr lvl="1"/>
            <a:r>
              <a:rPr lang="en-US" altLang="en-US" dirty="0"/>
              <a:t>Uniquely created for each individual child.</a:t>
            </a:r>
          </a:p>
          <a:p>
            <a:pPr lvl="1"/>
            <a:r>
              <a:rPr lang="en-US" altLang="en-US" dirty="0"/>
              <a:t>Families are critical members of the team.</a:t>
            </a:r>
          </a:p>
          <a:p>
            <a:pPr lvl="1"/>
            <a:r>
              <a:rPr lang="en-US" altLang="en-US" dirty="0"/>
              <a:t>All relevant individuals and staff are invited.</a:t>
            </a:r>
          </a:p>
        </p:txBody>
      </p:sp>
    </p:spTree>
    <p:extLst>
      <p:ext uri="{BB962C8B-B14F-4D97-AF65-F5344CB8AC3E}">
        <p14:creationId xmlns:p14="http://schemas.microsoft.com/office/powerpoint/2010/main" val="219813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animEffect transition="in" filter="fade">
                                      <p:cBhvr>
                                        <p:cTn id="7" dur="1000"/>
                                        <p:tgtEl>
                                          <p:spTgt spid="14339">
                                            <p:txEl>
                                              <p:pRg st="1" end="1"/>
                                            </p:txEl>
                                          </p:spTgt>
                                        </p:tgtEl>
                                      </p:cBhvr>
                                    </p:animEffect>
                                    <p:anim calcmode="lin" valueType="num">
                                      <p:cBhvr>
                                        <p:cTn id="8" dur="10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433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4339">
                                            <p:txEl>
                                              <p:pRg st="2" end="2"/>
                                            </p:txEl>
                                          </p:spTgt>
                                        </p:tgtEl>
                                        <p:attrNameLst>
                                          <p:attrName>style.visibility</p:attrName>
                                        </p:attrNameLst>
                                      </p:cBhvr>
                                      <p:to>
                                        <p:strVal val="visible"/>
                                      </p:to>
                                    </p:set>
                                    <p:animEffect transition="in" filter="fade">
                                      <p:cBhvr>
                                        <p:cTn id="14" dur="1000"/>
                                        <p:tgtEl>
                                          <p:spTgt spid="14339">
                                            <p:txEl>
                                              <p:pRg st="2" end="2"/>
                                            </p:txEl>
                                          </p:spTgt>
                                        </p:tgtEl>
                                      </p:cBhvr>
                                    </p:animEffect>
                                    <p:anim calcmode="lin" valueType="num">
                                      <p:cBhvr>
                                        <p:cTn id="15" dur="10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43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339">
                                            <p:txEl>
                                              <p:pRg st="3" end="3"/>
                                            </p:txEl>
                                          </p:spTgt>
                                        </p:tgtEl>
                                        <p:attrNameLst>
                                          <p:attrName>style.visibility</p:attrName>
                                        </p:attrNameLst>
                                      </p:cBhvr>
                                      <p:to>
                                        <p:strVal val="visible"/>
                                      </p:to>
                                    </p:set>
                                    <p:animEffect transition="in" filter="fade">
                                      <p:cBhvr>
                                        <p:cTn id="21" dur="1000"/>
                                        <p:tgtEl>
                                          <p:spTgt spid="14339">
                                            <p:txEl>
                                              <p:pRg st="3" end="3"/>
                                            </p:txEl>
                                          </p:spTgt>
                                        </p:tgtEl>
                                      </p:cBhvr>
                                    </p:animEffect>
                                    <p:anim calcmode="lin" valueType="num">
                                      <p:cBhvr>
                                        <p:cTn id="22" dur="1000" fill="hold"/>
                                        <p:tgtEl>
                                          <p:spTgt spid="1433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433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4339">
                                            <p:txEl>
                                              <p:pRg st="5" end="5"/>
                                            </p:txEl>
                                          </p:spTgt>
                                        </p:tgtEl>
                                        <p:attrNameLst>
                                          <p:attrName>style.visibility</p:attrName>
                                        </p:attrNameLst>
                                      </p:cBhvr>
                                      <p:to>
                                        <p:strVal val="visible"/>
                                      </p:to>
                                    </p:set>
                                    <p:animEffect transition="in" filter="fade">
                                      <p:cBhvr>
                                        <p:cTn id="28" dur="1000"/>
                                        <p:tgtEl>
                                          <p:spTgt spid="14339">
                                            <p:txEl>
                                              <p:pRg st="5" end="5"/>
                                            </p:txEl>
                                          </p:spTgt>
                                        </p:tgtEl>
                                      </p:cBhvr>
                                    </p:animEffect>
                                    <p:anim calcmode="lin" valueType="num">
                                      <p:cBhvr>
                                        <p:cTn id="29" dur="1000" fill="hold"/>
                                        <p:tgtEl>
                                          <p:spTgt spid="14339">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433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4339">
                                            <p:txEl>
                                              <p:pRg st="6" end="6"/>
                                            </p:txEl>
                                          </p:spTgt>
                                        </p:tgtEl>
                                        <p:attrNameLst>
                                          <p:attrName>style.visibility</p:attrName>
                                        </p:attrNameLst>
                                      </p:cBhvr>
                                      <p:to>
                                        <p:strVal val="visible"/>
                                      </p:to>
                                    </p:set>
                                    <p:animEffect transition="in" filter="fade">
                                      <p:cBhvr>
                                        <p:cTn id="35" dur="1000"/>
                                        <p:tgtEl>
                                          <p:spTgt spid="14339">
                                            <p:txEl>
                                              <p:pRg st="6" end="6"/>
                                            </p:txEl>
                                          </p:spTgt>
                                        </p:tgtEl>
                                      </p:cBhvr>
                                    </p:animEffect>
                                    <p:anim calcmode="lin" valueType="num">
                                      <p:cBhvr>
                                        <p:cTn id="36" dur="1000" fill="hold"/>
                                        <p:tgtEl>
                                          <p:spTgt spid="14339">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433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4339">
                                            <p:txEl>
                                              <p:pRg st="7" end="7"/>
                                            </p:txEl>
                                          </p:spTgt>
                                        </p:tgtEl>
                                        <p:attrNameLst>
                                          <p:attrName>style.visibility</p:attrName>
                                        </p:attrNameLst>
                                      </p:cBhvr>
                                      <p:to>
                                        <p:strVal val="visible"/>
                                      </p:to>
                                    </p:set>
                                    <p:animEffect transition="in" filter="fade">
                                      <p:cBhvr>
                                        <p:cTn id="42" dur="1000"/>
                                        <p:tgtEl>
                                          <p:spTgt spid="14339">
                                            <p:txEl>
                                              <p:pRg st="7" end="7"/>
                                            </p:txEl>
                                          </p:spTgt>
                                        </p:tgtEl>
                                      </p:cBhvr>
                                    </p:animEffect>
                                    <p:anim calcmode="lin" valueType="num">
                                      <p:cBhvr>
                                        <p:cTn id="43" dur="1000" fill="hold"/>
                                        <p:tgtEl>
                                          <p:spTgt spid="14339">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4339">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45"/>
          <p:cNvSpPr txBox="1">
            <a:spLocks noGrp="1"/>
          </p:cNvSpPr>
          <p:nvPr>
            <p:ph type="title"/>
          </p:nvPr>
        </p:nvSpPr>
        <p:spPr/>
        <p:txBody>
          <a:bodyPr/>
          <a:lstStyle/>
          <a:p>
            <a:pPr lvl="0"/>
            <a:r>
              <a:rPr lang="en-US"/>
              <a:t>Guiding Questions</a:t>
            </a:r>
            <a:endParaRPr lang="en-US" dirty="0"/>
          </a:p>
        </p:txBody>
      </p:sp>
      <p:sp>
        <p:nvSpPr>
          <p:cNvPr id="318" name="Google Shape;318;p45"/>
          <p:cNvSpPr txBox="1">
            <a:spLocks noGrp="1"/>
          </p:cNvSpPr>
          <p:nvPr>
            <p:ph idx="1"/>
          </p:nvPr>
        </p:nvSpPr>
        <p:spPr/>
        <p:txBody>
          <a:bodyPr>
            <a:normAutofit fontScale="92500"/>
          </a:bodyPr>
          <a:lstStyle/>
          <a:p>
            <a:pPr lvl="0"/>
            <a:r>
              <a:rPr lang="en-US"/>
              <a:t>Who should be a member of the action team (based on each student)?</a:t>
            </a:r>
          </a:p>
          <a:p>
            <a:pPr lvl="0"/>
            <a:r>
              <a:rPr lang="en-US"/>
              <a:t>How will release time be provided to attend weekly action team meetings?</a:t>
            </a:r>
          </a:p>
          <a:p>
            <a:pPr lvl="0"/>
            <a:r>
              <a:rPr lang="en-US"/>
              <a:t>Who will be responsible for contacting potential action team members?</a:t>
            </a:r>
          </a:p>
          <a:p>
            <a:pPr lvl="0"/>
            <a:r>
              <a:rPr lang="en-US"/>
              <a:t>How will the potential action team members be contacted?</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61D5AF-1317-4F6D-A130-7C1A50FD28C5}"/>
              </a:ext>
            </a:extLst>
          </p:cNvPr>
          <p:cNvSpPr>
            <a:spLocks noGrp="1"/>
          </p:cNvSpPr>
          <p:nvPr>
            <p:ph type="title"/>
          </p:nvPr>
        </p:nvSpPr>
        <p:spPr/>
        <p:txBody>
          <a:bodyPr/>
          <a:lstStyle/>
          <a:p>
            <a:r>
              <a:rPr lang="en-US"/>
              <a:t>Case Study</a:t>
            </a:r>
            <a:endParaRPr lang="en-US" dirty="0"/>
          </a:p>
        </p:txBody>
      </p:sp>
    </p:spTree>
    <p:extLst>
      <p:ext uri="{BB962C8B-B14F-4D97-AF65-F5344CB8AC3E}">
        <p14:creationId xmlns:p14="http://schemas.microsoft.com/office/powerpoint/2010/main" val="31134814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518F63D-0499-4768-8D76-3A45353E0654}"/>
              </a:ext>
            </a:extLst>
          </p:cNvPr>
          <p:cNvSpPr>
            <a:spLocks noGrp="1"/>
          </p:cNvSpPr>
          <p:nvPr>
            <p:ph type="title"/>
          </p:nvPr>
        </p:nvSpPr>
        <p:spPr/>
        <p:txBody>
          <a:bodyPr/>
          <a:lstStyle/>
          <a:p>
            <a:r>
              <a:rPr lang="en-US"/>
              <a:t>Core Team</a:t>
            </a:r>
            <a:endParaRPr lang="en-US" dirty="0"/>
          </a:p>
        </p:txBody>
      </p:sp>
      <p:sp>
        <p:nvSpPr>
          <p:cNvPr id="8" name="Content Placeholder 7">
            <a:extLst>
              <a:ext uri="{FF2B5EF4-FFF2-40B4-BE49-F238E27FC236}">
                <a16:creationId xmlns:a16="http://schemas.microsoft.com/office/drawing/2014/main" id="{1967EC8A-4641-4571-8A9E-1E20CF8D1DA9}"/>
              </a:ext>
            </a:extLst>
          </p:cNvPr>
          <p:cNvSpPr>
            <a:spLocks noGrp="1"/>
          </p:cNvSpPr>
          <p:nvPr>
            <p:ph idx="1"/>
          </p:nvPr>
        </p:nvSpPr>
        <p:spPr/>
        <p:txBody>
          <a:bodyPr>
            <a:normAutofit fontScale="92500"/>
          </a:bodyPr>
          <a:lstStyle/>
          <a:p>
            <a:pPr marL="0" indent="0">
              <a:buNone/>
            </a:pPr>
            <a:r>
              <a:rPr lang="en-US" dirty="0"/>
              <a:t>In order to have all the expertise required on a Tier III Core Team, the following people were asked to join:</a:t>
            </a:r>
          </a:p>
          <a:p>
            <a:pPr lvl="1"/>
            <a:r>
              <a:rPr lang="en-US" dirty="0"/>
              <a:t>Mr. Criswell, the Assistant Principal (Administrative Authority)</a:t>
            </a:r>
          </a:p>
          <a:p>
            <a:pPr lvl="1"/>
            <a:r>
              <a:rPr lang="en-US" dirty="0"/>
              <a:t>Ms. Jackson, the Guidance Counselor (Behavioral Expertise)</a:t>
            </a:r>
          </a:p>
          <a:p>
            <a:pPr lvl="1"/>
            <a:r>
              <a:rPr lang="en-US" dirty="0"/>
              <a:t>Mr. Poole, a Special Education Teacher (Academic and Behavioral Expertise)</a:t>
            </a:r>
          </a:p>
          <a:p>
            <a:pPr lvl="1"/>
            <a:r>
              <a:rPr lang="en-US" dirty="0"/>
              <a:t>Mrs. Liddell, a Regular Education Teacher (Academic Expertise)</a:t>
            </a:r>
          </a:p>
          <a:p>
            <a:pPr lvl="1"/>
            <a:r>
              <a:rPr lang="en-US" dirty="0"/>
              <a:t>Mr. Robinson, the Tier II Coach (Tier II Expertise)</a:t>
            </a:r>
          </a:p>
        </p:txBody>
      </p:sp>
    </p:spTree>
    <p:extLst>
      <p:ext uri="{BB962C8B-B14F-4D97-AF65-F5344CB8AC3E}">
        <p14:creationId xmlns:p14="http://schemas.microsoft.com/office/powerpoint/2010/main" val="15437683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47DBD-8846-46D4-99AB-9BB62261DF88}"/>
              </a:ext>
            </a:extLst>
          </p:cNvPr>
          <p:cNvSpPr>
            <a:spLocks noGrp="1"/>
          </p:cNvSpPr>
          <p:nvPr>
            <p:ph type="title"/>
          </p:nvPr>
        </p:nvSpPr>
        <p:spPr/>
        <p:txBody>
          <a:bodyPr/>
          <a:lstStyle/>
          <a:p>
            <a:r>
              <a:rPr lang="en-US"/>
              <a:t>Core Team Initial Responsibilities</a:t>
            </a:r>
            <a:endParaRPr lang="en-US" dirty="0"/>
          </a:p>
        </p:txBody>
      </p:sp>
      <p:sp>
        <p:nvSpPr>
          <p:cNvPr id="3" name="Content Placeholder 2">
            <a:extLst>
              <a:ext uri="{FF2B5EF4-FFF2-40B4-BE49-F238E27FC236}">
                <a16:creationId xmlns:a16="http://schemas.microsoft.com/office/drawing/2014/main" id="{3463437D-75DD-4875-B2B9-C8B8FCAAEF82}"/>
              </a:ext>
            </a:extLst>
          </p:cNvPr>
          <p:cNvSpPr>
            <a:spLocks noGrp="1"/>
          </p:cNvSpPr>
          <p:nvPr>
            <p:ph idx="1"/>
          </p:nvPr>
        </p:nvSpPr>
        <p:spPr/>
        <p:txBody>
          <a:bodyPr>
            <a:normAutofit fontScale="85000" lnSpcReduction="10000"/>
          </a:bodyPr>
          <a:lstStyle/>
          <a:p>
            <a:r>
              <a:rPr lang="en-US"/>
              <a:t>Ms. Jackson volunteers to be the Core Team’s Facilitator. The team decides to meet every Tuesday at 3:30 in Mr. Poole’s room. Ms. Jackson creates the agenda and sends it out ahead of time.</a:t>
            </a:r>
          </a:p>
          <a:p>
            <a:r>
              <a:rPr lang="en-US"/>
              <a:t>During their first few meetings, the team creates a standardized referral process for identifying students for Tier III interventions. This process includes the forms that will be used, the data decision rules that they will use to determine whether students qualify for Tier III interventions, and what training will be needed for faculty, staff, and parents regarding this process.</a:t>
            </a:r>
            <a:endParaRPr lang="en-US" dirty="0"/>
          </a:p>
        </p:txBody>
      </p:sp>
    </p:spTree>
    <p:extLst>
      <p:ext uri="{BB962C8B-B14F-4D97-AF65-F5344CB8AC3E}">
        <p14:creationId xmlns:p14="http://schemas.microsoft.com/office/powerpoint/2010/main" val="3905042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73E89-0E64-479C-B1BD-20F6FF54D96A}"/>
              </a:ext>
            </a:extLst>
          </p:cNvPr>
          <p:cNvSpPr>
            <a:spLocks noGrp="1"/>
          </p:cNvSpPr>
          <p:nvPr>
            <p:ph type="title"/>
          </p:nvPr>
        </p:nvSpPr>
        <p:spPr/>
        <p:txBody>
          <a:bodyPr/>
          <a:lstStyle/>
          <a:p>
            <a:r>
              <a:rPr lang="en-US"/>
              <a:t>Core Team Initial Responsibilities</a:t>
            </a:r>
            <a:endParaRPr lang="en-US" dirty="0"/>
          </a:p>
        </p:txBody>
      </p:sp>
      <p:sp>
        <p:nvSpPr>
          <p:cNvPr id="3" name="Content Placeholder 2">
            <a:extLst>
              <a:ext uri="{FF2B5EF4-FFF2-40B4-BE49-F238E27FC236}">
                <a16:creationId xmlns:a16="http://schemas.microsoft.com/office/drawing/2014/main" id="{BB529B8C-E53A-4F7E-8747-24251EE845A0}"/>
              </a:ext>
            </a:extLst>
          </p:cNvPr>
          <p:cNvSpPr>
            <a:spLocks noGrp="1"/>
          </p:cNvSpPr>
          <p:nvPr>
            <p:ph idx="1"/>
          </p:nvPr>
        </p:nvSpPr>
        <p:spPr/>
        <p:txBody>
          <a:bodyPr/>
          <a:lstStyle/>
          <a:p>
            <a:r>
              <a:rPr lang="en-US"/>
              <a:t>The team creates a standardized process for conducting Functional Behavior Assessments and writing Behavior Intervention Plans. Because Mr. Poole has some experience with these processes, the team decides he will train the action teams.</a:t>
            </a:r>
          </a:p>
          <a:p>
            <a:r>
              <a:rPr lang="en-US"/>
              <a:t>The team also creates a written process for providing ongoing Professional Development around Tier III. </a:t>
            </a:r>
          </a:p>
          <a:p>
            <a:endParaRPr lang="en-US" dirty="0"/>
          </a:p>
        </p:txBody>
      </p:sp>
    </p:spTree>
    <p:extLst>
      <p:ext uri="{BB962C8B-B14F-4D97-AF65-F5344CB8AC3E}">
        <p14:creationId xmlns:p14="http://schemas.microsoft.com/office/powerpoint/2010/main" val="24797602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D7DDA-8D04-4055-9B10-44CA8A5E07C1}"/>
              </a:ext>
            </a:extLst>
          </p:cNvPr>
          <p:cNvSpPr>
            <a:spLocks noGrp="1"/>
          </p:cNvSpPr>
          <p:nvPr>
            <p:ph type="title"/>
          </p:nvPr>
        </p:nvSpPr>
        <p:spPr/>
        <p:txBody>
          <a:bodyPr>
            <a:normAutofit fontScale="90000"/>
          </a:bodyPr>
          <a:lstStyle/>
          <a:p>
            <a:r>
              <a:rPr lang="en-US"/>
              <a:t>Core Team Ongoing Responsibilities</a:t>
            </a:r>
            <a:endParaRPr lang="en-US" dirty="0"/>
          </a:p>
        </p:txBody>
      </p:sp>
      <p:sp>
        <p:nvSpPr>
          <p:cNvPr id="3" name="Content Placeholder 2">
            <a:extLst>
              <a:ext uri="{FF2B5EF4-FFF2-40B4-BE49-F238E27FC236}">
                <a16:creationId xmlns:a16="http://schemas.microsoft.com/office/drawing/2014/main" id="{41D578CC-BDE5-4A1E-BF16-171343BD704A}"/>
              </a:ext>
            </a:extLst>
          </p:cNvPr>
          <p:cNvSpPr>
            <a:spLocks noGrp="1"/>
          </p:cNvSpPr>
          <p:nvPr>
            <p:ph idx="1"/>
          </p:nvPr>
        </p:nvSpPr>
        <p:spPr/>
        <p:txBody>
          <a:bodyPr>
            <a:normAutofit fontScale="85000" lnSpcReduction="10000"/>
          </a:bodyPr>
          <a:lstStyle/>
          <a:p>
            <a:r>
              <a:rPr lang="en-US"/>
              <a:t>After Tier III implementation is underway and all processes have been put into place, the Tier III Core Team begins to receive referrals for individual students to receive Tier III interventions.</a:t>
            </a:r>
          </a:p>
          <a:p>
            <a:r>
              <a:rPr lang="en-US"/>
              <a:t>The Core Team reviews each referral to see if each student meets the previously established criteria for Tier III interventions.</a:t>
            </a:r>
          </a:p>
          <a:p>
            <a:r>
              <a:rPr lang="en-US"/>
              <a:t>When a student meets the criteria, the Core Team delegates one of its members to create an Action (Problem-Solving) Team for that student.</a:t>
            </a:r>
            <a:endParaRPr lang="en-US" dirty="0"/>
          </a:p>
        </p:txBody>
      </p:sp>
    </p:spTree>
    <p:extLst>
      <p:ext uri="{BB962C8B-B14F-4D97-AF65-F5344CB8AC3E}">
        <p14:creationId xmlns:p14="http://schemas.microsoft.com/office/powerpoint/2010/main" val="14390511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1"/>
          <p:cNvSpPr txBox="1">
            <a:spLocks noGrp="1"/>
          </p:cNvSpPr>
          <p:nvPr>
            <p:ph type="title"/>
          </p:nvPr>
        </p:nvSpPr>
        <p:spPr/>
        <p:txBody>
          <a:bodyPr/>
          <a:lstStyle/>
          <a:p>
            <a:pPr lvl="0"/>
            <a:r>
              <a:rPr lang="en-US"/>
              <a:t>Core Team Reviews a Referral</a:t>
            </a:r>
            <a:endParaRPr lang="en-US" dirty="0"/>
          </a:p>
        </p:txBody>
      </p:sp>
      <p:sp>
        <p:nvSpPr>
          <p:cNvPr id="2" name="Content Placeholder 1">
            <a:extLst>
              <a:ext uri="{FF2B5EF4-FFF2-40B4-BE49-F238E27FC236}">
                <a16:creationId xmlns:a16="http://schemas.microsoft.com/office/drawing/2014/main" id="{C0E52B6E-F897-448C-ABEE-D2021D816118}"/>
              </a:ext>
            </a:extLst>
          </p:cNvPr>
          <p:cNvSpPr>
            <a:spLocks noGrp="1"/>
          </p:cNvSpPr>
          <p:nvPr>
            <p:ph idx="1"/>
          </p:nvPr>
        </p:nvSpPr>
        <p:spPr/>
        <p:txBody>
          <a:bodyPr>
            <a:normAutofit fontScale="85000" lnSpcReduction="20000"/>
          </a:bodyPr>
          <a:lstStyle/>
          <a:p>
            <a:r>
              <a:rPr lang="en-US"/>
              <a:t>Mr. Jones, the 2nd grade teacher, refers 7-year-old Aiden for Tier III interventions based on the following behaviors: throwing classroom materials, cussing at teacher, and shouting at peers.</a:t>
            </a:r>
          </a:p>
          <a:p>
            <a:r>
              <a:rPr lang="en-US"/>
              <a:t>Aiden has been receiving Tier II Social Skills interventions (Big Buddy Mentoring) for the past 6 weeks. His behavior, which began in the classroom, has intensified and spread to the cafeteria, school bus, and at home.</a:t>
            </a:r>
          </a:p>
          <a:p>
            <a:r>
              <a:rPr lang="en-US"/>
              <a:t>After reviewing the data, the Core Team decides to put together an Action Team to conduct an FBA to determine if a Behavior Intervention Plan or other services are needed for Aiden.</a:t>
            </a:r>
            <a:endParaRPr lang="en-US" dirty="0"/>
          </a:p>
        </p:txBody>
      </p:sp>
    </p:spTree>
    <p:extLst>
      <p:ext uri="{BB962C8B-B14F-4D97-AF65-F5344CB8AC3E}">
        <p14:creationId xmlns:p14="http://schemas.microsoft.com/office/powerpoint/2010/main" val="39294635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5D24F-E806-4312-9F09-0B1A036C0CD1}"/>
              </a:ext>
            </a:extLst>
          </p:cNvPr>
          <p:cNvSpPr>
            <a:spLocks noGrp="1"/>
          </p:cNvSpPr>
          <p:nvPr>
            <p:ph type="title"/>
          </p:nvPr>
        </p:nvSpPr>
        <p:spPr/>
        <p:txBody>
          <a:bodyPr/>
          <a:lstStyle/>
          <a:p>
            <a:r>
              <a:rPr lang="en-US"/>
              <a:t>Action Team Created</a:t>
            </a:r>
            <a:endParaRPr lang="en-US" dirty="0"/>
          </a:p>
        </p:txBody>
      </p:sp>
      <p:sp>
        <p:nvSpPr>
          <p:cNvPr id="3" name="Content Placeholder 2">
            <a:extLst>
              <a:ext uri="{FF2B5EF4-FFF2-40B4-BE49-F238E27FC236}">
                <a16:creationId xmlns:a16="http://schemas.microsoft.com/office/drawing/2014/main" id="{AFB2AE8C-4F81-4DA2-988E-292FE7A74774}"/>
              </a:ext>
            </a:extLst>
          </p:cNvPr>
          <p:cNvSpPr>
            <a:spLocks noGrp="1"/>
          </p:cNvSpPr>
          <p:nvPr>
            <p:ph idx="1"/>
          </p:nvPr>
        </p:nvSpPr>
        <p:spPr/>
        <p:txBody>
          <a:bodyPr>
            <a:normAutofit fontScale="77500" lnSpcReduction="20000"/>
          </a:bodyPr>
          <a:lstStyle/>
          <a:p>
            <a:r>
              <a:rPr lang="en-US"/>
              <a:t>Mr. Criswell volunteers to put together an Action Team for Aiden.</a:t>
            </a:r>
          </a:p>
          <a:p>
            <a:r>
              <a:rPr lang="en-US"/>
              <a:t>He asks the following people to serve as Aiden’s Action Team based on their knowledge of Aiden:</a:t>
            </a:r>
          </a:p>
          <a:p>
            <a:pPr lvl="1"/>
            <a:r>
              <a:rPr lang="en-US"/>
              <a:t>Mr. Jones, Aiden’s teacher</a:t>
            </a:r>
          </a:p>
          <a:p>
            <a:pPr lvl="1"/>
            <a:r>
              <a:rPr lang="en-US"/>
              <a:t>Mrs. Kelly, the school nurse who has good rapport with Aiden</a:t>
            </a:r>
          </a:p>
          <a:p>
            <a:pPr lvl="1"/>
            <a:r>
              <a:rPr lang="en-US"/>
              <a:t>Linda Hendricks, Aiden’s mother</a:t>
            </a:r>
          </a:p>
          <a:p>
            <a:pPr lvl="1"/>
            <a:r>
              <a:rPr lang="en-US"/>
              <a:t>Ms. Jackson, the Guidance Counselor. She will guide the team in the FBA/BIP process</a:t>
            </a:r>
          </a:p>
          <a:p>
            <a:r>
              <a:rPr lang="en-US"/>
              <a:t>The Action Team decides to meet on Wednesdays at 8:15 a.m. A sub is provided for Mr. Jones.</a:t>
            </a:r>
          </a:p>
          <a:p>
            <a:pPr lvl="1"/>
            <a:endParaRPr lang="en-US"/>
          </a:p>
          <a:p>
            <a:endParaRPr lang="en-US" dirty="0"/>
          </a:p>
        </p:txBody>
      </p:sp>
    </p:spTree>
    <p:extLst>
      <p:ext uri="{BB962C8B-B14F-4D97-AF65-F5344CB8AC3E}">
        <p14:creationId xmlns:p14="http://schemas.microsoft.com/office/powerpoint/2010/main" val="11631557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9C0BE-6B85-4ADD-ADD2-1079EFFC1C80}"/>
              </a:ext>
            </a:extLst>
          </p:cNvPr>
          <p:cNvSpPr>
            <a:spLocks noGrp="1"/>
          </p:cNvSpPr>
          <p:nvPr>
            <p:ph type="title"/>
          </p:nvPr>
        </p:nvSpPr>
        <p:spPr/>
        <p:txBody>
          <a:bodyPr/>
          <a:lstStyle/>
          <a:p>
            <a:r>
              <a:rPr lang="en-US"/>
              <a:t>Ongoing Action Planning</a:t>
            </a:r>
            <a:endParaRPr lang="en-US" dirty="0"/>
          </a:p>
        </p:txBody>
      </p:sp>
      <p:sp>
        <p:nvSpPr>
          <p:cNvPr id="3" name="Content Placeholder 2">
            <a:extLst>
              <a:ext uri="{FF2B5EF4-FFF2-40B4-BE49-F238E27FC236}">
                <a16:creationId xmlns:a16="http://schemas.microsoft.com/office/drawing/2014/main" id="{31EF4ACA-8E5F-4490-ACBF-F3B0E49BCD6E}"/>
              </a:ext>
            </a:extLst>
          </p:cNvPr>
          <p:cNvSpPr>
            <a:spLocks noGrp="1"/>
          </p:cNvSpPr>
          <p:nvPr>
            <p:ph idx="1"/>
          </p:nvPr>
        </p:nvSpPr>
        <p:spPr/>
        <p:txBody>
          <a:bodyPr>
            <a:normAutofit fontScale="85000" lnSpcReduction="20000"/>
          </a:bodyPr>
          <a:lstStyle/>
          <a:p>
            <a:r>
              <a:rPr lang="en-US"/>
              <a:t>The Core Team continues to meet each week. </a:t>
            </a:r>
          </a:p>
          <a:p>
            <a:r>
              <a:rPr lang="en-US"/>
              <a:t>In addition to evaluating referrals and creating Action Teams, the Core Team reviews aggregate data on the interventions being put into place. They ask the following questions:</a:t>
            </a:r>
          </a:p>
          <a:p>
            <a:pPr lvl="1"/>
            <a:r>
              <a:rPr lang="en-US"/>
              <a:t>Are the interventions working?</a:t>
            </a:r>
          </a:p>
          <a:p>
            <a:pPr lvl="1"/>
            <a:r>
              <a:rPr lang="en-US"/>
              <a:t>Are they being implemented with fidelity?</a:t>
            </a:r>
          </a:p>
          <a:p>
            <a:pPr lvl="1"/>
            <a:r>
              <a:rPr lang="en-US"/>
              <a:t>Is any additional training needed?</a:t>
            </a:r>
          </a:p>
          <a:p>
            <a:pPr lvl="1"/>
            <a:r>
              <a:rPr lang="en-US"/>
              <a:t>How successful is our Tier III system as a whole?</a:t>
            </a:r>
          </a:p>
          <a:p>
            <a:pPr lvl="1"/>
            <a:r>
              <a:rPr lang="en-US"/>
              <a:t>Are any improvements needed?</a:t>
            </a:r>
          </a:p>
          <a:p>
            <a:pPr lvl="1"/>
            <a:endParaRPr lang="en-US" dirty="0"/>
          </a:p>
        </p:txBody>
      </p:sp>
    </p:spTree>
    <p:extLst>
      <p:ext uri="{BB962C8B-B14F-4D97-AF65-F5344CB8AC3E}">
        <p14:creationId xmlns:p14="http://schemas.microsoft.com/office/powerpoint/2010/main" val="40594860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F12FD-258A-4786-996B-75EEE08F5F46}"/>
              </a:ext>
            </a:extLst>
          </p:cNvPr>
          <p:cNvSpPr>
            <a:spLocks noGrp="1"/>
          </p:cNvSpPr>
          <p:nvPr>
            <p:ph type="title"/>
          </p:nvPr>
        </p:nvSpPr>
        <p:spPr/>
        <p:txBody>
          <a:bodyPr/>
          <a:lstStyle/>
          <a:p>
            <a:r>
              <a:rPr lang="en-US"/>
              <a:t>Annual Review</a:t>
            </a:r>
            <a:endParaRPr lang="en-US" dirty="0"/>
          </a:p>
        </p:txBody>
      </p:sp>
      <p:sp>
        <p:nvSpPr>
          <p:cNvPr id="3" name="Content Placeholder 2">
            <a:extLst>
              <a:ext uri="{FF2B5EF4-FFF2-40B4-BE49-F238E27FC236}">
                <a16:creationId xmlns:a16="http://schemas.microsoft.com/office/drawing/2014/main" id="{6A88702F-F71C-431B-AD48-CBF513BAAB2C}"/>
              </a:ext>
            </a:extLst>
          </p:cNvPr>
          <p:cNvSpPr>
            <a:spLocks noGrp="1"/>
          </p:cNvSpPr>
          <p:nvPr>
            <p:ph idx="1"/>
          </p:nvPr>
        </p:nvSpPr>
        <p:spPr/>
        <p:txBody>
          <a:bodyPr/>
          <a:lstStyle/>
          <a:p>
            <a:r>
              <a:rPr lang="en-US"/>
              <a:t>At least once a year, the Core Team uses the Tiered Fidelity Inventory to evaluate their Tier III system.</a:t>
            </a:r>
          </a:p>
          <a:p>
            <a:r>
              <a:rPr lang="en-US"/>
              <a:t>They use the possible data sources suggested by the TFI to objectively evaluate how well each TFI item is being implemented.</a:t>
            </a:r>
          </a:p>
          <a:p>
            <a:r>
              <a:rPr lang="en-US"/>
              <a:t>An action plan is created and implemented based on the items that need more improvement. </a:t>
            </a:r>
            <a:endParaRPr lang="en-US" dirty="0"/>
          </a:p>
        </p:txBody>
      </p:sp>
    </p:spTree>
    <p:extLst>
      <p:ext uri="{BB962C8B-B14F-4D97-AF65-F5344CB8AC3E}">
        <p14:creationId xmlns:p14="http://schemas.microsoft.com/office/powerpoint/2010/main" val="2210963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1"/>
          <p:cNvSpPr txBox="1">
            <a:spLocks noGrp="1"/>
          </p:cNvSpPr>
          <p:nvPr>
            <p:ph type="title"/>
          </p:nvPr>
        </p:nvSpPr>
        <p:spPr/>
        <p:txBody>
          <a:bodyPr/>
          <a:lstStyle/>
          <a:p>
            <a:pPr lvl="0"/>
            <a:r>
              <a:rPr lang="en-US">
                <a:sym typeface="Calibri"/>
              </a:rPr>
              <a:t>Do It With Fidelity!</a:t>
            </a:r>
            <a:endParaRPr lang="en-US" dirty="0"/>
          </a:p>
        </p:txBody>
      </p:sp>
      <p:sp>
        <p:nvSpPr>
          <p:cNvPr id="303" name="Google Shape;303;p31"/>
          <p:cNvSpPr txBox="1">
            <a:spLocks noGrp="1"/>
          </p:cNvSpPr>
          <p:nvPr>
            <p:ph idx="1"/>
          </p:nvPr>
        </p:nvSpPr>
        <p:spPr/>
        <p:txBody>
          <a:bodyPr>
            <a:normAutofit fontScale="77500" lnSpcReduction="20000"/>
          </a:bodyPr>
          <a:lstStyle/>
          <a:p>
            <a:pPr marL="0" lvl="0" indent="0">
              <a:buNone/>
            </a:pPr>
            <a:r>
              <a:rPr lang="en-US" dirty="0"/>
              <a:t>Tiered Fidelity Inventory (TFI)</a:t>
            </a:r>
          </a:p>
          <a:p>
            <a:pPr lvl="0"/>
            <a:endParaRPr lang="en-US" dirty="0"/>
          </a:p>
          <a:p>
            <a:pPr lvl="0"/>
            <a:r>
              <a:rPr lang="en-US" dirty="0"/>
              <a:t>Section 3.1: Team Composition</a:t>
            </a:r>
          </a:p>
          <a:p>
            <a:pPr lvl="0"/>
            <a:r>
              <a:rPr lang="en-US" dirty="0"/>
              <a:t>Section 3.2: Team Operating Procedures</a:t>
            </a:r>
          </a:p>
          <a:p>
            <a:pPr lvl="0"/>
            <a:r>
              <a:rPr lang="en-US" dirty="0"/>
              <a:t>Section 3.4: Student Support Team</a:t>
            </a:r>
          </a:p>
          <a:p>
            <a:pPr lvl="0"/>
            <a:r>
              <a:rPr lang="en-US" dirty="0"/>
              <a:t>Section 3.5: Staffing</a:t>
            </a:r>
          </a:p>
          <a:p>
            <a:pPr lvl="0"/>
            <a:r>
              <a:rPr lang="en-US" dirty="0"/>
              <a:t>Section 3.16: Level of Use</a:t>
            </a:r>
          </a:p>
          <a:p>
            <a:pPr lvl="0"/>
            <a:r>
              <a:rPr lang="en-US" dirty="0"/>
              <a:t>Section 3.17: Annual Evaluation</a:t>
            </a:r>
          </a:p>
        </p:txBody>
      </p:sp>
    </p:spTree>
    <p:extLst>
      <p:ext uri="{BB962C8B-B14F-4D97-AF65-F5344CB8AC3E}">
        <p14:creationId xmlns:p14="http://schemas.microsoft.com/office/powerpoint/2010/main" val="23712643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3.1 Team Composition</a:t>
            </a:r>
            <a:endParaRPr lang="en-US" dirty="0"/>
          </a:p>
        </p:txBody>
      </p:sp>
      <p:graphicFrame>
        <p:nvGraphicFramePr>
          <p:cNvPr id="7" name="Table 6">
            <a:extLst>
              <a:ext uri="{FF2B5EF4-FFF2-40B4-BE49-F238E27FC236}">
                <a16:creationId xmlns:a16="http://schemas.microsoft.com/office/drawing/2014/main" id="{59E8FF87-092A-4DA9-B015-A0C04A7B4B98}"/>
              </a:ext>
            </a:extLst>
          </p:cNvPr>
          <p:cNvGraphicFramePr>
            <a:graphicFrameLocks noGrp="1"/>
          </p:cNvGraphicFramePr>
          <p:nvPr>
            <p:extLst>
              <p:ext uri="{D42A27DB-BD31-4B8C-83A1-F6EECF244321}">
                <p14:modId xmlns:p14="http://schemas.microsoft.com/office/powerpoint/2010/main" val="372929883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A7BFA2F2-5C32-4DCF-8BFD-93BB566D5C7D}"/>
              </a:ext>
            </a:extLst>
          </p:cNvPr>
          <p:cNvGraphicFramePr>
            <a:graphicFrameLocks/>
          </p:cNvGraphicFramePr>
          <p:nvPr>
            <p:extLst>
              <p:ext uri="{D42A27DB-BD31-4B8C-83A1-F6EECF244321}">
                <p14:modId xmlns:p14="http://schemas.microsoft.com/office/powerpoint/2010/main" val="1440175096"/>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3.1 Team Composition</a:t>
                      </a:r>
                      <a:r>
                        <a:rPr lang="en-US" sz="1600" dirty="0"/>
                        <a:t>: Tier III systems planning team (or</a:t>
                      </a:r>
                      <a:r>
                        <a:rPr lang="en-US" sz="1600" baseline="0" dirty="0"/>
                        <a:t> combined Tier II/III team) includes a Tier III systems coordinator and individuals who can provide (a) applied behavioral expertise, (b) administrative authority, (c) multi-agency supports (e.g., person centered planning, wraparound, RENEW) expertise, (d) knowledge of students, and (e) knowledge about the operations of the school across grade levels and programs.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School organizational chart</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III team meeting minutes</a:t>
                      </a:r>
                    </a:p>
                  </a:txBody>
                  <a:tcPr marL="68580" marR="68580" marT="0" marB="0"/>
                </a:tc>
                <a:tc>
                  <a:txBody>
                    <a:bodyPr/>
                    <a:lstStyle/>
                    <a:p>
                      <a:r>
                        <a:rPr lang="en-US" sz="1600" dirty="0"/>
                        <a:t>0 = Tier III</a:t>
                      </a:r>
                      <a:r>
                        <a:rPr lang="en-US" sz="1600" baseline="0" dirty="0"/>
                        <a:t> team does not include a trained systems coordinator or all five identified functions</a:t>
                      </a:r>
                    </a:p>
                    <a:p>
                      <a:endParaRPr lang="en-US" sz="1600" baseline="0" dirty="0"/>
                    </a:p>
                    <a:p>
                      <a:r>
                        <a:rPr lang="en-US" sz="1600" baseline="0" dirty="0"/>
                        <a:t>1 = Tier III team members have some but not all five functions, and/or some but not all members have relevant training or attend at least 80% of meetings</a:t>
                      </a:r>
                    </a:p>
                    <a:p>
                      <a:endParaRPr lang="en-US" sz="1600" baseline="0" dirty="0"/>
                    </a:p>
                    <a:p>
                      <a:r>
                        <a:rPr lang="en-US" sz="1600" baseline="0" dirty="0"/>
                        <a:t>2 = Tier III team has a coordinator and all five functions and attendance of these members is at or above 80%</a:t>
                      </a:r>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A878E880-FD0B-4107-8663-045DD4F94BBA}"/>
              </a:ext>
            </a:extLst>
          </p:cNvPr>
          <p:cNvSpPr/>
          <p:nvPr/>
        </p:nvSpPr>
        <p:spPr>
          <a:xfrm>
            <a:off x="6192456" y="3942926"/>
            <a:ext cx="2266220" cy="18288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Tier III teams need individuals with specific skills and perspectives to effectively provide and implement Tier III supports.</a:t>
            </a:r>
          </a:p>
        </p:txBody>
      </p:sp>
    </p:spTree>
    <p:extLst>
      <p:ext uri="{BB962C8B-B14F-4D97-AF65-F5344CB8AC3E}">
        <p14:creationId xmlns:p14="http://schemas.microsoft.com/office/powerpoint/2010/main" val="4072443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7E186-10C0-42D0-8BEA-69FBD11AD93F}"/>
              </a:ext>
            </a:extLst>
          </p:cNvPr>
          <p:cNvSpPr>
            <a:spLocks noGrp="1"/>
          </p:cNvSpPr>
          <p:nvPr>
            <p:ph type="title"/>
          </p:nvPr>
        </p:nvSpPr>
        <p:spPr/>
        <p:txBody>
          <a:bodyPr/>
          <a:lstStyle/>
          <a:p>
            <a:r>
              <a:rPr lang="en-US" dirty="0"/>
              <a:t>3.2 Team Operating Procedures</a:t>
            </a:r>
          </a:p>
        </p:txBody>
      </p:sp>
      <p:graphicFrame>
        <p:nvGraphicFramePr>
          <p:cNvPr id="6" name="Table 5">
            <a:extLst>
              <a:ext uri="{FF2B5EF4-FFF2-40B4-BE49-F238E27FC236}">
                <a16:creationId xmlns:a16="http://schemas.microsoft.com/office/drawing/2014/main" id="{9714AFFE-BE86-4E31-98EB-42E0E33A789A}"/>
              </a:ext>
            </a:extLst>
          </p:cNvPr>
          <p:cNvGraphicFramePr>
            <a:graphicFrameLocks noGrp="1"/>
          </p:cNvGraphicFramePr>
          <p:nvPr>
            <p:extLst>
              <p:ext uri="{D42A27DB-BD31-4B8C-83A1-F6EECF244321}">
                <p14:modId xmlns:p14="http://schemas.microsoft.com/office/powerpoint/2010/main" val="372929883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7" name="Content Placeholder 3">
            <a:extLst>
              <a:ext uri="{FF2B5EF4-FFF2-40B4-BE49-F238E27FC236}">
                <a16:creationId xmlns:a16="http://schemas.microsoft.com/office/drawing/2014/main" id="{6612D6D1-C432-46B1-8A78-5DE955A50B1C}"/>
              </a:ext>
            </a:extLst>
          </p:cNvPr>
          <p:cNvGraphicFramePr>
            <a:graphicFrameLocks/>
          </p:cNvGraphicFramePr>
          <p:nvPr>
            <p:extLst>
              <p:ext uri="{D42A27DB-BD31-4B8C-83A1-F6EECF244321}">
                <p14:modId xmlns:p14="http://schemas.microsoft.com/office/powerpoint/2010/main" val="932869973"/>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3.2 Team Operating Procedures</a:t>
                      </a:r>
                      <a:r>
                        <a:rPr lang="en-US" sz="1600" dirty="0"/>
                        <a:t>: Tier III team meets at least monthly and has (a) regular meeting format/agenda, (b) minutes, (c) defined meeting roles, and (d) a current</a:t>
                      </a:r>
                      <a:r>
                        <a:rPr lang="en-US" sz="1600" baseline="0" dirty="0"/>
                        <a:t> action plan.</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III team meeting agendas and minutes</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III meeting roles descriptions</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III action plan</a:t>
                      </a:r>
                    </a:p>
                  </a:txBody>
                  <a:tcPr marL="68580" marR="68580" marT="0" marB="0"/>
                </a:tc>
                <a:tc>
                  <a:txBody>
                    <a:bodyPr/>
                    <a:lstStyle/>
                    <a:p>
                      <a:r>
                        <a:rPr lang="en-US" sz="1600" dirty="0"/>
                        <a:t>0 = Tier III</a:t>
                      </a:r>
                      <a:r>
                        <a:rPr lang="en-US" sz="1600" baseline="0" dirty="0"/>
                        <a:t> team does not use regular meeting format/agenda, minutes, defined roles, or a current action plan</a:t>
                      </a:r>
                    </a:p>
                    <a:p>
                      <a:endParaRPr lang="en-US" sz="1600" baseline="0" dirty="0"/>
                    </a:p>
                    <a:p>
                      <a:r>
                        <a:rPr lang="en-US" sz="1600" baseline="0" dirty="0"/>
                        <a:t>1 = Tier III team has at least two but not all four features</a:t>
                      </a:r>
                    </a:p>
                    <a:p>
                      <a:endParaRPr lang="en-US" sz="1600" baseline="0" dirty="0"/>
                    </a:p>
                    <a:p>
                      <a:r>
                        <a:rPr lang="en-US" sz="1600" baseline="0" dirty="0"/>
                        <a:t>2 = Tier III team meets at least monthly and uses regular meeting format/agenda, minutes, defined roles, AND has a current action plan</a:t>
                      </a:r>
                      <a:endParaRPr lang="en-US" sz="1600" dirty="0"/>
                    </a:p>
                  </a:txBody>
                  <a:tcPr marL="68580" marR="68580" marT="0" marB="0"/>
                </a:tc>
                <a:extLst>
                  <a:ext uri="{0D108BD9-81ED-4DB2-BD59-A6C34878D82A}">
                    <a16:rowId xmlns:a16="http://schemas.microsoft.com/office/drawing/2014/main" val="10000"/>
                  </a:ext>
                </a:extLst>
              </a:tr>
            </a:tbl>
          </a:graphicData>
        </a:graphic>
      </p:graphicFrame>
      <p:sp>
        <p:nvSpPr>
          <p:cNvPr id="8" name="Rectangle 7">
            <a:extLst>
              <a:ext uri="{FF2B5EF4-FFF2-40B4-BE49-F238E27FC236}">
                <a16:creationId xmlns:a16="http://schemas.microsoft.com/office/drawing/2014/main" id="{A6963A66-7363-4F73-AFBD-276441CDCAC4}"/>
              </a:ext>
            </a:extLst>
          </p:cNvPr>
          <p:cNvSpPr/>
          <p:nvPr/>
        </p:nvSpPr>
        <p:spPr>
          <a:xfrm>
            <a:off x="3240911" y="4440507"/>
            <a:ext cx="4743203" cy="91035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Tier III teams need meeting foundations in order to operate efficiently and to implement effective supports.</a:t>
            </a:r>
          </a:p>
        </p:txBody>
      </p:sp>
    </p:spTree>
    <p:extLst>
      <p:ext uri="{BB962C8B-B14F-4D97-AF65-F5344CB8AC3E}">
        <p14:creationId xmlns:p14="http://schemas.microsoft.com/office/powerpoint/2010/main" val="19387399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1AEE169-FD04-4948-B0B3-CB5195A19D9E}"/>
              </a:ext>
            </a:extLst>
          </p:cNvPr>
          <p:cNvSpPr>
            <a:spLocks noGrp="1"/>
          </p:cNvSpPr>
          <p:nvPr>
            <p:ph type="title"/>
          </p:nvPr>
        </p:nvSpPr>
        <p:spPr/>
        <p:txBody>
          <a:bodyPr/>
          <a:lstStyle/>
          <a:p>
            <a:r>
              <a:rPr lang="en-US" dirty="0"/>
              <a:t>3.4 Student Support Team</a:t>
            </a:r>
          </a:p>
        </p:txBody>
      </p:sp>
      <p:graphicFrame>
        <p:nvGraphicFramePr>
          <p:cNvPr id="7" name="Table 6">
            <a:extLst>
              <a:ext uri="{FF2B5EF4-FFF2-40B4-BE49-F238E27FC236}">
                <a16:creationId xmlns:a16="http://schemas.microsoft.com/office/drawing/2014/main" id="{CC2544EB-DD22-4FE8-8667-2B9D89158EE6}"/>
              </a:ext>
            </a:extLst>
          </p:cNvPr>
          <p:cNvGraphicFramePr>
            <a:graphicFrameLocks noGrp="1"/>
          </p:cNvGraphicFramePr>
          <p:nvPr>
            <p:extLst>
              <p:ext uri="{D42A27DB-BD31-4B8C-83A1-F6EECF244321}">
                <p14:modId xmlns:p14="http://schemas.microsoft.com/office/powerpoint/2010/main" val="372929883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64147B96-BC51-4503-9633-5B43CB539360}"/>
              </a:ext>
            </a:extLst>
          </p:cNvPr>
          <p:cNvGraphicFramePr>
            <a:graphicFrameLocks/>
          </p:cNvGraphicFramePr>
          <p:nvPr>
            <p:extLst>
              <p:ext uri="{D42A27DB-BD31-4B8C-83A1-F6EECF244321}">
                <p14:modId xmlns:p14="http://schemas.microsoft.com/office/powerpoint/2010/main" val="1874698553"/>
              </p:ext>
            </p:extLst>
          </p:nvPr>
        </p:nvGraphicFramePr>
        <p:xfrm>
          <a:off x="2056396" y="2816807"/>
          <a:ext cx="10004496" cy="3657600"/>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3.4 Student Support Team</a:t>
                      </a:r>
                      <a:r>
                        <a:rPr lang="en-US" sz="1600" dirty="0"/>
                        <a:t>: For each </a:t>
                      </a:r>
                      <a:r>
                        <a:rPr lang="en-US" sz="1600" b="1" dirty="0"/>
                        <a:t>individual student support plan</a:t>
                      </a:r>
                      <a:r>
                        <a:rPr lang="en-US" sz="1600" dirty="0"/>
                        <a:t>, a uniquely</a:t>
                      </a:r>
                      <a:r>
                        <a:rPr lang="en-US" sz="1600" baseline="0" dirty="0"/>
                        <a:t> constructed team exists (with input/approval from student/family about who is on the team) to design, implement, monitor, and adapt the student-specific support plan.</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III student behavior support plans created in the last 12 months (see TFI Tier III Support Plan Worksheet)</a:t>
                      </a:r>
                    </a:p>
                  </a:txBody>
                  <a:tcPr marL="68580" marR="68580" marT="0" marB="0"/>
                </a:tc>
                <a:tc>
                  <a:txBody>
                    <a:bodyPr/>
                    <a:lstStyle/>
                    <a:p>
                      <a:r>
                        <a:rPr lang="en-US" sz="1600" dirty="0"/>
                        <a:t>0 = Individual student support teams do not exist for all students who need them</a:t>
                      </a:r>
                      <a:endParaRPr lang="en-US" sz="1600" baseline="0" dirty="0"/>
                    </a:p>
                    <a:p>
                      <a:endParaRPr lang="en-US" sz="1600" baseline="0" dirty="0"/>
                    </a:p>
                    <a:p>
                      <a:r>
                        <a:rPr lang="en-US" sz="1600" baseline="0" dirty="0"/>
                        <a:t>1 = Individual student support teams exist, but are not uniquely designed with input from student/family and/or team membership has partial connection to strengths and needs</a:t>
                      </a:r>
                    </a:p>
                    <a:p>
                      <a:endParaRPr lang="en-US" sz="1600" baseline="0" dirty="0"/>
                    </a:p>
                    <a:p>
                      <a:r>
                        <a:rPr lang="en-US" sz="1600" baseline="0" dirty="0"/>
                        <a:t>2 = Individual student support teams exist, are uniquely designed with active input/approval from student/family (with a clear link of team membership to student strengths and needs), and meet regularly to review progress data</a:t>
                      </a:r>
                      <a:endParaRPr lang="en-US" sz="1600" dirty="0"/>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7E458B20-43A7-4ADD-B485-31733B9F37B2}"/>
              </a:ext>
            </a:extLst>
          </p:cNvPr>
          <p:cNvSpPr/>
          <p:nvPr/>
        </p:nvSpPr>
        <p:spPr>
          <a:xfrm>
            <a:off x="2939970" y="4996092"/>
            <a:ext cx="4743203" cy="91035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Each student receiving Tier III supports benefits from having an individualized team comprised of relevant stakeholders.</a:t>
            </a:r>
          </a:p>
        </p:txBody>
      </p:sp>
    </p:spTree>
    <p:extLst>
      <p:ext uri="{BB962C8B-B14F-4D97-AF65-F5344CB8AC3E}">
        <p14:creationId xmlns:p14="http://schemas.microsoft.com/office/powerpoint/2010/main" val="12815217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3596918-5B4E-44A5-9D22-44565C8B06D6}"/>
              </a:ext>
            </a:extLst>
          </p:cNvPr>
          <p:cNvSpPr>
            <a:spLocks noGrp="1"/>
          </p:cNvSpPr>
          <p:nvPr>
            <p:ph type="title"/>
          </p:nvPr>
        </p:nvSpPr>
        <p:spPr/>
        <p:txBody>
          <a:bodyPr/>
          <a:lstStyle/>
          <a:p>
            <a:r>
              <a:rPr lang="en-US" dirty="0"/>
              <a:t>3.5 Staffing</a:t>
            </a:r>
          </a:p>
        </p:txBody>
      </p:sp>
      <p:graphicFrame>
        <p:nvGraphicFramePr>
          <p:cNvPr id="7" name="Table 6">
            <a:extLst>
              <a:ext uri="{FF2B5EF4-FFF2-40B4-BE49-F238E27FC236}">
                <a16:creationId xmlns:a16="http://schemas.microsoft.com/office/drawing/2014/main" id="{87894744-54F3-4EB2-AEED-765D9198984E}"/>
              </a:ext>
            </a:extLst>
          </p:cNvPr>
          <p:cNvGraphicFramePr>
            <a:graphicFrameLocks noGrp="1"/>
          </p:cNvGraphicFramePr>
          <p:nvPr>
            <p:extLst>
              <p:ext uri="{D42A27DB-BD31-4B8C-83A1-F6EECF244321}">
                <p14:modId xmlns:p14="http://schemas.microsoft.com/office/powerpoint/2010/main" val="372929883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9502F6AA-A719-4995-A82C-3FCEBE7B2992}"/>
              </a:ext>
            </a:extLst>
          </p:cNvPr>
          <p:cNvGraphicFramePr>
            <a:graphicFrameLocks/>
          </p:cNvGraphicFramePr>
          <p:nvPr>
            <p:extLst>
              <p:ext uri="{D42A27DB-BD31-4B8C-83A1-F6EECF244321}">
                <p14:modId xmlns:p14="http://schemas.microsoft.com/office/powerpoint/2010/main" val="2190522386"/>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3.5 Staffing</a:t>
                      </a:r>
                      <a:r>
                        <a:rPr lang="en-US" sz="1600" dirty="0"/>
                        <a:t>: An administrative plan is used to ensure adequate staff</a:t>
                      </a:r>
                      <a:r>
                        <a:rPr lang="en-US" sz="1600" baseline="0" dirty="0"/>
                        <a:t> is assigned to facilitate individualized plans for the students enrolled in Tier III supports.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Administrative plan</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III team meeting minutes</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FTE (i.e., paid time) allocated to Tier III supports</a:t>
                      </a:r>
                    </a:p>
                  </a:txBody>
                  <a:tcPr marL="68580" marR="68580" marT="0" marB="0"/>
                </a:tc>
                <a:tc>
                  <a:txBody>
                    <a:bodyPr/>
                    <a:lstStyle/>
                    <a:p>
                      <a:r>
                        <a:rPr lang="en-US" sz="1600" dirty="0"/>
                        <a:t>0 = Personnel are not assigned to facilitate individual student support teams</a:t>
                      </a:r>
                      <a:endParaRPr lang="en-US" sz="1600" baseline="0" dirty="0"/>
                    </a:p>
                    <a:p>
                      <a:endParaRPr lang="en-US" sz="1600" baseline="0" dirty="0"/>
                    </a:p>
                    <a:p>
                      <a:r>
                        <a:rPr lang="en-US" sz="1600" baseline="0" dirty="0"/>
                        <a:t>1 = Personnel are assigned to facilitate some individual support teams, but not at least 1% of enrollment</a:t>
                      </a:r>
                    </a:p>
                    <a:p>
                      <a:endParaRPr lang="en-US" sz="1600" baseline="0" dirty="0"/>
                    </a:p>
                    <a:p>
                      <a:r>
                        <a:rPr lang="en-US" sz="1600" baseline="0" dirty="0"/>
                        <a:t>2 = Personnel are assigned to facilitate individualized plans for all students enrolled in Tier III supports</a:t>
                      </a:r>
                      <a:endParaRPr lang="en-US" sz="1600" dirty="0"/>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430827CA-EF70-439B-82B1-0DCE3928512B}"/>
              </a:ext>
            </a:extLst>
          </p:cNvPr>
          <p:cNvSpPr/>
          <p:nvPr/>
        </p:nvSpPr>
        <p:spPr>
          <a:xfrm>
            <a:off x="2586924" y="4713773"/>
            <a:ext cx="4743203" cy="91035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Each Tier III student support team needs a person responsible for coordinating implementation efforts.</a:t>
            </a:r>
          </a:p>
        </p:txBody>
      </p:sp>
    </p:spTree>
    <p:extLst>
      <p:ext uri="{BB962C8B-B14F-4D97-AF65-F5344CB8AC3E}">
        <p14:creationId xmlns:p14="http://schemas.microsoft.com/office/powerpoint/2010/main" val="10033382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D305-063C-4CD8-9E24-F1FBF90BF873}"/>
              </a:ext>
            </a:extLst>
          </p:cNvPr>
          <p:cNvSpPr>
            <a:spLocks noGrp="1"/>
          </p:cNvSpPr>
          <p:nvPr>
            <p:ph type="title"/>
          </p:nvPr>
        </p:nvSpPr>
        <p:spPr/>
        <p:txBody>
          <a:bodyPr/>
          <a:lstStyle/>
          <a:p>
            <a:r>
              <a:rPr lang="en-US" dirty="0"/>
              <a:t>3.16 Level of Use</a:t>
            </a:r>
          </a:p>
        </p:txBody>
      </p:sp>
      <p:graphicFrame>
        <p:nvGraphicFramePr>
          <p:cNvPr id="5" name="Table 4">
            <a:extLst>
              <a:ext uri="{FF2B5EF4-FFF2-40B4-BE49-F238E27FC236}">
                <a16:creationId xmlns:a16="http://schemas.microsoft.com/office/drawing/2014/main" id="{A4FF8195-B7C2-4E9D-83A4-A5DAE2A88D87}"/>
              </a:ext>
            </a:extLst>
          </p:cNvPr>
          <p:cNvGraphicFramePr>
            <a:graphicFrameLocks noGrp="1"/>
          </p:cNvGraphicFramePr>
          <p:nvPr>
            <p:extLst>
              <p:ext uri="{D42A27DB-BD31-4B8C-83A1-F6EECF244321}">
                <p14:modId xmlns:p14="http://schemas.microsoft.com/office/powerpoint/2010/main" val="372929883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6" name="Content Placeholder 3">
            <a:extLst>
              <a:ext uri="{FF2B5EF4-FFF2-40B4-BE49-F238E27FC236}">
                <a16:creationId xmlns:a16="http://schemas.microsoft.com/office/drawing/2014/main" id="{07DBA583-EDA8-420B-B4C4-662EF0426642}"/>
              </a:ext>
            </a:extLst>
          </p:cNvPr>
          <p:cNvGraphicFramePr>
            <a:graphicFrameLocks/>
          </p:cNvGraphicFramePr>
          <p:nvPr>
            <p:extLst>
              <p:ext uri="{D42A27DB-BD31-4B8C-83A1-F6EECF244321}">
                <p14:modId xmlns:p14="http://schemas.microsoft.com/office/powerpoint/2010/main" val="289742135"/>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3.16 Level of Use: </a:t>
                      </a:r>
                    </a:p>
                    <a:p>
                      <a:r>
                        <a:rPr lang="en-US" sz="1600" b="0" dirty="0"/>
                        <a:t>Team follows written process to track proportion of students participating in Tier 3 supports, and access is proportionate. </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Student progress data</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3 team meeting minutes</a:t>
                      </a:r>
                    </a:p>
                  </a:txBody>
                  <a:tcPr marL="68580" marR="68580" marT="0" marB="0"/>
                </a:tc>
                <a:tc>
                  <a:txBody>
                    <a:bodyPr/>
                    <a:lstStyle/>
                    <a:p>
                      <a:pPr>
                        <a:spcAft>
                          <a:spcPts val="1200"/>
                        </a:spcAft>
                      </a:pPr>
                      <a:r>
                        <a:rPr lang="en-US" sz="1600" dirty="0"/>
                        <a:t>0 = No students have    Tier 3 support plans.</a:t>
                      </a:r>
                    </a:p>
                    <a:p>
                      <a:pPr>
                        <a:spcAft>
                          <a:spcPts val="1200"/>
                        </a:spcAft>
                      </a:pPr>
                      <a:r>
                        <a:rPr lang="en-US" sz="1600" dirty="0"/>
                        <a:t>1 = Fewer than 1% of students have Tier 3 plans.</a:t>
                      </a:r>
                    </a:p>
                    <a:p>
                      <a:pPr>
                        <a:spcAft>
                          <a:spcPts val="1200"/>
                        </a:spcAft>
                      </a:pPr>
                      <a:r>
                        <a:rPr lang="en-US" sz="1600" dirty="0"/>
                        <a:t>2 = All students requiring Tier 3 supports (and at least 1% of students) have Tier 3 support plans.</a:t>
                      </a:r>
                    </a:p>
                  </a:txBody>
                  <a:tcPr marL="68580" marR="68580" marT="0" marB="0"/>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49D50F84-7A94-477B-8EAE-454EAD7D20A8}"/>
              </a:ext>
            </a:extLst>
          </p:cNvPr>
          <p:cNvSpPr/>
          <p:nvPr/>
        </p:nvSpPr>
        <p:spPr>
          <a:xfrm>
            <a:off x="3831221" y="4140729"/>
            <a:ext cx="3672527" cy="134149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Tier 3 supports that are used with too few students (e.g. fewer than 1% of enrollment) or by too many students (e.g. more than 5% of enrollment) are not sustainable.</a:t>
            </a:r>
          </a:p>
        </p:txBody>
      </p:sp>
    </p:spTree>
    <p:extLst>
      <p:ext uri="{BB962C8B-B14F-4D97-AF65-F5344CB8AC3E}">
        <p14:creationId xmlns:p14="http://schemas.microsoft.com/office/powerpoint/2010/main" val="6110865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53EE-5189-48AD-A220-61A40752A84F}"/>
              </a:ext>
            </a:extLst>
          </p:cNvPr>
          <p:cNvSpPr>
            <a:spLocks noGrp="1"/>
          </p:cNvSpPr>
          <p:nvPr>
            <p:ph type="title"/>
          </p:nvPr>
        </p:nvSpPr>
        <p:spPr/>
        <p:txBody>
          <a:bodyPr/>
          <a:lstStyle/>
          <a:p>
            <a:r>
              <a:rPr lang="en-US" dirty="0"/>
              <a:t>3.17 Annual Evaluation</a:t>
            </a:r>
          </a:p>
        </p:txBody>
      </p:sp>
      <p:graphicFrame>
        <p:nvGraphicFramePr>
          <p:cNvPr id="5" name="Table 4">
            <a:extLst>
              <a:ext uri="{FF2B5EF4-FFF2-40B4-BE49-F238E27FC236}">
                <a16:creationId xmlns:a16="http://schemas.microsoft.com/office/drawing/2014/main" id="{8A1FDDC8-D57D-48DF-AA5D-A9EFB2AA5739}"/>
              </a:ext>
            </a:extLst>
          </p:cNvPr>
          <p:cNvGraphicFramePr>
            <a:graphicFrameLocks noGrp="1"/>
          </p:cNvGraphicFramePr>
          <p:nvPr>
            <p:extLst>
              <p:ext uri="{D42A27DB-BD31-4B8C-83A1-F6EECF244321}">
                <p14:modId xmlns:p14="http://schemas.microsoft.com/office/powerpoint/2010/main" val="372929883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6" name="Content Placeholder 3">
            <a:extLst>
              <a:ext uri="{FF2B5EF4-FFF2-40B4-BE49-F238E27FC236}">
                <a16:creationId xmlns:a16="http://schemas.microsoft.com/office/drawing/2014/main" id="{9D070E0C-EA25-4F28-9BA1-5F2E122410F8}"/>
              </a:ext>
            </a:extLst>
          </p:cNvPr>
          <p:cNvGraphicFramePr>
            <a:graphicFrameLocks/>
          </p:cNvGraphicFramePr>
          <p:nvPr>
            <p:extLst>
              <p:ext uri="{D42A27DB-BD31-4B8C-83A1-F6EECF244321}">
                <p14:modId xmlns:p14="http://schemas.microsoft.com/office/powerpoint/2010/main" val="2406114623"/>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Annual Evaluation: </a:t>
                      </a:r>
                    </a:p>
                    <a:p>
                      <a:r>
                        <a:rPr lang="en-US" sz="1600" dirty="0"/>
                        <a:t>At least annually, the</a:t>
                      </a:r>
                      <a:r>
                        <a:rPr lang="en-US" sz="1600" baseline="0" dirty="0"/>
                        <a:t> </a:t>
                      </a:r>
                      <a:r>
                        <a:rPr lang="en-US" sz="1600" dirty="0"/>
                        <a:t>Tier 3 systems team assesses the extent to which Tier 3 supports are meeting the needs of students, families, and school personnel, and this information is used to guide action planning.</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3 team meeting minutes</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Tier 3 team Action Plan</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Team member verbal reports</a:t>
                      </a:r>
                    </a:p>
                  </a:txBody>
                  <a:tcPr marL="68580" marR="68580" marT="0" marB="0"/>
                </a:tc>
                <a:tc>
                  <a:txBody>
                    <a:bodyPr/>
                    <a:lstStyle/>
                    <a:p>
                      <a:pPr>
                        <a:spcAft>
                          <a:spcPts val="1200"/>
                        </a:spcAft>
                      </a:pPr>
                      <a:r>
                        <a:rPr lang="en-US" sz="1600" dirty="0"/>
                        <a:t>0 = No annual review</a:t>
                      </a:r>
                      <a:r>
                        <a:rPr lang="en-US" sz="1600" baseline="0" dirty="0"/>
                        <a:t> takes place.</a:t>
                      </a:r>
                      <a:endParaRPr lang="en-US" sz="1600" dirty="0"/>
                    </a:p>
                    <a:p>
                      <a:pPr>
                        <a:spcAft>
                          <a:spcPts val="1200"/>
                        </a:spcAft>
                      </a:pPr>
                      <a:r>
                        <a:rPr lang="en-US" sz="1600" dirty="0"/>
                        <a:t>1 = Review is conducted but less than annually, or the review is done without impact on action planning.</a:t>
                      </a:r>
                    </a:p>
                    <a:p>
                      <a:pPr>
                        <a:spcAft>
                          <a:spcPts val="1200"/>
                        </a:spcAft>
                      </a:pPr>
                      <a:r>
                        <a:rPr lang="en-US" sz="1600" dirty="0"/>
                        <a:t> 2 = Written documentation of an annual review of    Tier 3 supports with specific decisions related to action planning.</a:t>
                      </a:r>
                    </a:p>
                  </a:txBody>
                  <a:tcPr marL="68580" marR="68580" marT="0" marB="0"/>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8D9843D1-AA08-4182-86BD-2BD28FACF7EC}"/>
              </a:ext>
            </a:extLst>
          </p:cNvPr>
          <p:cNvSpPr/>
          <p:nvPr/>
        </p:nvSpPr>
        <p:spPr>
          <a:xfrm>
            <a:off x="2917372" y="4675739"/>
            <a:ext cx="4771434"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Any strategy or procedure needs to be reviewed at least annually and revised to remain current and to match changes in the school.</a:t>
            </a:r>
          </a:p>
        </p:txBody>
      </p:sp>
    </p:spTree>
    <p:extLst>
      <p:ext uri="{BB962C8B-B14F-4D97-AF65-F5344CB8AC3E}">
        <p14:creationId xmlns:p14="http://schemas.microsoft.com/office/powerpoint/2010/main" val="18794190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EE5F0-BFEE-45D3-AD4B-F8227425B525}"/>
              </a:ext>
            </a:extLst>
          </p:cNvPr>
          <p:cNvSpPr>
            <a:spLocks noGrp="1"/>
          </p:cNvSpPr>
          <p:nvPr>
            <p:ph type="title"/>
          </p:nvPr>
        </p:nvSpPr>
        <p:spPr/>
        <p:txBody>
          <a:bodyPr/>
          <a:lstStyle/>
          <a:p>
            <a:r>
              <a:rPr lang="en-US"/>
              <a:t>Next Steps </a:t>
            </a:r>
            <a:endParaRPr lang="en-US" dirty="0"/>
          </a:p>
        </p:txBody>
      </p:sp>
    </p:spTree>
    <p:extLst>
      <p:ext uri="{BB962C8B-B14F-4D97-AF65-F5344CB8AC3E}">
        <p14:creationId xmlns:p14="http://schemas.microsoft.com/office/powerpoint/2010/main" val="263670131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4529646-5C38-4D4B-A438-50F741285842}"/>
              </a:ext>
            </a:extLst>
          </p:cNvPr>
          <p:cNvSpPr>
            <a:spLocks noGrp="1"/>
          </p:cNvSpPr>
          <p:nvPr>
            <p:ph type="title"/>
          </p:nvPr>
        </p:nvSpPr>
        <p:spPr/>
        <p:txBody>
          <a:bodyPr/>
          <a:lstStyle/>
          <a:p>
            <a:r>
              <a:rPr lang="en-US"/>
              <a:t>Looking Ahead</a:t>
            </a:r>
            <a:endParaRPr lang="en-US" dirty="0"/>
          </a:p>
        </p:txBody>
      </p:sp>
      <p:sp>
        <p:nvSpPr>
          <p:cNvPr id="6" name="Content Placeholder 5">
            <a:extLst>
              <a:ext uri="{FF2B5EF4-FFF2-40B4-BE49-F238E27FC236}">
                <a16:creationId xmlns:a16="http://schemas.microsoft.com/office/drawing/2014/main" id="{0E6A955D-4AA5-48F7-B9F8-85FF63924A7E}"/>
              </a:ext>
            </a:extLst>
          </p:cNvPr>
          <p:cNvSpPr>
            <a:spLocks noGrp="1"/>
          </p:cNvSpPr>
          <p:nvPr>
            <p:ph idx="1"/>
          </p:nvPr>
        </p:nvSpPr>
        <p:spPr/>
        <p:txBody>
          <a:bodyPr/>
          <a:lstStyle/>
          <a:p>
            <a:pPr marL="0" indent="0">
              <a:buNone/>
            </a:pPr>
            <a:r>
              <a:rPr lang="en-US" dirty="0"/>
              <a:t>Modules 3 through 5:</a:t>
            </a:r>
          </a:p>
          <a:p>
            <a:r>
              <a:rPr lang="en-US" dirty="0"/>
              <a:t>Identifying Students for Tier III Interventions</a:t>
            </a:r>
          </a:p>
          <a:p>
            <a:r>
              <a:rPr lang="en-US" dirty="0"/>
              <a:t>Functional Behavior Assessment</a:t>
            </a:r>
          </a:p>
          <a:p>
            <a:r>
              <a:rPr lang="en-US" dirty="0"/>
              <a:t>Behavior Intervention Plans</a:t>
            </a:r>
          </a:p>
        </p:txBody>
      </p:sp>
    </p:spTree>
    <p:extLst>
      <p:ext uri="{BB962C8B-B14F-4D97-AF65-F5344CB8AC3E}">
        <p14:creationId xmlns:p14="http://schemas.microsoft.com/office/powerpoint/2010/main" val="7493409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3A0003E-CC6D-470D-A0FF-5B117E89B2C3}"/>
              </a:ext>
            </a:extLst>
          </p:cNvPr>
          <p:cNvSpPr>
            <a:spLocks noGrp="1"/>
          </p:cNvSpPr>
          <p:nvPr>
            <p:ph type="title"/>
          </p:nvPr>
        </p:nvSpPr>
        <p:spPr/>
        <p:txBody>
          <a:bodyPr/>
          <a:lstStyle/>
          <a:p>
            <a:r>
              <a:rPr lang="en-US"/>
              <a:t>Summary </a:t>
            </a:r>
            <a:endParaRPr lang="en-US" dirty="0"/>
          </a:p>
        </p:txBody>
      </p:sp>
      <p:sp>
        <p:nvSpPr>
          <p:cNvPr id="7" name="Content Placeholder 6">
            <a:extLst>
              <a:ext uri="{FF2B5EF4-FFF2-40B4-BE49-F238E27FC236}">
                <a16:creationId xmlns:a16="http://schemas.microsoft.com/office/drawing/2014/main" id="{1095F0E4-1046-43F3-BE35-E3AC66A46894}"/>
              </a:ext>
            </a:extLst>
          </p:cNvPr>
          <p:cNvSpPr>
            <a:spLocks noGrp="1"/>
          </p:cNvSpPr>
          <p:nvPr>
            <p:ph idx="1"/>
          </p:nvPr>
        </p:nvSpPr>
        <p:spPr/>
        <p:txBody>
          <a:bodyPr>
            <a:normAutofit fontScale="92500" lnSpcReduction="20000"/>
          </a:bodyPr>
          <a:lstStyle/>
          <a:p>
            <a:r>
              <a:rPr lang="en-US"/>
              <a:t>Have a plan for implementing Tier III. Assess current resources and have a goal for implementing Tier III.</a:t>
            </a:r>
          </a:p>
          <a:p>
            <a:r>
              <a:rPr lang="en-US"/>
              <a:t>Tier III requires regular systems discussions, as well as individualized teams to support each student in Tier III interventions.</a:t>
            </a:r>
          </a:p>
          <a:p>
            <a:r>
              <a:rPr lang="en-US"/>
              <a:t>Systems discussions will need to take place regularly, typically monthly, similar to Tier I and Tier II systems discussions.</a:t>
            </a:r>
          </a:p>
          <a:p>
            <a:r>
              <a:rPr lang="en-US"/>
              <a:t>Individual student teams will need time and resources to provide ongoing support for their students.</a:t>
            </a:r>
            <a:endParaRPr lang="en-US" dirty="0"/>
          </a:p>
        </p:txBody>
      </p:sp>
    </p:spTree>
    <p:extLst>
      <p:ext uri="{BB962C8B-B14F-4D97-AF65-F5344CB8AC3E}">
        <p14:creationId xmlns:p14="http://schemas.microsoft.com/office/powerpoint/2010/main" val="1235068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265F47-CD0A-467E-8260-ED379B5A4FCD}"/>
              </a:ext>
            </a:extLst>
          </p:cNvPr>
          <p:cNvSpPr>
            <a:spLocks noGrp="1"/>
          </p:cNvSpPr>
          <p:nvPr>
            <p:ph type="title"/>
          </p:nvPr>
        </p:nvSpPr>
        <p:spPr/>
        <p:txBody>
          <a:bodyPr/>
          <a:lstStyle/>
          <a:p>
            <a:r>
              <a:rPr lang="en-US"/>
              <a:t>Resources </a:t>
            </a:r>
            <a:endParaRPr lang="en-US" dirty="0"/>
          </a:p>
        </p:txBody>
      </p:sp>
      <p:sp>
        <p:nvSpPr>
          <p:cNvPr id="2" name="Content Placeholder 1">
            <a:extLst>
              <a:ext uri="{FF2B5EF4-FFF2-40B4-BE49-F238E27FC236}">
                <a16:creationId xmlns:a16="http://schemas.microsoft.com/office/drawing/2014/main" id="{3C835161-210A-4851-B221-9C075161F9A8}"/>
              </a:ext>
            </a:extLst>
          </p:cNvPr>
          <p:cNvSpPr>
            <a:spLocks noGrp="1"/>
          </p:cNvSpPr>
          <p:nvPr>
            <p:ph idx="1"/>
          </p:nvPr>
        </p:nvSpPr>
        <p:spPr/>
        <p:txBody>
          <a:bodyPr/>
          <a:lstStyle/>
          <a:p>
            <a:r>
              <a:rPr lang="en-US"/>
              <a:t>Missouri School-wide PBS Tier III Workbook: </a:t>
            </a:r>
            <a:r>
              <a:rPr lang="en-US">
                <a:hlinkClick r:id="rId3"/>
              </a:rPr>
              <a:t>https://pbismissouri.org/wp-content/uploads/2018/08/Tier-3-2018_Ch.-3.pdf</a:t>
            </a:r>
            <a:endParaRPr lang="en-US"/>
          </a:p>
          <a:p>
            <a:r>
              <a:rPr lang="en-US"/>
              <a:t>Support Systems for Tier III (webinar): </a:t>
            </a:r>
            <a:r>
              <a:rPr lang="en-US">
                <a:hlinkClick r:id="rId4"/>
              </a:rPr>
              <a:t>https://www.pbis.org/video/tier-2-and-tier-3-support-systems-sctg-webinar</a:t>
            </a:r>
            <a:endParaRPr lang="en-US" dirty="0"/>
          </a:p>
        </p:txBody>
      </p:sp>
    </p:spTree>
    <p:extLst>
      <p:ext uri="{BB962C8B-B14F-4D97-AF65-F5344CB8AC3E}">
        <p14:creationId xmlns:p14="http://schemas.microsoft.com/office/powerpoint/2010/main" val="1937436055"/>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0992EAA0FA0E48A2A45F4D8148E1B7" ma:contentTypeVersion="7" ma:contentTypeDescription="Create a new document." ma:contentTypeScope="" ma:versionID="4dfee8387d907018987f31319888b263">
  <xsd:schema xmlns:xsd="http://www.w3.org/2001/XMLSchema" xmlns:xs="http://www.w3.org/2001/XMLSchema" xmlns:p="http://schemas.microsoft.com/office/2006/metadata/properties" xmlns:ns2="156bee04-83cd-41b6-ad89-ed9cd3dad55e" targetNamespace="http://schemas.microsoft.com/office/2006/metadata/properties" ma:root="true" ma:fieldsID="5fc4d4b8161f8a56b744255e0fdb294a" ns2:_="">
    <xsd:import namespace="156bee04-83cd-41b6-ad89-ed9cd3dad5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bee04-83cd-41b6-ad89-ed9cd3dad5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13ABAB7-9E0E-4238-B024-7CEF3E3F44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F9AA2CF-81EC-4CAF-9701-CC27FDE92572}">
  <ds:schemaRefs>
    <ds:schemaRef ds:uri="http://schemas.microsoft.com/sharepoint/v3/contenttype/forms"/>
  </ds:schemaRefs>
</ds:datastoreItem>
</file>

<file path=customXml/itemProps3.xml><?xml version="1.0" encoding="utf-8"?>
<ds:datastoreItem xmlns:ds="http://schemas.openxmlformats.org/officeDocument/2006/customXml" ds:itemID="{122A5FAF-6923-4F5C-A269-C0BE7A4AB01B}">
  <ds:schemaRefs>
    <ds:schemaRef ds:uri="http://purl.org/dc/dcmitype/"/>
    <ds:schemaRef ds:uri="http://schemas.microsoft.com/office/infopath/2007/PartnerControls"/>
    <ds:schemaRef ds:uri="http://schemas.microsoft.com/office/2006/documentManagement/types"/>
    <ds:schemaRef ds:uri="http://purl.org/dc/elements/1.1/"/>
    <ds:schemaRef ds:uri="156bee04-83cd-41b6-ad89-ed9cd3dad55e"/>
    <ds:schemaRef ds:uri="http://purl.org/dc/terms/"/>
    <ds:schemaRef ds:uri="http://www.w3.org/XML/1998/namespace"/>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BLACK SLIDE MASTER TEMPLATE</Template>
  <TotalTime>27325</TotalTime>
  <Words>6403</Words>
  <Application>Microsoft Office PowerPoint</Application>
  <PresentationFormat>Widescreen</PresentationFormat>
  <Paragraphs>488</Paragraphs>
  <Slides>62</Slides>
  <Notes>52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62</vt:i4>
      </vt:variant>
    </vt:vector>
  </HeadingPairs>
  <TitlesOfParts>
    <vt:vector size="72" baseType="lpstr">
      <vt:lpstr>Arial</vt:lpstr>
      <vt:lpstr>Arial Black</vt:lpstr>
      <vt:lpstr>Calibri</vt:lpstr>
      <vt:lpstr>Georgia</vt:lpstr>
      <vt:lpstr>Noto Sans Symbols</vt:lpstr>
      <vt:lpstr>Trebuchet MS</vt:lpstr>
      <vt:lpstr>Univers Cond</vt:lpstr>
      <vt:lpstr>Verdana</vt:lpstr>
      <vt:lpstr>Wingdings</vt:lpstr>
      <vt:lpstr>BLACK SLIDE MASTER TEMPLATE</vt:lpstr>
      <vt:lpstr>Tier III Leadership</vt:lpstr>
      <vt:lpstr>Purpose</vt:lpstr>
      <vt:lpstr>Objectives</vt:lpstr>
      <vt:lpstr>The Tiered Fidelity Inventory (TFI) Tier III Planning Tool</vt:lpstr>
      <vt:lpstr>Introduction to the Case Study</vt:lpstr>
      <vt:lpstr>University Heights Elementary</vt:lpstr>
      <vt:lpstr>Follow Aiden’s Journey</vt:lpstr>
      <vt:lpstr>Planning for Tier III</vt:lpstr>
      <vt:lpstr>Planning for Tier III</vt:lpstr>
      <vt:lpstr>Tracking Access to Tier III</vt:lpstr>
      <vt:lpstr>Leadership at Tier III</vt:lpstr>
      <vt:lpstr>Leadership at Tier III</vt:lpstr>
      <vt:lpstr>Team-based Processes</vt:lpstr>
      <vt:lpstr>Teaming Is Critical in Tier III</vt:lpstr>
      <vt:lpstr>PowerPoint Presentation</vt:lpstr>
      <vt:lpstr>Resources Needed</vt:lpstr>
      <vt:lpstr>Schedule Regular Meetings</vt:lpstr>
      <vt:lpstr>Action Planning</vt:lpstr>
      <vt:lpstr>Goals and Measuring Success</vt:lpstr>
      <vt:lpstr>Activities and Steps</vt:lpstr>
      <vt:lpstr>Timelines and Resources</vt:lpstr>
      <vt:lpstr>Persons Responsible and Deadlines</vt:lpstr>
      <vt:lpstr>Core and Action Teams</vt:lpstr>
      <vt:lpstr>Teaming at PBIS Tier III</vt:lpstr>
      <vt:lpstr>Core (Systems) Teams</vt:lpstr>
      <vt:lpstr>Initial Core Team Responsibilities</vt:lpstr>
      <vt:lpstr>Annual Evaluation</vt:lpstr>
      <vt:lpstr>Core Team Membership</vt:lpstr>
      <vt:lpstr>Core Member Roles</vt:lpstr>
      <vt:lpstr>Table Talk</vt:lpstr>
      <vt:lpstr>Scheduling Considerations</vt:lpstr>
      <vt:lpstr>Core (Systems) Team Meeting Format</vt:lpstr>
      <vt:lpstr>PowerPoint Presentation</vt:lpstr>
      <vt:lpstr>Problem Solving Meeting Agenda</vt:lpstr>
      <vt:lpstr>PowerPoint Presentation</vt:lpstr>
      <vt:lpstr>PowerPoint Presentation</vt:lpstr>
      <vt:lpstr>PowerPoint Presentation</vt:lpstr>
      <vt:lpstr>Action (Problem Solving) Teams </vt:lpstr>
      <vt:lpstr>Developing Action Teams </vt:lpstr>
      <vt:lpstr>Supporting Action Teams</vt:lpstr>
      <vt:lpstr>Examples of Action Teams</vt:lpstr>
      <vt:lpstr>Guiding Questions</vt:lpstr>
      <vt:lpstr>Case Study</vt:lpstr>
      <vt:lpstr>Core Team</vt:lpstr>
      <vt:lpstr>Core Team Initial Responsibilities</vt:lpstr>
      <vt:lpstr>Core Team Initial Responsibilities</vt:lpstr>
      <vt:lpstr>Core Team Ongoing Responsibilities</vt:lpstr>
      <vt:lpstr>Core Team Reviews a Referral</vt:lpstr>
      <vt:lpstr>Action Team Created</vt:lpstr>
      <vt:lpstr>Ongoing Action Planning</vt:lpstr>
      <vt:lpstr>Annual Review</vt:lpstr>
      <vt:lpstr>Do It With Fidelity!</vt:lpstr>
      <vt:lpstr>3.1 Team Composition</vt:lpstr>
      <vt:lpstr>3.2 Team Operating Procedures</vt:lpstr>
      <vt:lpstr>3.4 Student Support Team</vt:lpstr>
      <vt:lpstr>3.5 Staffing</vt:lpstr>
      <vt:lpstr>3.16 Level of Use</vt:lpstr>
      <vt:lpstr>3.17 Annual Evaluation</vt:lpstr>
      <vt:lpstr>Next Steps </vt:lpstr>
      <vt:lpstr>Looking Ahead</vt:lpstr>
      <vt:lpstr>Summary </vt:lpstr>
      <vt:lpstr>Resources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Tier III Leadership</dc:title>
  <dc:creator>Rebecca Hegger</dc:creator>
  <cp:lastModifiedBy>Hannah L Fielder</cp:lastModifiedBy>
  <cp:revision>206</cp:revision>
  <dcterms:created xsi:type="dcterms:W3CDTF">2019-06-22T14:52:48Z</dcterms:created>
  <dcterms:modified xsi:type="dcterms:W3CDTF">2026-04-15T16:31:46Z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0x010100470992EAA0FA0E48A2A45F4D8148E1B7</vt:lpwstr>
  </property>
</Properties>
</file>