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8" r:id="rId4"/>
  </p:sldMasterIdLst>
  <p:notesMasterIdLst>
    <p:notesMasterId r:id="rId76"/>
  </p:notesMasterIdLst>
  <p:sldIdLst>
    <p:sldId id="257" r:id="rId5"/>
    <p:sldId id="259" r:id="rId6"/>
    <p:sldId id="313" r:id="rId7"/>
    <p:sldId id="583" r:id="rId8"/>
    <p:sldId id="1428" r:id="rId9"/>
    <p:sldId id="1429" r:id="rId10"/>
    <p:sldId id="1439" r:id="rId11"/>
    <p:sldId id="314" r:id="rId12"/>
    <p:sldId id="316" r:id="rId13"/>
    <p:sldId id="580" r:id="rId14"/>
    <p:sldId id="581" r:id="rId15"/>
    <p:sldId id="490" r:id="rId16"/>
    <p:sldId id="261" r:id="rId17"/>
    <p:sldId id="315" r:id="rId18"/>
    <p:sldId id="311" r:id="rId19"/>
    <p:sldId id="262" r:id="rId20"/>
    <p:sldId id="507" r:id="rId21"/>
    <p:sldId id="263" r:id="rId22"/>
    <p:sldId id="264" r:id="rId23"/>
    <p:sldId id="265" r:id="rId24"/>
    <p:sldId id="266" r:id="rId25"/>
    <p:sldId id="268" r:id="rId26"/>
    <p:sldId id="267" r:id="rId27"/>
    <p:sldId id="269" r:id="rId28"/>
    <p:sldId id="298" r:id="rId29"/>
    <p:sldId id="270" r:id="rId30"/>
    <p:sldId id="278" r:id="rId31"/>
    <p:sldId id="271" r:id="rId32"/>
    <p:sldId id="302" r:id="rId33"/>
    <p:sldId id="303" r:id="rId34"/>
    <p:sldId id="1437" r:id="rId35"/>
    <p:sldId id="292" r:id="rId36"/>
    <p:sldId id="1436" r:id="rId37"/>
    <p:sldId id="294" r:id="rId38"/>
    <p:sldId id="272" r:id="rId39"/>
    <p:sldId id="296" r:id="rId40"/>
    <p:sldId id="508" r:id="rId41"/>
    <p:sldId id="312" r:id="rId42"/>
    <p:sldId id="584" r:id="rId43"/>
    <p:sldId id="585" r:id="rId44"/>
    <p:sldId id="586" r:id="rId45"/>
    <p:sldId id="587" r:id="rId46"/>
    <p:sldId id="509" r:id="rId47"/>
    <p:sldId id="290" r:id="rId48"/>
    <p:sldId id="288" r:id="rId49"/>
    <p:sldId id="582" r:id="rId50"/>
    <p:sldId id="491" r:id="rId51"/>
    <p:sldId id="496" r:id="rId52"/>
    <p:sldId id="492" r:id="rId53"/>
    <p:sldId id="493" r:id="rId54"/>
    <p:sldId id="510" r:id="rId55"/>
    <p:sldId id="498" r:id="rId56"/>
    <p:sldId id="499" r:id="rId57"/>
    <p:sldId id="512" r:id="rId58"/>
    <p:sldId id="489" r:id="rId59"/>
    <p:sldId id="497" r:id="rId60"/>
    <p:sldId id="502" r:id="rId61"/>
    <p:sldId id="1431" r:id="rId62"/>
    <p:sldId id="1432" r:id="rId63"/>
    <p:sldId id="1434" r:id="rId64"/>
    <p:sldId id="1433" r:id="rId65"/>
    <p:sldId id="286" r:id="rId66"/>
    <p:sldId id="592" r:id="rId67"/>
    <p:sldId id="588" r:id="rId68"/>
    <p:sldId id="589" r:id="rId69"/>
    <p:sldId id="591" r:id="rId70"/>
    <p:sldId id="505" r:id="rId71"/>
    <p:sldId id="506" r:id="rId72"/>
    <p:sldId id="504" r:id="rId73"/>
    <p:sldId id="1435" r:id="rId74"/>
    <p:sldId id="1438" r:id="rId7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Rebecca Hegger" initials="RH" lastIdx="55" clrIdx="0">
    <p:extLst>
      <p:ext uri="{19B8F6BF-5375-455C-9EA6-DF929625EA0E}">
        <p15:presenceInfo xmlns:p15="http://schemas.microsoft.com/office/powerpoint/2012/main" userId="1ae0273c735cb329" providerId="Windows Live"/>
      </p:ext>
    </p:extLst>
  </p:cmAuthor>
  <p:cmAuthor id="2" name="Office of Behavioral Research &amp; Eval" initials="OoBR&amp;E" lastIdx="19" clrIdx="1">
    <p:extLst>
      <p:ext uri="{19B8F6BF-5375-455C-9EA6-DF929625EA0E}">
        <p15:presenceInfo xmlns:p15="http://schemas.microsoft.com/office/powerpoint/2012/main" userId="S-1-5-21-1547161642-1343024091-725345543-6258" providerId="AD"/>
      </p:ext>
    </p:extLst>
  </p:cmAuthor>
  <p:cmAuthor id="3" name="Brandi Simonsen" initials="BS" lastIdx="9" clrIdx="2"/>
  <p:cmAuthor id="4" name="Chan, Gail" initials="CG" lastIdx="45" clrIdx="3"/>
  <p:cmAuthor id="5" name="Anne Merten" initials="AM" lastIdx="15" clrIdx="4">
    <p:extLst>
      <p:ext uri="{19B8F6BF-5375-455C-9EA6-DF929625EA0E}">
        <p15:presenceInfo xmlns:p15="http://schemas.microsoft.com/office/powerpoint/2012/main" userId="S-1-5-21-1547161642-1343024091-725345543-33301" providerId="AD"/>
      </p:ext>
    </p:extLst>
  </p:cmAuthor>
  <p:cmAuthor id="6" name="Christy Brinkley" initials="CB" lastIdx="5" clrIdx="5">
    <p:extLst>
      <p:ext uri="{19B8F6BF-5375-455C-9EA6-DF929625EA0E}">
        <p15:presenceInfo xmlns:p15="http://schemas.microsoft.com/office/powerpoint/2012/main" userId="S-1-5-21-1547161642-1343024091-725345543-940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58C69"/>
    <a:srgbClr val="D31F2E"/>
    <a:srgbClr val="E1E1FF"/>
    <a:srgbClr val="CCCCFF"/>
    <a:srgbClr val="FFE0C1"/>
    <a:srgbClr val="FFCC99"/>
    <a:srgbClr val="FFFFCC"/>
    <a:srgbClr val="FF66CC"/>
    <a:srgbClr val="FF99FF"/>
    <a:srgbClr val="2E448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4" autoAdjust="0"/>
    <p:restoredTop sz="79324" autoAdjust="0"/>
  </p:normalViewPr>
  <p:slideViewPr>
    <p:cSldViewPr snapToGrid="0">
      <p:cViewPr varScale="1">
        <p:scale>
          <a:sx n="53" d="100"/>
          <a:sy n="53" d="100"/>
        </p:scale>
        <p:origin x="1140" y="32"/>
      </p:cViewPr>
      <p:guideLst/>
    </p:cSldViewPr>
  </p:slideViewPr>
  <p:notesTextViewPr>
    <p:cViewPr>
      <p:scale>
        <a:sx n="1" d="1"/>
        <a:sy n="1" d="1"/>
      </p:scale>
      <p:origin x="0" y="0"/>
    </p:cViewPr>
  </p:notesTextViewPr>
  <p:sorterViewPr>
    <p:cViewPr>
      <p:scale>
        <a:sx n="125" d="100"/>
        <a:sy n="125" d="100"/>
      </p:scale>
      <p:origin x="0" y="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viewProps" Target="viewProp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commentAuthors" Target="commentAuthor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notesMaster" Target="notesMasters/notesMaster1.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FED57C1-0DFF-45B0-9AF3-86BE3DA18C74}" type="datetimeFigureOut">
              <a:rPr lang="en-US" smtClean="0"/>
              <a:t>4/16/2026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E0F098F-D8B6-47AD-8440-AC95768CFA99}" type="slidenum">
              <a:rPr lang="en-US" smtClean="0"/>
              <a:t>‹#›</a:t>
            </a:fld>
            <a:endParaRPr lang="en-US"/>
          </a:p>
        </p:txBody>
      </p:sp>
    </p:spTree>
    <p:extLst>
      <p:ext uri="{BB962C8B-B14F-4D97-AF65-F5344CB8AC3E}">
        <p14:creationId xmlns:p14="http://schemas.microsoft.com/office/powerpoint/2010/main" val="20833221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solidFill>
                  <a:schemeClr val="bg1"/>
                </a:solidFill>
              </a:rPr>
              <a:t>Images in this module were obtained at google.com/images unless otherwise specified.</a:t>
            </a:r>
          </a:p>
        </p:txBody>
      </p:sp>
      <p:sp>
        <p:nvSpPr>
          <p:cNvPr id="4" name="Slide Number Placeholder 3"/>
          <p:cNvSpPr>
            <a:spLocks noGrp="1"/>
          </p:cNvSpPr>
          <p:nvPr>
            <p:ph type="sldNum" sz="quarter" idx="5"/>
          </p:nvPr>
        </p:nvSpPr>
        <p:spPr/>
        <p:txBody>
          <a:bodyPr/>
          <a:lstStyle/>
          <a:p>
            <a:fld id="{5E0F098F-D8B6-47AD-8440-AC95768CFA99}" type="slidenum">
              <a:rPr lang="en-US" smtClean="0"/>
              <a:t>1</a:t>
            </a:fld>
            <a:endParaRPr lang="en-US"/>
          </a:p>
        </p:txBody>
      </p:sp>
    </p:spTree>
    <p:extLst>
      <p:ext uri="{BB962C8B-B14F-4D97-AF65-F5344CB8AC3E}">
        <p14:creationId xmlns:p14="http://schemas.microsoft.com/office/powerpoint/2010/main" val="32309550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
        <p:cNvGrpSpPr/>
        <p:nvPr/>
      </p:nvGrpSpPr>
      <p:grpSpPr>
        <a:xfrm>
          <a:off x="0" y="0"/>
          <a:ext cx="0" cy="0"/>
          <a:chOff x="0" y="0"/>
          <a:chExt cx="0" cy="0"/>
        </a:xfrm>
      </p:grpSpPr>
      <p:sp>
        <p:nvSpPr>
          <p:cNvPr id="55" name="Google Shape;55;g3c9a2f29a9_2_0:notes"/>
          <p:cNvSpPr txBox="1">
            <a:spLocks noGrp="1"/>
          </p:cNvSpPr>
          <p:nvPr>
            <p:ph type="body" idx="1"/>
          </p:nvPr>
        </p:nvSpPr>
        <p:spPr>
          <a:xfrm>
            <a:off x="702310" y="4480004"/>
            <a:ext cx="5618400" cy="3665400"/>
          </a:xfrm>
          <a:prstGeom prst="rect">
            <a:avLst/>
          </a:prstGeom>
        </p:spPr>
        <p:txBody>
          <a:bodyPr spcFirstLastPara="1" wrap="square" lIns="93300" tIns="46650" rIns="93300" bIns="46650" anchor="t" anchorCtr="0">
            <a:noAutofit/>
          </a:bodyPr>
          <a:lstStyle/>
          <a:p>
            <a:pPr marL="0" lvl="0" indent="0" algn="l" rtl="0">
              <a:spcBef>
                <a:spcPts val="0"/>
              </a:spcBef>
              <a:spcAft>
                <a:spcPts val="0"/>
              </a:spcAft>
              <a:buNone/>
            </a:pPr>
            <a:endParaRPr dirty="0"/>
          </a:p>
        </p:txBody>
      </p:sp>
      <p:sp>
        <p:nvSpPr>
          <p:cNvPr id="56" name="Google Shape;56;g3c9a2f29a9_2_0: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870937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3</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1652700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3"/>
        <p:cNvGrpSpPr/>
        <p:nvPr/>
      </p:nvGrpSpPr>
      <p:grpSpPr>
        <a:xfrm>
          <a:off x="0" y="0"/>
          <a:ext cx="0" cy="0"/>
          <a:chOff x="0" y="0"/>
          <a:chExt cx="0" cy="0"/>
        </a:xfrm>
      </p:grpSpPr>
      <p:sp>
        <p:nvSpPr>
          <p:cNvPr id="324" name="Google Shape;32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325" name="Google Shape;325;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chemeClr val="dk1"/>
              </a:buClr>
              <a:buSzPts val="1200"/>
              <a:buFont typeface="Calibri"/>
              <a:buNone/>
            </a:pPr>
            <a:r>
              <a:rPr lang="en-US" dirty="0">
                <a:latin typeface="Calibri"/>
                <a:ea typeface="Calibri"/>
                <a:cs typeface="Calibri"/>
                <a:sym typeface="Calibri"/>
              </a:rPr>
              <a:t>The TFI will be used throughout PBIS modules. Each module aligns with one or more of the TFI items, denoted by the yellow arrows.</a:t>
            </a:r>
            <a:r>
              <a:rPr lang="en-US" dirty="0">
                <a:latin typeface="+mn-lt"/>
                <a:ea typeface="+mn-ea"/>
                <a:cs typeface="+mn-cs"/>
                <a:sym typeface="Calibri"/>
              </a:rPr>
              <a:t> </a:t>
            </a:r>
            <a:r>
              <a:rPr lang="en-US" dirty="0">
                <a:latin typeface="Calibri"/>
                <a:ea typeface="Calibri"/>
                <a:cs typeface="Calibri"/>
                <a:sym typeface="Calibri"/>
              </a:rPr>
              <a:t>The TFI is a tool that can be used for PBIS implementation planning, PBIS progress monitoring, and evaluation of PBIS implementation.</a:t>
            </a:r>
            <a:r>
              <a:rPr lang="en-US" dirty="0">
                <a:latin typeface="+mn-lt"/>
                <a:ea typeface="+mn-ea"/>
                <a:cs typeface="+mn-cs"/>
                <a:sym typeface="Calibri"/>
              </a:rPr>
              <a:t> </a:t>
            </a:r>
            <a:r>
              <a:rPr lang="en-US" dirty="0">
                <a:latin typeface="Calibri"/>
                <a:ea typeface="Calibri"/>
                <a:cs typeface="Calibri"/>
                <a:sym typeface="Calibri"/>
              </a:rPr>
              <a:t>In this module, items 3.6, 3.7, 3.12, and 3.13 will be addressed. </a:t>
            </a:r>
            <a:endParaRPr dirty="0"/>
          </a:p>
        </p:txBody>
      </p:sp>
      <p:sp>
        <p:nvSpPr>
          <p:cNvPr id="326" name="Google Shape;326;p4: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marR="0" lvl="0" indent="0" algn="r" rtl="0">
              <a:spcBef>
                <a:spcPts val="0"/>
              </a:spcBef>
              <a:spcAft>
                <a:spcPts val="0"/>
              </a:spcAft>
              <a:buNone/>
            </a:pPr>
            <a:r>
              <a:rPr lang="en-US" sz="1200" b="0" i="0" u="none" strike="noStrike" cap="none">
                <a:solidFill>
                  <a:schemeClr val="dk1"/>
                </a:solidFill>
                <a:latin typeface="Georgia"/>
                <a:ea typeface="Georgia"/>
                <a:cs typeface="Georgia"/>
                <a:sym typeface="Georgia"/>
              </a:rPr>
              <a:t>6/7/2019 9:45:32 AM</a:t>
            </a:r>
            <a:endParaRPr sz="1200" b="0" i="0" u="none" strike="noStrike" cap="none">
              <a:solidFill>
                <a:schemeClr val="dk1"/>
              </a:solidFill>
              <a:latin typeface="Georgia"/>
              <a:ea typeface="Georgia"/>
              <a:cs typeface="Georgia"/>
              <a:sym typeface="Georgia"/>
            </a:endParaRPr>
          </a:p>
        </p:txBody>
      </p:sp>
      <p:sp>
        <p:nvSpPr>
          <p:cNvPr id="327" name="Google Shape;327;p4:notes"/>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DE-PBS Cadre Meeting</a:t>
            </a:r>
            <a:endParaRPr/>
          </a:p>
        </p:txBody>
      </p:sp>
      <p:sp>
        <p:nvSpPr>
          <p:cNvPr id="328" name="Google Shape;328;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Georgia"/>
                <a:ea typeface="Georgia"/>
                <a:cs typeface="Georgia"/>
                <a:sym typeface="Georgia"/>
              </a:rPr>
              <a:t>4</a:t>
            </a:fld>
            <a:endParaRPr sz="1200" b="0" i="0" u="none" strike="noStrike" cap="none">
              <a:solidFill>
                <a:schemeClr val="dk1"/>
              </a:solidFill>
              <a:latin typeface="Georgia"/>
              <a:ea typeface="Georgia"/>
              <a:cs typeface="Georgia"/>
              <a:sym typeface="Georgia"/>
            </a:endParaRPr>
          </a:p>
        </p:txBody>
      </p:sp>
      <p:sp>
        <p:nvSpPr>
          <p:cNvPr id="329" name="Google Shape;329;p4:notes"/>
          <p:cNvSpPr txBox="1">
            <a:spLocks noGrp="1"/>
          </p:cNvSpPr>
          <p:nvPr>
            <p:ph type="hdr" idx="3"/>
          </p:nvPr>
        </p:nvSpPr>
        <p:spPr>
          <a:xfrm>
            <a:off x="0" y="0"/>
            <a:ext cx="2971800" cy="458788"/>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DRAFT </a:t>
            </a:r>
            <a:endParaRPr/>
          </a:p>
        </p:txBody>
      </p:sp>
    </p:spTree>
    <p:extLst>
      <p:ext uri="{BB962C8B-B14F-4D97-AF65-F5344CB8AC3E}">
        <p14:creationId xmlns:p14="http://schemas.microsoft.com/office/powerpoint/2010/main" val="7423823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school and people presented in this case study are fictional. The purpose of the Case Study is to provide a concrete example of Tier III processes to enhance participant understanding.</a:t>
            </a:r>
          </a:p>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EAFE40F8-DD38-440D-9B02-DC579D87D7DE}" type="slidenum">
              <a:rPr lang="en-US" smtClean="0"/>
              <a:t>5</a:t>
            </a:fld>
            <a:endParaRPr lang="en-US"/>
          </a:p>
        </p:txBody>
      </p:sp>
    </p:spTree>
    <p:extLst>
      <p:ext uri="{BB962C8B-B14F-4D97-AF65-F5344CB8AC3E}">
        <p14:creationId xmlns:p14="http://schemas.microsoft.com/office/powerpoint/2010/main" val="1943490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AFE40F8-DD38-440D-9B02-DC579D87D7DE}" type="slidenum">
              <a:rPr lang="en-US" smtClean="0"/>
              <a:t>6</a:t>
            </a:fld>
            <a:endParaRPr lang="en-US"/>
          </a:p>
        </p:txBody>
      </p:sp>
    </p:spTree>
    <p:extLst>
      <p:ext uri="{BB962C8B-B14F-4D97-AF65-F5344CB8AC3E}">
        <p14:creationId xmlns:p14="http://schemas.microsoft.com/office/powerpoint/2010/main" val="8310085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If Tier I is implemented with fidelity, then approximately 80% of the students in the school will respond</a:t>
            </a:r>
            <a:r>
              <a:rPr lang="en-US" baseline="0" dirty="0"/>
              <a:t> to these prevention efforts</a:t>
            </a:r>
            <a:r>
              <a:rPr lang="en-US" dirty="0"/>
              <a:t>, while 10-15% of students will require Tier II interventions. Tier III interventions are usually provided to approximately 1-5% of students. With</a:t>
            </a:r>
            <a:r>
              <a:rPr lang="en-US" baseline="0" dirty="0"/>
              <a:t> progression through the</a:t>
            </a:r>
            <a:r>
              <a:rPr lang="en-US" dirty="0"/>
              <a:t> tiers, more involvement is required from staff to ensure effective results.</a:t>
            </a:r>
          </a:p>
        </p:txBody>
      </p:sp>
      <p:sp>
        <p:nvSpPr>
          <p:cNvPr id="4" name="Slide Number Placeholder 3"/>
          <p:cNvSpPr>
            <a:spLocks noGrp="1"/>
          </p:cNvSpPr>
          <p:nvPr>
            <p:ph type="sldNum" sz="quarter" idx="5"/>
          </p:nvPr>
        </p:nvSpPr>
        <p:spPr/>
        <p:txBody>
          <a:bodyPr/>
          <a:lstStyle/>
          <a:p>
            <a:fld id="{5E0F098F-D8B6-47AD-8440-AC95768CFA99}" type="slidenum">
              <a:rPr lang="en-US" smtClean="0"/>
              <a:t>7</a:t>
            </a:fld>
            <a:endParaRPr lang="en-US"/>
          </a:p>
        </p:txBody>
      </p:sp>
    </p:spTree>
    <p:extLst>
      <p:ext uri="{BB962C8B-B14F-4D97-AF65-F5344CB8AC3E}">
        <p14:creationId xmlns:p14="http://schemas.microsoft.com/office/powerpoint/2010/main" val="4892643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p:cNvGrpSpPr/>
        <p:nvPr/>
      </p:nvGrpSpPr>
      <p:grpSpPr>
        <a:xfrm>
          <a:off x="0" y="0"/>
          <a:ext cx="0" cy="0"/>
          <a:chOff x="0" y="0"/>
          <a:chExt cx="0" cy="0"/>
        </a:xfrm>
      </p:grpSpPr>
      <p:sp>
        <p:nvSpPr>
          <p:cNvPr id="61" name="Google Shape;61;g3c9a2f29a9_3_383:notes"/>
          <p:cNvSpPr txBox="1">
            <a:spLocks noGrp="1"/>
          </p:cNvSpPr>
          <p:nvPr>
            <p:ph type="body" idx="1"/>
          </p:nvPr>
        </p:nvSpPr>
        <p:spPr>
          <a:xfrm>
            <a:off x="702310" y="4480004"/>
            <a:ext cx="5618400" cy="3665400"/>
          </a:xfrm>
          <a:prstGeom prst="rect">
            <a:avLst/>
          </a:prstGeom>
        </p:spPr>
        <p:txBody>
          <a:bodyPr spcFirstLastPara="1" wrap="square" lIns="93300" tIns="46650" rIns="93300" bIns="46650" anchor="t" anchorCtr="0">
            <a:noAutofit/>
          </a:bodyPr>
          <a:lstStyle/>
          <a:p>
            <a:pPr marL="0" lvl="0" indent="0" algn="l" rtl="0">
              <a:spcBef>
                <a:spcPts val="0"/>
              </a:spcBef>
              <a:spcAft>
                <a:spcPts val="0"/>
              </a:spcAft>
              <a:buNone/>
            </a:pPr>
            <a:endParaRPr lang="en-US" dirty="0"/>
          </a:p>
        </p:txBody>
      </p:sp>
      <p:sp>
        <p:nvSpPr>
          <p:cNvPr id="62" name="Google Shape;62;g3c9a2f29a9_3_383: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425496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gn="l" rtl="0">
              <a:spcBef>
                <a:spcPts val="0"/>
              </a:spcBef>
              <a:spcAft>
                <a:spcPts val="0"/>
              </a:spcAft>
              <a:buFont typeface="Arial" panose="020B0604020202020204" pitchFamily="34" charset="0"/>
              <a:buNone/>
            </a:pPr>
            <a:r>
              <a:rPr lang="en-US" dirty="0"/>
              <a:t>Tier III interventions of support are also referred to as the tertiary level.</a:t>
            </a:r>
          </a:p>
          <a:p>
            <a:pPr marL="457200" lvl="1" indent="-173736" algn="l" rtl="0">
              <a:spcBef>
                <a:spcPts val="0"/>
              </a:spcBef>
              <a:spcAft>
                <a:spcPts val="0"/>
              </a:spcAft>
              <a:buFont typeface="Arial" panose="020B0604020202020204" pitchFamily="34" charset="0"/>
              <a:buChar char="•"/>
            </a:pPr>
            <a:r>
              <a:rPr lang="en-US" dirty="0"/>
              <a:t>This level of support consists of individualized interventions that target the function, or cause, of the student’s behavior.</a:t>
            </a:r>
          </a:p>
          <a:p>
            <a:pPr marL="457200" lvl="1" indent="-173736" algn="l" rtl="0">
              <a:spcBef>
                <a:spcPts val="0"/>
              </a:spcBef>
              <a:spcAft>
                <a:spcPts val="0"/>
              </a:spcAft>
              <a:buFont typeface="Arial" panose="020B0604020202020204" pitchFamily="34" charset="0"/>
              <a:buChar char="•"/>
            </a:pPr>
            <a:r>
              <a:rPr lang="en-US" dirty="0"/>
              <a:t>Students typically receive Tier III supports due to non-responsiveness to secondary interventions and intensity of behavior (e.g., self-injurious behavior, severe aggression) (</a:t>
            </a:r>
            <a:r>
              <a:rPr lang="en-US" i="1" dirty="0"/>
              <a:t>Simonsen et al, 2010</a:t>
            </a:r>
            <a:r>
              <a:rPr lang="en-US" dirty="0"/>
              <a:t>).</a:t>
            </a:r>
          </a:p>
        </p:txBody>
      </p:sp>
      <p:sp>
        <p:nvSpPr>
          <p:cNvPr id="4" name="Slide Number Placeholder 3"/>
          <p:cNvSpPr>
            <a:spLocks noGrp="1"/>
          </p:cNvSpPr>
          <p:nvPr>
            <p:ph type="sldNum" sz="quarter" idx="5"/>
          </p:nvPr>
        </p:nvSpPr>
        <p:spPr/>
        <p:txBody>
          <a:bodyPr/>
          <a:lstStyle/>
          <a:p>
            <a:fld id="{5E0F098F-D8B6-47AD-8440-AC95768CFA99}" type="slidenum">
              <a:rPr lang="en-US" smtClean="0"/>
              <a:t>9</a:t>
            </a:fld>
            <a:endParaRPr lang="en-US"/>
          </a:p>
        </p:txBody>
      </p:sp>
    </p:spTree>
    <p:extLst>
      <p:ext uri="{BB962C8B-B14F-4D97-AF65-F5344CB8AC3E}">
        <p14:creationId xmlns:p14="http://schemas.microsoft.com/office/powerpoint/2010/main" val="29117794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Examples of behaviors:</a:t>
            </a:r>
          </a:p>
          <a:p>
            <a:pPr marL="457200" lvl="1" indent="-171450">
              <a:buFont typeface="Arial" panose="020B0604020202020204" pitchFamily="34" charset="0"/>
              <a:buChar char="•"/>
            </a:pPr>
            <a:r>
              <a:rPr lang="en-US" sz="1200" b="0" i="0" kern="1200" dirty="0">
                <a:solidFill>
                  <a:schemeClr val="tx1"/>
                </a:solidFill>
                <a:effectLst/>
                <a:latin typeface="+mn-lt"/>
                <a:ea typeface="+mn-ea"/>
                <a:cs typeface="+mn-cs"/>
              </a:rPr>
              <a:t>Internalizing: anxiety (e.g., biting fingernails, rocking back and forth), depression (e.g., not engaging in preferred activities, sleeping in class), withdrawal from peers</a:t>
            </a:r>
          </a:p>
          <a:p>
            <a:pPr marL="457200" lvl="1" indent="-171450">
              <a:buFont typeface="Arial" panose="020B0604020202020204" pitchFamily="34" charset="0"/>
              <a:buChar char="•"/>
            </a:pPr>
            <a:r>
              <a:rPr lang="en-US" sz="1200" b="0" i="0" kern="1200" dirty="0">
                <a:solidFill>
                  <a:schemeClr val="tx1"/>
                </a:solidFill>
                <a:effectLst/>
                <a:latin typeface="+mn-lt"/>
                <a:ea typeface="+mn-ea"/>
                <a:cs typeface="+mn-cs"/>
              </a:rPr>
              <a:t>Externalizing: throwing chairs, screaming obscenities, hitting others</a:t>
            </a:r>
          </a:p>
        </p:txBody>
      </p:sp>
      <p:sp>
        <p:nvSpPr>
          <p:cNvPr id="4" name="Slide Number Placeholder 3"/>
          <p:cNvSpPr>
            <a:spLocks noGrp="1"/>
          </p:cNvSpPr>
          <p:nvPr>
            <p:ph type="sldNum" sz="quarter" idx="10"/>
          </p:nvPr>
        </p:nvSpPr>
        <p:spPr/>
        <p:txBody>
          <a:bodyPr/>
          <a:lstStyle/>
          <a:p>
            <a:fld id="{8D071CB0-B899-423A-A866-D0E49C8F8874}" type="slidenum">
              <a:rPr lang="en-US" smtClean="0"/>
              <a:t>10</a:t>
            </a:fld>
            <a:endParaRPr lang="en-US"/>
          </a:p>
        </p:txBody>
      </p:sp>
    </p:spTree>
    <p:extLst>
      <p:ext uri="{BB962C8B-B14F-4D97-AF65-F5344CB8AC3E}">
        <p14:creationId xmlns:p14="http://schemas.microsoft.com/office/powerpoint/2010/main" val="7853375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Students in Tier III still receive reminders about the school-wide and classroom behavior expectations; are still eligible to be acknowledged for Tier I behaviors and are included in Tier I celebrations; are still able to remain in CICO or social skills groups, if needed; etc.</a:t>
            </a:r>
          </a:p>
        </p:txBody>
      </p:sp>
      <p:sp>
        <p:nvSpPr>
          <p:cNvPr id="4" name="Slide Number Placeholder 3"/>
          <p:cNvSpPr>
            <a:spLocks noGrp="1"/>
          </p:cNvSpPr>
          <p:nvPr>
            <p:ph type="sldNum" sz="quarter" idx="5"/>
          </p:nvPr>
        </p:nvSpPr>
        <p:spPr/>
        <p:txBody>
          <a:bodyPr/>
          <a:lstStyle/>
          <a:p>
            <a:fld id="{5E0F098F-D8B6-47AD-8440-AC95768CFA99}" type="slidenum">
              <a:rPr lang="en-US" smtClean="0"/>
              <a:t>11</a:t>
            </a:fld>
            <a:endParaRPr lang="en-US"/>
          </a:p>
        </p:txBody>
      </p:sp>
    </p:spTree>
    <p:extLst>
      <p:ext uri="{BB962C8B-B14F-4D97-AF65-F5344CB8AC3E}">
        <p14:creationId xmlns:p14="http://schemas.microsoft.com/office/powerpoint/2010/main" val="5461183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r>
              <a:rPr lang="en-US" dirty="0"/>
              <a:t>This RTI model shows the levels of support available for students and what types of supports they receive at each tier. The circled area shows where Tier III fits in the model; individualized intervention for a very small percentage of students (1-5%).</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smtClean="0">
                <a:solidFill>
                  <a:schemeClr val="dk1"/>
                </a:solidFill>
                <a:latin typeface="Calibri"/>
                <a:ea typeface="Calibri"/>
                <a:cs typeface="Calibri"/>
                <a:sym typeface="Calibri"/>
              </a:rPr>
              <a:t>12</a:t>
            </a:fld>
            <a:endParaRPr lang="en-US" sz="1200" b="0" i="0" u="none" strike="noStrike" cap="none"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54211367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
        <p:cNvGrpSpPr/>
        <p:nvPr/>
      </p:nvGrpSpPr>
      <p:grpSpPr>
        <a:xfrm>
          <a:off x="0" y="0"/>
          <a:ext cx="0" cy="0"/>
          <a:chOff x="0" y="0"/>
          <a:chExt cx="0" cy="0"/>
        </a:xfrm>
      </p:grpSpPr>
      <p:sp>
        <p:nvSpPr>
          <p:cNvPr id="79" name="Google Shape;79;g3c9a2f29a9_1_5:notes"/>
          <p:cNvSpPr txBox="1">
            <a:spLocks noGrp="1"/>
          </p:cNvSpPr>
          <p:nvPr>
            <p:ph type="body" idx="1"/>
          </p:nvPr>
        </p:nvSpPr>
        <p:spPr>
          <a:xfrm>
            <a:off x="702310" y="4480004"/>
            <a:ext cx="5618400" cy="3665400"/>
          </a:xfrm>
          <a:prstGeom prst="rect">
            <a:avLst/>
          </a:prstGeom>
        </p:spPr>
        <p:txBody>
          <a:bodyPr spcFirstLastPara="1" wrap="square" lIns="93300" tIns="46650" rIns="93300" bIns="46650" anchor="t" anchorCtr="0">
            <a:noAutofit/>
          </a:bodyPr>
          <a:lstStyle/>
          <a:p>
            <a:pPr marL="0" lvl="0" indent="0" algn="l" rtl="0">
              <a:spcBef>
                <a:spcPts val="0"/>
              </a:spcBef>
              <a:spcAft>
                <a:spcPts val="0"/>
              </a:spcAft>
              <a:buNone/>
            </a:pPr>
            <a:r>
              <a:rPr lang="en-US" dirty="0"/>
              <a:t>Tier III provides specialized and intensive supports for students who have a history of behavior and academic difficulties over an extended period of time across multiple domains (e.g., school, home, community). Tier</a:t>
            </a:r>
            <a:r>
              <a:rPr lang="en-US" baseline="0" dirty="0"/>
              <a:t> III</a:t>
            </a:r>
            <a:r>
              <a:rPr lang="en-US" dirty="0"/>
              <a:t> involves identifying and providing individualized supports to students who require intensive supports.</a:t>
            </a:r>
            <a:endParaRPr dirty="0"/>
          </a:p>
        </p:txBody>
      </p:sp>
      <p:sp>
        <p:nvSpPr>
          <p:cNvPr id="80" name="Google Shape;80;g3c9a2f29a9_1_5: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3238247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
        <p:cNvGrpSpPr/>
        <p:nvPr/>
      </p:nvGrpSpPr>
      <p:grpSpPr>
        <a:xfrm>
          <a:off x="0" y="0"/>
          <a:ext cx="0" cy="0"/>
          <a:chOff x="0" y="0"/>
          <a:chExt cx="0" cy="0"/>
        </a:xfrm>
      </p:grpSpPr>
      <p:sp>
        <p:nvSpPr>
          <p:cNvPr id="66" name="Google Shape;66;p4:notes"/>
          <p:cNvSpPr txBox="1">
            <a:spLocks noGrp="1"/>
          </p:cNvSpPr>
          <p:nvPr>
            <p:ph type="body" idx="1"/>
          </p:nvPr>
        </p:nvSpPr>
        <p:spPr>
          <a:xfrm>
            <a:off x="702310" y="4480004"/>
            <a:ext cx="5618480" cy="3665458"/>
          </a:xfrm>
          <a:prstGeom prst="rect">
            <a:avLst/>
          </a:prstGeom>
        </p:spPr>
        <p:txBody>
          <a:bodyPr spcFirstLastPara="1" wrap="square" lIns="93300" tIns="46650" rIns="93300" bIns="46650" anchor="t" anchorCtr="0">
            <a:noAutofit/>
          </a:bodyPr>
          <a:lstStyle/>
          <a:p>
            <a:pPr marL="171450" lvl="0" indent="-171450" algn="l" rtl="0">
              <a:spcBef>
                <a:spcPts val="0"/>
              </a:spcBef>
              <a:spcAft>
                <a:spcPts val="0"/>
              </a:spcAft>
              <a:buFont typeface="Arial" panose="020B0604020202020204" pitchFamily="34" charset="0"/>
              <a:buChar char="•"/>
            </a:pPr>
            <a:r>
              <a:rPr lang="en-US" dirty="0"/>
              <a:t>Despite our best efforts in Tiers I and II, some students require more intensive support and planning.</a:t>
            </a:r>
          </a:p>
          <a:p>
            <a:pPr marL="171450" lvl="0" indent="-171450" algn="l" rtl="0">
              <a:spcBef>
                <a:spcPts val="0"/>
              </a:spcBef>
              <a:spcAft>
                <a:spcPts val="0"/>
              </a:spcAft>
              <a:buFont typeface="Arial" panose="020B0604020202020204" pitchFamily="34" charset="0"/>
              <a:buChar char="•"/>
            </a:pPr>
            <a:r>
              <a:rPr lang="en-US" dirty="0"/>
              <a:t>At this level, the behavior professionals in the school need to team up with the family and teachers to learn more about the student and create a comprehensive individualized behavior plan.</a:t>
            </a:r>
          </a:p>
          <a:p>
            <a:pPr marL="171450" lvl="0" indent="-171450" algn="l" rtl="0">
              <a:spcBef>
                <a:spcPts val="0"/>
              </a:spcBef>
              <a:spcAft>
                <a:spcPts val="0"/>
              </a:spcAft>
              <a:buFont typeface="Arial" panose="020B0604020202020204" pitchFamily="34" charset="0"/>
              <a:buChar char="•"/>
            </a:pPr>
            <a:r>
              <a:rPr lang="en-US" dirty="0"/>
              <a:t>The first step in this process is to complete a functional behavior assessment (FBA) and then develop a behavior intervention plan (BIP).</a:t>
            </a:r>
          </a:p>
          <a:p>
            <a:pPr marL="171450" lvl="0" indent="-171450" algn="l" rtl="0">
              <a:spcBef>
                <a:spcPts val="0"/>
              </a:spcBef>
              <a:spcAft>
                <a:spcPts val="0"/>
              </a:spcAft>
              <a:buFont typeface="Arial" panose="020B0604020202020204" pitchFamily="34" charset="0"/>
              <a:buChar char="•"/>
            </a:pPr>
            <a:r>
              <a:rPr lang="en-US" dirty="0"/>
              <a:t>Most importantly, Tier III will require the collaborative efforts of professionals from the school and community and parents to fully achieve student success.</a:t>
            </a:r>
            <a:endParaRPr dirty="0"/>
          </a:p>
        </p:txBody>
      </p:sp>
      <p:sp>
        <p:nvSpPr>
          <p:cNvPr id="67" name="Google Shape;67;p4: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4784047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0"/>
        <p:cNvGrpSpPr/>
        <p:nvPr/>
      </p:nvGrpSpPr>
      <p:grpSpPr>
        <a:xfrm>
          <a:off x="0" y="0"/>
          <a:ext cx="0" cy="0"/>
          <a:chOff x="0" y="0"/>
          <a:chExt cx="0" cy="0"/>
        </a:xfrm>
      </p:grpSpPr>
      <p:sp>
        <p:nvSpPr>
          <p:cNvPr id="401" name="Google Shape;401;g3c9a2f29a9_3_296:notes"/>
          <p:cNvSpPr txBox="1">
            <a:spLocks noGrp="1"/>
          </p:cNvSpPr>
          <p:nvPr>
            <p:ph type="body" idx="1"/>
          </p:nvPr>
        </p:nvSpPr>
        <p:spPr>
          <a:xfrm>
            <a:off x="702310" y="4480004"/>
            <a:ext cx="5618400" cy="3665400"/>
          </a:xfrm>
          <a:prstGeom prst="rect">
            <a:avLst/>
          </a:prstGeom>
        </p:spPr>
        <p:txBody>
          <a:bodyPr spcFirstLastPara="1" wrap="square" lIns="93300" tIns="46650" rIns="93300" bIns="46650" anchor="t" anchorCtr="0">
            <a:noAutofit/>
          </a:bodyPr>
          <a:lstStyle/>
          <a:p>
            <a:pPr marL="171450" lvl="0" indent="-171450" algn="l" rtl="0">
              <a:spcBef>
                <a:spcPts val="0"/>
              </a:spcBef>
              <a:spcAft>
                <a:spcPts val="0"/>
              </a:spcAft>
              <a:buFont typeface="Arial" panose="020B0604020202020204" pitchFamily="34" charset="0"/>
              <a:buChar char="•"/>
            </a:pPr>
            <a:r>
              <a:rPr lang="en-US" dirty="0"/>
              <a:t>Discussion guide:</a:t>
            </a:r>
          </a:p>
          <a:p>
            <a:pPr marL="457200" lvl="1" indent="-171450" algn="l" rtl="0">
              <a:spcBef>
                <a:spcPts val="0"/>
              </a:spcBef>
              <a:spcAft>
                <a:spcPts val="0"/>
              </a:spcAft>
              <a:buFont typeface="Arial" panose="020B0604020202020204" pitchFamily="34" charset="0"/>
              <a:buChar char="•"/>
            </a:pPr>
            <a:r>
              <a:rPr lang="en-US" dirty="0"/>
              <a:t>Review Tier I.</a:t>
            </a:r>
          </a:p>
          <a:p>
            <a:pPr marL="457200" lvl="1" indent="-171450" algn="l" rtl="0">
              <a:spcBef>
                <a:spcPts val="0"/>
              </a:spcBef>
              <a:spcAft>
                <a:spcPts val="0"/>
              </a:spcAft>
              <a:buFont typeface="Arial" panose="020B0604020202020204" pitchFamily="34" charset="0"/>
              <a:buChar char="•"/>
            </a:pPr>
            <a:r>
              <a:rPr lang="en-US" dirty="0"/>
              <a:t>Review Tier II and when and how students are referred to Tier II.</a:t>
            </a:r>
          </a:p>
          <a:p>
            <a:pPr marL="0" lvl="0" indent="-171450" algn="l" rtl="0">
              <a:spcBef>
                <a:spcPts val="0"/>
              </a:spcBef>
              <a:spcAft>
                <a:spcPts val="0"/>
              </a:spcAft>
              <a:buFont typeface="Arial" panose="020B0604020202020204" pitchFamily="34" charset="0"/>
              <a:buChar char="•"/>
            </a:pPr>
            <a:r>
              <a:rPr lang="en-US" dirty="0"/>
              <a:t>Below are some key points:</a:t>
            </a:r>
          </a:p>
          <a:p>
            <a:pPr marL="457200" lvl="1" indent="-171450" algn="l" rtl="0">
              <a:spcBef>
                <a:spcPts val="0"/>
              </a:spcBef>
              <a:spcAft>
                <a:spcPts val="0"/>
              </a:spcAft>
              <a:buFont typeface="Arial" panose="020B0604020202020204" pitchFamily="34" charset="0"/>
              <a:buChar char="•"/>
            </a:pPr>
            <a:r>
              <a:rPr lang="en-US" dirty="0"/>
              <a:t>Tier III is significant in that it is focused on an individual with chronic or sometimes dangerous behaviors.</a:t>
            </a:r>
          </a:p>
          <a:p>
            <a:pPr marL="457200" lvl="1" indent="-171450" algn="l" rtl="0">
              <a:spcBef>
                <a:spcPts val="0"/>
              </a:spcBef>
              <a:spcAft>
                <a:spcPts val="0"/>
              </a:spcAft>
              <a:buFont typeface="Arial" panose="020B0604020202020204" pitchFamily="34" charset="0"/>
              <a:buChar char="•"/>
            </a:pPr>
            <a:r>
              <a:rPr lang="en-US" dirty="0"/>
              <a:t>Tier III uses a team approach to enhance students’ quality of life and the quality of life of the school as a whole.</a:t>
            </a:r>
          </a:p>
          <a:p>
            <a:pPr marL="457200" lvl="1" indent="-171450" algn="l" rtl="0">
              <a:spcBef>
                <a:spcPts val="0"/>
              </a:spcBef>
              <a:spcAft>
                <a:spcPts val="0"/>
              </a:spcAft>
              <a:buFont typeface="Arial" panose="020B0604020202020204" pitchFamily="34" charset="0"/>
              <a:buChar char="•"/>
            </a:pPr>
            <a:r>
              <a:rPr lang="en-US" dirty="0"/>
              <a:t>Tier III is targeting those behaviors which continue despite Tier I and II input and intervention.</a:t>
            </a:r>
          </a:p>
          <a:p>
            <a:pPr marL="457200" lvl="1" indent="-171450" algn="l" rtl="0">
              <a:spcBef>
                <a:spcPts val="0"/>
              </a:spcBef>
              <a:spcAft>
                <a:spcPts val="0"/>
              </a:spcAft>
              <a:buFont typeface="Arial" panose="020B0604020202020204" pitchFamily="34" charset="0"/>
              <a:buChar char="•"/>
            </a:pPr>
            <a:r>
              <a:rPr lang="en-US" dirty="0"/>
              <a:t>The Tier III target audience is much smaller but will have significant impact on the school culture as well as individual outcomes.</a:t>
            </a:r>
            <a:endParaRPr dirty="0"/>
          </a:p>
        </p:txBody>
      </p:sp>
      <p:sp>
        <p:nvSpPr>
          <p:cNvPr id="402" name="Google Shape;402;g3c9a2f29a9_3_296: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637922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g3c9a2f29a9_3_379:notes"/>
          <p:cNvSpPr txBox="1">
            <a:spLocks noGrp="1"/>
          </p:cNvSpPr>
          <p:nvPr>
            <p:ph type="body" idx="1"/>
          </p:nvPr>
        </p:nvSpPr>
        <p:spPr>
          <a:xfrm>
            <a:off x="702310" y="4480004"/>
            <a:ext cx="5618400" cy="3665400"/>
          </a:xfrm>
          <a:prstGeom prst="rect">
            <a:avLst/>
          </a:prstGeom>
        </p:spPr>
        <p:txBody>
          <a:bodyPr spcFirstLastPara="1" wrap="square" lIns="93300" tIns="46650" rIns="93300" bIns="4665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a:t>
            </a:r>
            <a:r>
              <a:rPr lang="en-US" baseline="0" dirty="0"/>
              <a:t> section addresses</a:t>
            </a:r>
            <a:r>
              <a:rPr lang="en-US" dirty="0"/>
              <a:t> some underlying assumptions, basic concepts, myths and misconceptions, and historical foundations of the study of behavior and behavior management.</a:t>
            </a:r>
          </a:p>
        </p:txBody>
      </p:sp>
      <p:sp>
        <p:nvSpPr>
          <p:cNvPr id="86" name="Google Shape;86;g3c9a2f29a9_3_379: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673608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When we hear the word “behavior,” we may often think of it in terms of challenging behavior; however, it also refers to those appropriate/desired skills that a child demonstrates (e.g., taking turns playing a game, washing the dishes, taking a break when they are feeling frustrated, etc.).</a:t>
            </a:r>
          </a:p>
        </p:txBody>
      </p:sp>
      <p:sp>
        <p:nvSpPr>
          <p:cNvPr id="4" name="Slide Number Placeholder 3"/>
          <p:cNvSpPr>
            <a:spLocks noGrp="1"/>
          </p:cNvSpPr>
          <p:nvPr>
            <p:ph type="sldNum" sz="quarter" idx="5"/>
          </p:nvPr>
        </p:nvSpPr>
        <p:spPr/>
        <p:txBody>
          <a:bodyPr/>
          <a:lstStyle/>
          <a:p>
            <a:fld id="{5E0F098F-D8B6-47AD-8440-AC95768CFA99}" type="slidenum">
              <a:rPr lang="en-US" smtClean="0"/>
              <a:t>17</a:t>
            </a:fld>
            <a:endParaRPr lang="en-US"/>
          </a:p>
        </p:txBody>
      </p:sp>
    </p:spTree>
    <p:extLst>
      <p:ext uri="{BB962C8B-B14F-4D97-AF65-F5344CB8AC3E}">
        <p14:creationId xmlns:p14="http://schemas.microsoft.com/office/powerpoint/2010/main" val="152882152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g3c9a2f29a9_3_329:notes"/>
          <p:cNvSpPr txBox="1">
            <a:spLocks noGrp="1"/>
          </p:cNvSpPr>
          <p:nvPr>
            <p:ph type="body" idx="1"/>
          </p:nvPr>
        </p:nvSpPr>
        <p:spPr>
          <a:xfrm>
            <a:off x="702310" y="4480004"/>
            <a:ext cx="5618400" cy="3665400"/>
          </a:xfrm>
          <a:prstGeom prst="rect">
            <a:avLst/>
          </a:prstGeom>
        </p:spPr>
        <p:txBody>
          <a:bodyPr spcFirstLastPara="1" wrap="square" lIns="93300" tIns="46650" rIns="93300" bIns="46650" anchor="t" anchorCtr="0">
            <a:noAutofit/>
          </a:bodyPr>
          <a:lstStyle/>
          <a:p>
            <a:pPr marL="0" lvl="0" indent="0" algn="l" rtl="0">
              <a:lnSpc>
                <a:spcPct val="115000"/>
              </a:lnSpc>
              <a:spcBef>
                <a:spcPts val="200"/>
              </a:spcBef>
              <a:spcAft>
                <a:spcPts val="0"/>
              </a:spcAft>
              <a:buClr>
                <a:schemeClr val="dk1"/>
              </a:buClr>
              <a:buSzPts val="1100"/>
              <a:buFont typeface="Arial"/>
              <a:buNone/>
            </a:pPr>
            <a:r>
              <a:rPr lang="en-US" dirty="0"/>
              <a:t>Understanding why individuals behave the way they do and how behavior may be learned, changed, or modified is the primary concern of Tier III.</a:t>
            </a:r>
          </a:p>
        </p:txBody>
      </p:sp>
      <p:sp>
        <p:nvSpPr>
          <p:cNvPr id="91" name="Google Shape;91;g3c9a2f29a9_3_329: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5174333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g3cbb3b5e9f_0_3:notes"/>
          <p:cNvSpPr txBox="1">
            <a:spLocks noGrp="1"/>
          </p:cNvSpPr>
          <p:nvPr>
            <p:ph type="body" idx="1"/>
          </p:nvPr>
        </p:nvSpPr>
        <p:spPr>
          <a:xfrm>
            <a:off x="702310" y="4480004"/>
            <a:ext cx="5618400" cy="3665400"/>
          </a:xfrm>
          <a:prstGeom prst="rect">
            <a:avLst/>
          </a:prstGeom>
        </p:spPr>
        <p:txBody>
          <a:bodyPr spcFirstLastPara="1" wrap="square" lIns="93300" tIns="46650" rIns="93300" bIns="46650" anchor="t" anchorCtr="0">
            <a:noAutofit/>
          </a:bodyPr>
          <a:lstStyle/>
          <a:p>
            <a:pPr marL="0" lvl="0" indent="0" algn="l" rtl="0">
              <a:spcBef>
                <a:spcPts val="0"/>
              </a:spcBef>
              <a:spcAft>
                <a:spcPts val="0"/>
              </a:spcAft>
              <a:buNone/>
            </a:pPr>
            <a:r>
              <a:rPr lang="en-US" dirty="0"/>
              <a:t>The behavior of individuals has been influenced since the beginning of civilization (</a:t>
            </a:r>
            <a:r>
              <a:rPr lang="en-US" i="1" dirty="0"/>
              <a:t>Alberto &amp; Troutman, 2013</a:t>
            </a:r>
            <a:r>
              <a:rPr lang="en-US" dirty="0"/>
              <a:t>).</a:t>
            </a:r>
            <a:endParaRPr dirty="0"/>
          </a:p>
        </p:txBody>
      </p:sp>
      <p:sp>
        <p:nvSpPr>
          <p:cNvPr id="98" name="Google Shape;98;g3cbb3b5e9f_0_3: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7750697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p:cNvGrpSpPr/>
        <p:nvPr/>
      </p:nvGrpSpPr>
      <p:grpSpPr>
        <a:xfrm>
          <a:off x="0" y="0"/>
          <a:ext cx="0" cy="0"/>
          <a:chOff x="0" y="0"/>
          <a:chExt cx="0" cy="0"/>
        </a:xfrm>
      </p:grpSpPr>
      <p:sp>
        <p:nvSpPr>
          <p:cNvPr id="102" name="Google Shape;102;g3c9a2f29a9_3_388:notes"/>
          <p:cNvSpPr txBox="1">
            <a:spLocks noGrp="1"/>
          </p:cNvSpPr>
          <p:nvPr>
            <p:ph type="body" idx="1"/>
          </p:nvPr>
        </p:nvSpPr>
        <p:spPr>
          <a:xfrm>
            <a:off x="702310" y="4480004"/>
            <a:ext cx="5618400" cy="3665400"/>
          </a:xfrm>
          <a:prstGeom prst="rect">
            <a:avLst/>
          </a:prstGeom>
        </p:spPr>
        <p:txBody>
          <a:bodyPr spcFirstLastPara="1" wrap="square" lIns="93300" tIns="46650" rIns="93300" bIns="46650" anchor="t" anchorCtr="0">
            <a:noAutofit/>
          </a:bodyPr>
          <a:lstStyle/>
          <a:p>
            <a:pPr marL="0" lvl="0" indent="0" algn="l" rtl="0">
              <a:spcBef>
                <a:spcPts val="0"/>
              </a:spcBef>
              <a:spcAft>
                <a:spcPts val="0"/>
              </a:spcAft>
              <a:buNone/>
            </a:pPr>
            <a:r>
              <a:rPr lang="en-US" dirty="0"/>
              <a:t>Operant conditioning – explains and predicts changing human behavior. It focuses on the consequences of behavior and the relationship between the behavior and the consequence.</a:t>
            </a:r>
            <a:endParaRPr dirty="0"/>
          </a:p>
          <a:p>
            <a:pPr marL="457200" lvl="1" indent="-171450" algn="l" rtl="0">
              <a:spcBef>
                <a:spcPts val="0"/>
              </a:spcBef>
              <a:spcAft>
                <a:spcPts val="0"/>
              </a:spcAft>
              <a:buFont typeface="Arial" panose="020B0604020202020204" pitchFamily="34" charset="0"/>
              <a:buChar char="•"/>
            </a:pPr>
            <a:r>
              <a:rPr lang="en-US" dirty="0"/>
              <a:t>What happens prior to the behavior? What happens after the behavior?</a:t>
            </a:r>
          </a:p>
          <a:p>
            <a:pPr marL="0" lvl="0" indent="0" algn="l" rtl="0">
              <a:spcBef>
                <a:spcPts val="0"/>
              </a:spcBef>
              <a:spcAft>
                <a:spcPts val="0"/>
              </a:spcAft>
              <a:buFont typeface="Arial" panose="020B0604020202020204" pitchFamily="34" charset="0"/>
              <a:buNone/>
            </a:pPr>
            <a:r>
              <a:rPr lang="en-US" dirty="0"/>
              <a:t>Note: the words pleasant and unpleasant used in Thorndike’s Law of Effect refer to behaviors that are adaptive or productive for the individual vs. behaviors that are maladaptive or result in exposure to aversive conditions.</a:t>
            </a:r>
            <a:endParaRPr dirty="0"/>
          </a:p>
        </p:txBody>
      </p:sp>
      <p:sp>
        <p:nvSpPr>
          <p:cNvPr id="103" name="Google Shape;103;g3c9a2f29a9_3_388: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8467402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Google Shape;109;g3d318c2df5_0_10:notes"/>
          <p:cNvSpPr txBox="1">
            <a:spLocks noGrp="1"/>
          </p:cNvSpPr>
          <p:nvPr>
            <p:ph type="body" idx="1"/>
          </p:nvPr>
        </p:nvSpPr>
        <p:spPr>
          <a:xfrm>
            <a:off x="702310" y="4480004"/>
            <a:ext cx="5618400" cy="3665400"/>
          </a:xfrm>
          <a:prstGeom prst="rect">
            <a:avLst/>
          </a:prstGeom>
        </p:spPr>
        <p:txBody>
          <a:bodyPr spcFirstLastPara="1" wrap="square" lIns="93300" tIns="46650" rIns="93300" bIns="46650" anchor="t" anchorCtr="0">
            <a:noAutofit/>
          </a:bodyPr>
          <a:lstStyle/>
          <a:p>
            <a:pPr marL="0" lvl="0" indent="0" algn="l" rtl="0">
              <a:lnSpc>
                <a:spcPct val="115000"/>
              </a:lnSpc>
              <a:spcBef>
                <a:spcPts val="400"/>
              </a:spcBef>
              <a:spcAft>
                <a:spcPts val="0"/>
              </a:spcAft>
              <a:buNone/>
            </a:pPr>
            <a:r>
              <a:rPr lang="en-US" sz="1200" b="0" i="0" kern="1200" dirty="0">
                <a:solidFill>
                  <a:schemeClr val="tx1"/>
                </a:solidFill>
                <a:effectLst/>
                <a:latin typeface="+mn-lt"/>
                <a:ea typeface="+mn-ea"/>
                <a:cs typeface="+mn-cs"/>
              </a:rPr>
              <a:t>From Psychology Today (</a:t>
            </a:r>
            <a:r>
              <a:rPr lang="en-US" dirty="0"/>
              <a:t>https://www.psychologytoday.com/us/therapy-types/applied-behavior-analysis)</a:t>
            </a:r>
            <a:r>
              <a:rPr lang="en-US" sz="1200" b="0" i="0" kern="1200" dirty="0">
                <a:solidFill>
                  <a:schemeClr val="tx1"/>
                </a:solidFill>
                <a:effectLst/>
                <a:latin typeface="+mn-lt"/>
                <a:ea typeface="+mn-ea"/>
                <a:cs typeface="+mn-cs"/>
              </a:rPr>
              <a:t>: “Applied Behavior Analysis (ABA) is a type of </a:t>
            </a:r>
            <a:r>
              <a:rPr lang="en-US" sz="1200" b="0" i="0" u="none" strike="noStrike" kern="1200" dirty="0">
                <a:solidFill>
                  <a:schemeClr val="tx1"/>
                </a:solidFill>
                <a:effectLst/>
                <a:latin typeface="+mn-lt"/>
                <a:ea typeface="+mn-ea"/>
                <a:cs typeface="+mn-cs"/>
              </a:rPr>
              <a:t>therapy</a:t>
            </a:r>
            <a:r>
              <a:rPr lang="en-US" sz="1200" b="0" i="0" kern="1200" dirty="0">
                <a:solidFill>
                  <a:schemeClr val="tx1"/>
                </a:solidFill>
                <a:effectLst/>
                <a:latin typeface="+mn-lt"/>
                <a:ea typeface="+mn-ea"/>
                <a:cs typeface="+mn-cs"/>
              </a:rPr>
              <a:t> that focuses on improving specific behaviors, such as social skills, communication, reading, and academics as well as adaptive learning skills, such as fine motor dexterity, hygiene, grooming, domestic capabilities, punctuality, and job competence. ABA is effective for children and adults with psychological disorders in a variety of settings, including schools, workplaces, homes, and clinics. It has also been shown that consistent ABA can significantly improve behaviors and skills and decrease the need for special services.” </a:t>
            </a:r>
            <a:r>
              <a:rPr lang="en-US" sz="1200" b="0" i="0" kern="1200" dirty="0">
                <a:solidFill>
                  <a:schemeClr val="tx1"/>
                </a:solidFill>
                <a:effectLst/>
                <a:latin typeface="+mn-lt"/>
                <a:ea typeface="+mn-ea"/>
                <a:cs typeface="+mn-cs"/>
                <a:sym typeface="Arial"/>
              </a:rPr>
              <a:t>From ABA Solutions (https://abasolutions.com/what-is-applied-behavior-analysis/</a:t>
            </a:r>
            <a:r>
              <a:rPr lang="en-US" dirty="0"/>
              <a:t>)</a:t>
            </a:r>
            <a:r>
              <a:rPr lang="en-US" sz="1200" b="0" i="0" kern="1200" dirty="0">
                <a:solidFill>
                  <a:schemeClr val="tx1"/>
                </a:solidFill>
                <a:effectLst/>
                <a:latin typeface="+mn-lt"/>
                <a:ea typeface="+mn-ea"/>
                <a:cs typeface="+mn-cs"/>
                <a:sym typeface="Arial"/>
              </a:rPr>
              <a:t>: “ABA is an approach to changing behaviors that impede social skills, communication, and learning that uses scientifically established principles of behavior change… By increasing positive behaviors and decreasing negative behaviors, ABA seeks to improve an individual’s overall quality of life.</a:t>
            </a:r>
            <a:r>
              <a:rPr lang="en-US" sz="1200" b="0" i="0" kern="1200" dirty="0">
                <a:solidFill>
                  <a:schemeClr val="tx1"/>
                </a:solidFill>
                <a:effectLst/>
                <a:latin typeface="+mn-lt"/>
                <a:ea typeface="+mn-ea"/>
                <a:cs typeface="+mn-cs"/>
              </a:rPr>
              <a:t>”</a:t>
            </a:r>
            <a:endParaRPr dirty="0">
              <a:latin typeface="+mn-lt"/>
              <a:ea typeface="Arial"/>
              <a:cs typeface="Arial"/>
              <a:sym typeface="Arial"/>
            </a:endParaRPr>
          </a:p>
        </p:txBody>
      </p:sp>
      <p:sp>
        <p:nvSpPr>
          <p:cNvPr id="110" name="Google Shape;110;g3d318c2df5_0_10: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4039266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g3cc1a0e7d8_1_18:notes"/>
          <p:cNvSpPr txBox="1">
            <a:spLocks noGrp="1"/>
          </p:cNvSpPr>
          <p:nvPr>
            <p:ph type="body" idx="1"/>
          </p:nvPr>
        </p:nvSpPr>
        <p:spPr>
          <a:xfrm>
            <a:off x="702310" y="4480004"/>
            <a:ext cx="5618400" cy="3665400"/>
          </a:xfrm>
          <a:prstGeom prst="rect">
            <a:avLst/>
          </a:prstGeom>
        </p:spPr>
        <p:txBody>
          <a:bodyPr spcFirstLastPara="1" wrap="square" lIns="93300" tIns="46650" rIns="93300" bIns="46650" anchor="t" anchorCtr="0">
            <a:noAutofit/>
          </a:bodyPr>
          <a:lstStyle/>
          <a:p>
            <a:pPr marL="0" lvl="0" indent="0" algn="l" rtl="0">
              <a:spcBef>
                <a:spcPts val="0"/>
              </a:spcBef>
              <a:spcAft>
                <a:spcPts val="0"/>
              </a:spcAft>
              <a:buFont typeface="Arial" panose="020B0604020202020204" pitchFamily="34" charset="0"/>
              <a:buNone/>
            </a:pPr>
            <a:endParaRPr lang="en-US" sz="1200" dirty="0">
              <a:latin typeface="+mn-lt"/>
              <a:ea typeface="Times New Roman"/>
              <a:cs typeface="Times New Roman"/>
              <a:sym typeface="Times New Roman"/>
            </a:endParaRPr>
          </a:p>
        </p:txBody>
      </p:sp>
      <p:sp>
        <p:nvSpPr>
          <p:cNvPr id="122" name="Google Shape;122;g3cc1a0e7d8_1_18: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3357567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cc1a0e7d8_1_2:notes"/>
          <p:cNvSpPr txBox="1">
            <a:spLocks noGrp="1"/>
          </p:cNvSpPr>
          <p:nvPr>
            <p:ph type="body" idx="1"/>
          </p:nvPr>
        </p:nvSpPr>
        <p:spPr>
          <a:xfrm>
            <a:off x="702310" y="4480004"/>
            <a:ext cx="5618400" cy="3665400"/>
          </a:xfrm>
          <a:prstGeom prst="rect">
            <a:avLst/>
          </a:prstGeom>
        </p:spPr>
        <p:txBody>
          <a:bodyPr spcFirstLastPara="1" wrap="square" lIns="93300" tIns="46650" rIns="93300" bIns="46650" anchor="t" anchorCtr="0">
            <a:noAutofit/>
          </a:bodyPr>
          <a:lstStyle/>
          <a:p>
            <a:pPr marL="171450" lvl="0" indent="-171450" algn="l" rtl="0">
              <a:spcBef>
                <a:spcPts val="0"/>
              </a:spcBef>
              <a:spcAft>
                <a:spcPts val="0"/>
              </a:spcAft>
              <a:buFont typeface="Arial" panose="020B0604020202020204" pitchFamily="34" charset="0"/>
              <a:buChar char="•"/>
            </a:pPr>
            <a:r>
              <a:rPr lang="en-US" sz="1200" dirty="0">
                <a:solidFill>
                  <a:srgbClr val="000066"/>
                </a:solidFill>
                <a:latin typeface="+mn-lt"/>
                <a:ea typeface="Times New Roman"/>
                <a:cs typeface="Times New Roman"/>
                <a:sym typeface="Times New Roman"/>
              </a:rPr>
              <a:t>In managing classroom behavior and designing interventions, it is critical that teachers understand these principles. Sometimes teachers inadvertently reinforce behaviors. For example, Jimmy gets sent to the office during math class because of disruption (throwing textbook on the floor). However, getting sent to the office was not a punishment to Jimmy, but rather reinforced the behavior because he wanted to get out of doing the math work.</a:t>
            </a:r>
          </a:p>
          <a:p>
            <a:pPr marL="171450" lvl="0" indent="-171450" algn="l" rtl="0">
              <a:spcBef>
                <a:spcPts val="0"/>
              </a:spcBef>
              <a:spcAft>
                <a:spcPts val="0"/>
              </a:spcAft>
              <a:buFont typeface="Arial" panose="020B0604020202020204" pitchFamily="34" charset="0"/>
              <a:buChar char="•"/>
            </a:pPr>
            <a:r>
              <a:rPr lang="en-US" sz="1200" dirty="0">
                <a:solidFill>
                  <a:srgbClr val="000066"/>
                </a:solidFill>
                <a:latin typeface="+mn-lt"/>
                <a:ea typeface="Times New Roman"/>
                <a:cs typeface="Times New Roman"/>
                <a:sym typeface="Times New Roman"/>
              </a:rPr>
              <a:t>Reinforcement allows us to avoid some of the unwanted effects that can result from punishment procedures.</a:t>
            </a:r>
          </a:p>
        </p:txBody>
      </p:sp>
      <p:sp>
        <p:nvSpPr>
          <p:cNvPr id="116" name="Google Shape;116;g3cc1a0e7d8_1_2: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9933933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g3c9a2f29a9_2_6:notes"/>
          <p:cNvSpPr txBox="1">
            <a:spLocks noGrp="1"/>
          </p:cNvSpPr>
          <p:nvPr>
            <p:ph type="body" idx="1"/>
          </p:nvPr>
        </p:nvSpPr>
        <p:spPr>
          <a:xfrm>
            <a:off x="702310" y="4480004"/>
            <a:ext cx="5618400" cy="3665400"/>
          </a:xfrm>
          <a:prstGeom prst="rect">
            <a:avLst/>
          </a:prstGeom>
        </p:spPr>
        <p:txBody>
          <a:bodyPr spcFirstLastPara="1" wrap="square" lIns="93300" tIns="46650" rIns="93300" bIns="46650" anchor="t" anchorCtr="0">
            <a:noAutofit/>
          </a:bodyPr>
          <a:lstStyle/>
          <a:p>
            <a:pPr marL="0" lvl="0" indent="0" algn="l" rtl="0">
              <a:spcBef>
                <a:spcPts val="0"/>
              </a:spcBef>
              <a:spcAft>
                <a:spcPts val="0"/>
              </a:spcAft>
              <a:buNone/>
            </a:pPr>
            <a:r>
              <a:rPr lang="en-US" dirty="0"/>
              <a:t>This section will provide a brief overview of Functional Behavior Assessment. The PBIS Tier III Module 4 will cover the FBA in greater detail.</a:t>
            </a:r>
            <a:endParaRPr dirty="0"/>
          </a:p>
        </p:txBody>
      </p:sp>
      <p:sp>
        <p:nvSpPr>
          <p:cNvPr id="128" name="Google Shape;128;g3c9a2f29a9_2_6: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2520397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9"/>
        <p:cNvGrpSpPr/>
        <p:nvPr/>
      </p:nvGrpSpPr>
      <p:grpSpPr>
        <a:xfrm>
          <a:off x="0" y="0"/>
          <a:ext cx="0" cy="0"/>
          <a:chOff x="0" y="0"/>
          <a:chExt cx="0" cy="0"/>
        </a:xfrm>
      </p:grpSpPr>
      <p:sp>
        <p:nvSpPr>
          <p:cNvPr id="320" name="Google Shape;320;g3c9a2f29a9_3_91: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1" name="Google Shape;321;g3c9a2f29a9_3_91:notes"/>
          <p:cNvSpPr txBox="1">
            <a:spLocks noGrp="1"/>
          </p:cNvSpPr>
          <p:nvPr>
            <p:ph type="body" idx="1"/>
          </p:nvPr>
        </p:nvSpPr>
        <p:spPr>
          <a:xfrm>
            <a:off x="702310" y="4480004"/>
            <a:ext cx="5618400" cy="3665400"/>
          </a:xfrm>
          <a:prstGeom prst="rect">
            <a:avLst/>
          </a:prstGeom>
        </p:spPr>
        <p:txBody>
          <a:bodyPr spcFirstLastPara="1" wrap="square" lIns="93300" tIns="46650" rIns="93300" bIns="46650" anchor="t" anchorCtr="0">
            <a:noAutofit/>
          </a:bodyPr>
          <a:lstStyle/>
          <a:p>
            <a:pPr marL="0" lvl="0" indent="0" algn="l" rtl="0">
              <a:spcBef>
                <a:spcPts val="0"/>
              </a:spcBef>
              <a:spcAft>
                <a:spcPts val="0"/>
              </a:spcAft>
              <a:buNone/>
            </a:pPr>
            <a:r>
              <a:rPr lang="en-US" dirty="0"/>
              <a:t>There are many studies demonstrating the positive effects of FBA-based interventions and a growing body of research signifying that typical school personnel, with proper training, can develop effective BIPs. The interventions implemented with fidelity had greater impact than those that were not implemented with fidelity (Cook, et al, 2012). A student's disruptive behavior was substantially decreased when the function-based intervention was implemented. Additionally, the teacher, as well as the student, rated the intervention as acceptable (Hoff, Ervin &amp; </a:t>
            </a:r>
            <a:r>
              <a:rPr lang="en-US" dirty="0" err="1"/>
              <a:t>Friman</a:t>
            </a:r>
            <a:r>
              <a:rPr lang="en-US" dirty="0"/>
              <a:t>, 2005).</a:t>
            </a:r>
            <a:endParaRPr dirty="0"/>
          </a:p>
        </p:txBody>
      </p:sp>
      <p:sp>
        <p:nvSpPr>
          <p:cNvPr id="322" name="Google Shape;322;g3c9a2f29a9_3_91:notes"/>
          <p:cNvSpPr txBox="1">
            <a:spLocks noGrp="1"/>
          </p:cNvSpPr>
          <p:nvPr>
            <p:ph type="sldNum" idx="12"/>
          </p:nvPr>
        </p:nvSpPr>
        <p:spPr>
          <a:xfrm>
            <a:off x="3978132" y="8842030"/>
            <a:ext cx="3043200" cy="467100"/>
          </a:xfrm>
          <a:prstGeom prst="rect">
            <a:avLst/>
          </a:prstGeom>
        </p:spPr>
        <p:txBody>
          <a:bodyPr spcFirstLastPara="1" wrap="square" lIns="93300" tIns="46650" rIns="93300" bIns="46650" anchor="b" anchorCtr="0">
            <a:noAutofit/>
          </a:bodyPr>
          <a:lstStyle/>
          <a:p>
            <a:pPr marL="0" lvl="0" indent="0" algn="r" rtl="0">
              <a:spcBef>
                <a:spcPts val="0"/>
              </a:spcBef>
              <a:spcAft>
                <a:spcPts val="0"/>
              </a:spcAft>
              <a:buClr>
                <a:srgbClr val="000000"/>
              </a:buClr>
              <a:buFont typeface="Arial"/>
              <a:buNone/>
            </a:pPr>
            <a:fld id="{00000000-1234-1234-1234-123412341234}" type="slidenum">
              <a:rPr lang="en-US"/>
              <a:t>25</a:t>
            </a:fld>
            <a:endParaRPr/>
          </a:p>
        </p:txBody>
      </p:sp>
    </p:spTree>
    <p:extLst>
      <p:ext uri="{BB962C8B-B14F-4D97-AF65-F5344CB8AC3E}">
        <p14:creationId xmlns:p14="http://schemas.microsoft.com/office/powerpoint/2010/main" val="292243467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g3c9a2f29a9_2_23:notes"/>
          <p:cNvSpPr txBox="1">
            <a:spLocks noGrp="1"/>
          </p:cNvSpPr>
          <p:nvPr>
            <p:ph type="body" idx="1"/>
          </p:nvPr>
        </p:nvSpPr>
        <p:spPr>
          <a:xfrm>
            <a:off x="702310" y="4480004"/>
            <a:ext cx="5618400" cy="3665400"/>
          </a:xfrm>
          <a:prstGeom prst="rect">
            <a:avLst/>
          </a:prstGeom>
        </p:spPr>
        <p:txBody>
          <a:bodyPr spcFirstLastPara="1" wrap="square" lIns="93300" tIns="46650" rIns="93300" bIns="46650" anchor="t" anchorCtr="0">
            <a:noAutofit/>
          </a:bodyPr>
          <a:lstStyle/>
          <a:p>
            <a:pPr marL="0" lvl="0" indent="0" algn="l" rtl="0">
              <a:lnSpc>
                <a:spcPct val="90000"/>
              </a:lnSpc>
              <a:spcBef>
                <a:spcPts val="0"/>
              </a:spcBef>
              <a:spcAft>
                <a:spcPts val="0"/>
              </a:spcAft>
              <a:buNone/>
            </a:pPr>
            <a:r>
              <a:rPr lang="en-US" dirty="0"/>
              <a:t>The purpose of conducting an FBA is to identify the function of a student’s misbehavior. It looks beyond the “form” of the behavior (what it looks like and sounds like) and focuses on the underlying “cause” to maintain the behavior</a:t>
            </a:r>
            <a:r>
              <a:rPr lang="en-US" baseline="0" dirty="0"/>
              <a:t> (</a:t>
            </a:r>
            <a:r>
              <a:rPr lang="en-US" dirty="0"/>
              <a:t>the function). All behavior serves a specific function;</a:t>
            </a:r>
            <a:r>
              <a:rPr lang="en-US" baseline="0" dirty="0"/>
              <a:t> </a:t>
            </a:r>
            <a:r>
              <a:rPr lang="en-US" dirty="0"/>
              <a:t>a student will behave a certain way to fulfill a need OR gain a desired payoff.  </a:t>
            </a:r>
          </a:p>
        </p:txBody>
      </p:sp>
      <p:sp>
        <p:nvSpPr>
          <p:cNvPr id="133" name="Google Shape;133;g3c9a2f29a9_2_23: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5363818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
        <p:cNvGrpSpPr/>
        <p:nvPr/>
      </p:nvGrpSpPr>
      <p:grpSpPr>
        <a:xfrm>
          <a:off x="0" y="0"/>
          <a:ext cx="0" cy="0"/>
          <a:chOff x="0" y="0"/>
          <a:chExt cx="0" cy="0"/>
        </a:xfrm>
      </p:grpSpPr>
      <p:sp>
        <p:nvSpPr>
          <p:cNvPr id="184" name="Google Shape;184;g3c9a2f29a9_3_0:notes"/>
          <p:cNvSpPr txBox="1">
            <a:spLocks noGrp="1"/>
          </p:cNvSpPr>
          <p:nvPr>
            <p:ph type="body" idx="1"/>
          </p:nvPr>
        </p:nvSpPr>
        <p:spPr>
          <a:xfrm>
            <a:off x="702310" y="4480004"/>
            <a:ext cx="5618400" cy="3665400"/>
          </a:xfrm>
          <a:prstGeom prst="rect">
            <a:avLst/>
          </a:prstGeom>
        </p:spPr>
        <p:txBody>
          <a:bodyPr spcFirstLastPara="1" wrap="square" lIns="93300" tIns="46650" rIns="93300" bIns="46650" anchor="t" anchorCtr="0">
            <a:noAutofit/>
          </a:bodyPr>
          <a:lstStyle/>
          <a:p>
            <a:pPr marL="0" lvl="0" indent="0" algn="l" rtl="0">
              <a:lnSpc>
                <a:spcPct val="115000"/>
              </a:lnSpc>
              <a:spcBef>
                <a:spcPts val="0"/>
              </a:spcBef>
              <a:spcAft>
                <a:spcPts val="0"/>
              </a:spcAft>
              <a:buNone/>
            </a:pPr>
            <a:r>
              <a:rPr lang="en-US" dirty="0"/>
              <a:t>An FBA that is conducted without the FA step is considered to be a practical, simple or “basic” FBA, while an FBA that includes the FA step is considered to be a “complex” FBA (Loman, Strickland-Cohen, </a:t>
            </a:r>
            <a:r>
              <a:rPr lang="en-US" dirty="0" err="1"/>
              <a:t>Borgmeier</a:t>
            </a:r>
            <a:r>
              <a:rPr lang="en-US" dirty="0"/>
              <a:t>, &amp; Horner, 2013). Emerging but compelling recent research supports the implementation of basic FBAs (i.e., limited to no more than two school routines and the problem behaviors are not physically threatening to the student or adults) that can be completed by typical school personnel (Loman &amp; Horner, 2013; Strickland-Cohen &amp; Horner 2015). A basic FBA may be conducted by school staff. A complex FBA requires outside staff trained to conduct complex FBA.</a:t>
            </a:r>
          </a:p>
        </p:txBody>
      </p:sp>
      <p:sp>
        <p:nvSpPr>
          <p:cNvPr id="185" name="Google Shape;185;g3c9a2f29a9_3_0: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8790394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
        <p:cNvGrpSpPr/>
        <p:nvPr/>
      </p:nvGrpSpPr>
      <p:grpSpPr>
        <a:xfrm>
          <a:off x="0" y="0"/>
          <a:ext cx="0" cy="0"/>
          <a:chOff x="0" y="0"/>
          <a:chExt cx="0" cy="0"/>
        </a:xfrm>
      </p:grpSpPr>
      <p:sp>
        <p:nvSpPr>
          <p:cNvPr id="139" name="Google Shape;139;g3c9a2f29a9_2_39: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0" name="Google Shape;140;g3c9a2f29a9_2_39:notes"/>
          <p:cNvSpPr txBox="1">
            <a:spLocks noGrp="1"/>
          </p:cNvSpPr>
          <p:nvPr>
            <p:ph type="body" idx="1"/>
          </p:nvPr>
        </p:nvSpPr>
        <p:spPr>
          <a:xfrm>
            <a:off x="702310" y="4480004"/>
            <a:ext cx="5618400" cy="3665400"/>
          </a:xfrm>
          <a:prstGeom prst="rect">
            <a:avLst/>
          </a:prstGeom>
        </p:spPr>
        <p:txBody>
          <a:bodyPr spcFirstLastPara="1" wrap="square" lIns="93300" tIns="46650" rIns="93300" bIns="46650" anchor="t" anchorCtr="0">
            <a:noAutofit/>
          </a:bodyPr>
          <a:lstStyle/>
          <a:p>
            <a:pPr marL="0" lvl="0" indent="0" algn="l" rtl="0">
              <a:spcBef>
                <a:spcPts val="0"/>
              </a:spcBef>
              <a:spcAft>
                <a:spcPts val="0"/>
              </a:spcAft>
              <a:buClr>
                <a:schemeClr val="dk1"/>
              </a:buClr>
              <a:buSzPts val="1100"/>
              <a:buFont typeface="Arial" panose="020B0604020202020204" pitchFamily="34" charset="0"/>
              <a:buNone/>
            </a:pPr>
            <a:r>
              <a:rPr lang="en-US" dirty="0"/>
              <a:t>Through completing an ABC, the team looks at the target behavior and describes the condition surrounding the behavior in context. This helps to simplify complex behavior chains for a more effective intervention plan (Baer, Wolf, &amp; </a:t>
            </a:r>
            <a:r>
              <a:rPr lang="en-US" dirty="0" err="1"/>
              <a:t>Risley</a:t>
            </a:r>
            <a:r>
              <a:rPr lang="en-US" dirty="0"/>
              <a:t>, 1968; Bijou &amp; Baer, 1961; Skinner, 1953).</a:t>
            </a:r>
            <a:endParaRPr dirty="0"/>
          </a:p>
        </p:txBody>
      </p:sp>
      <p:sp>
        <p:nvSpPr>
          <p:cNvPr id="141" name="Google Shape;141;g3c9a2f29a9_2_39:notes"/>
          <p:cNvSpPr txBox="1">
            <a:spLocks noGrp="1"/>
          </p:cNvSpPr>
          <p:nvPr>
            <p:ph type="sldNum" idx="12"/>
          </p:nvPr>
        </p:nvSpPr>
        <p:spPr>
          <a:xfrm>
            <a:off x="3978132" y="8842030"/>
            <a:ext cx="3043200" cy="467100"/>
          </a:xfrm>
          <a:prstGeom prst="rect">
            <a:avLst/>
          </a:prstGeom>
        </p:spPr>
        <p:txBody>
          <a:bodyPr spcFirstLastPara="1" wrap="square" lIns="93300" tIns="46650" rIns="93300" bIns="46650" anchor="b" anchorCtr="0">
            <a:noAutofit/>
          </a:bodyPr>
          <a:lstStyle/>
          <a:p>
            <a:pPr marL="0" lvl="0" indent="0" algn="r" rtl="0">
              <a:spcBef>
                <a:spcPts val="0"/>
              </a:spcBef>
              <a:spcAft>
                <a:spcPts val="0"/>
              </a:spcAft>
              <a:buNone/>
            </a:pPr>
            <a:fld id="{00000000-1234-1234-1234-123412341234}" type="slidenum">
              <a:rPr lang="en-US"/>
              <a:t>28</a:t>
            </a:fld>
            <a:endParaRPr/>
          </a:p>
        </p:txBody>
      </p:sp>
    </p:spTree>
    <p:extLst>
      <p:ext uri="{BB962C8B-B14F-4D97-AF65-F5344CB8AC3E}">
        <p14:creationId xmlns:p14="http://schemas.microsoft.com/office/powerpoint/2010/main" val="332312877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3"/>
        <p:cNvGrpSpPr/>
        <p:nvPr/>
      </p:nvGrpSpPr>
      <p:grpSpPr>
        <a:xfrm>
          <a:off x="0" y="0"/>
          <a:ext cx="0" cy="0"/>
          <a:chOff x="0" y="0"/>
          <a:chExt cx="0" cy="0"/>
        </a:xfrm>
      </p:grpSpPr>
      <p:sp>
        <p:nvSpPr>
          <p:cNvPr id="344" name="Google Shape;344;g3c9a2f29a9_3_147:notes"/>
          <p:cNvSpPr txBox="1">
            <a:spLocks noGrp="1"/>
          </p:cNvSpPr>
          <p:nvPr>
            <p:ph type="body" idx="1"/>
          </p:nvPr>
        </p:nvSpPr>
        <p:spPr>
          <a:xfrm>
            <a:off x="702310" y="4480004"/>
            <a:ext cx="5618400" cy="3665400"/>
          </a:xfrm>
          <a:prstGeom prst="rect">
            <a:avLst/>
          </a:prstGeom>
        </p:spPr>
        <p:txBody>
          <a:bodyPr spcFirstLastPara="1" wrap="square" lIns="93300" tIns="46650" rIns="93300" bIns="46650" anchor="t" anchorCtr="0">
            <a:noAutofit/>
          </a:bodyPr>
          <a:lstStyle/>
          <a:p>
            <a:pPr marL="0" lvl="0" indent="0" algn="l" rtl="0">
              <a:spcBef>
                <a:spcPts val="0"/>
              </a:spcBef>
              <a:spcAft>
                <a:spcPts val="0"/>
              </a:spcAft>
              <a:buNone/>
            </a:pPr>
            <a:r>
              <a:rPr lang="en-US" dirty="0"/>
              <a:t>This video explains possible reasons behaviors occur and strategies</a:t>
            </a:r>
            <a:r>
              <a:rPr lang="en-US" baseline="0" dirty="0"/>
              <a:t> teachers can use to change those behaviors based on their function. </a:t>
            </a:r>
            <a:r>
              <a:rPr lang="en-US" dirty="0"/>
              <a:t>It gives the viewer a snapshot of the ABCs of data collection to find the function of the behavior using the acronym “S.E.A.T.” (S for sensory, E for escape, A for attention,</a:t>
            </a:r>
            <a:r>
              <a:rPr lang="en-US" baseline="0" dirty="0"/>
              <a:t> and</a:t>
            </a:r>
            <a:r>
              <a:rPr lang="en-US" dirty="0"/>
              <a:t> T for tangible).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u="none" dirty="0">
                <a:solidFill>
                  <a:schemeClr val="bg1"/>
                </a:solidFill>
              </a:rPr>
              <a:t>Video is on YouTube account </a:t>
            </a:r>
            <a:r>
              <a:rPr lang="en-US" sz="1200" u="none" dirty="0" err="1">
                <a:solidFill>
                  <a:schemeClr val="bg1"/>
                </a:solidFill>
              </a:rPr>
              <a:t>Behaviorbabe</a:t>
            </a:r>
            <a:r>
              <a:rPr lang="en-US" sz="1200" u="none" dirty="0">
                <a:solidFill>
                  <a:schemeClr val="bg1"/>
                </a:solidFill>
              </a:rPr>
              <a:t>. The website linked from there is behaviorbabe.com and the owner is Dr. Amanda N. Kelly. Link to video: </a:t>
            </a:r>
            <a:r>
              <a:rPr lang="en-US" sz="1200" u="sng" dirty="0">
                <a:solidFill>
                  <a:schemeClr val="bg1"/>
                </a:solidFill>
              </a:rPr>
              <a:t> </a:t>
            </a:r>
            <a:r>
              <a:rPr lang="en-US" sz="1200" u="none" dirty="0">
                <a:solidFill>
                  <a:schemeClr val="bg1"/>
                </a:solidFill>
              </a:rPr>
              <a:t>https://www.youtube.com/watch?v=f0CnHVptht0</a:t>
            </a:r>
            <a:r>
              <a:rPr lang="en-US" sz="1200" u="none" baseline="0" dirty="0">
                <a:solidFill>
                  <a:schemeClr val="tx1"/>
                </a:solidFill>
              </a:rPr>
              <a:t> </a:t>
            </a:r>
          </a:p>
        </p:txBody>
      </p:sp>
      <p:sp>
        <p:nvSpPr>
          <p:cNvPr id="345" name="Google Shape;345;g3c9a2f29a9_3_147: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7294143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0"/>
        <p:cNvGrpSpPr/>
        <p:nvPr/>
      </p:nvGrpSpPr>
      <p:grpSpPr>
        <a:xfrm>
          <a:off x="0" y="0"/>
          <a:ext cx="0" cy="0"/>
          <a:chOff x="0" y="0"/>
          <a:chExt cx="0" cy="0"/>
        </a:xfrm>
      </p:grpSpPr>
      <p:sp>
        <p:nvSpPr>
          <p:cNvPr id="351" name="Google Shape;351;g3c9a2f29a9_3_164: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2" name="Google Shape;352;g3c9a2f29a9_3_164:notes"/>
          <p:cNvSpPr txBox="1">
            <a:spLocks noGrp="1"/>
          </p:cNvSpPr>
          <p:nvPr>
            <p:ph type="body" idx="1"/>
          </p:nvPr>
        </p:nvSpPr>
        <p:spPr>
          <a:xfrm>
            <a:off x="702310" y="4480004"/>
            <a:ext cx="5618400" cy="3665400"/>
          </a:xfrm>
          <a:prstGeom prst="rect">
            <a:avLst/>
          </a:prstGeom>
        </p:spPr>
        <p:txBody>
          <a:bodyPr spcFirstLastPara="1" wrap="square" lIns="93300" tIns="46650" rIns="93300" bIns="46650" anchor="t" anchorCtr="0">
            <a:noAutofit/>
          </a:bodyPr>
          <a:lstStyle/>
          <a:p>
            <a:pPr marL="171450" lvl="0" indent="-171450" algn="l" rtl="0">
              <a:spcBef>
                <a:spcPts val="0"/>
              </a:spcBef>
              <a:spcAft>
                <a:spcPts val="0"/>
              </a:spcAft>
              <a:buFont typeface="Arial" panose="020B0604020202020204" pitchFamily="34" charset="0"/>
              <a:buChar char="•"/>
            </a:pPr>
            <a:r>
              <a:rPr lang="en-US" dirty="0"/>
              <a:t>What do you think is the function of the behavior, based on this video?</a:t>
            </a:r>
          </a:p>
          <a:p>
            <a:pPr marL="171450" lvl="0" indent="-171450" algn="l" rtl="0">
              <a:spcBef>
                <a:spcPts val="0"/>
              </a:spcBef>
              <a:spcAft>
                <a:spcPts val="0"/>
              </a:spcAft>
              <a:buFont typeface="Arial" panose="020B0604020202020204" pitchFamily="34" charset="0"/>
              <a:buChar char="•"/>
            </a:pPr>
            <a:r>
              <a:rPr lang="en-US" dirty="0"/>
              <a:t>Can you identify which of the functions from the S.E.A.T. acronym are being displayed in this scenario?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u="none" baseline="0" dirty="0">
                <a:solidFill>
                  <a:schemeClr val="tx1"/>
                </a:solidFill>
              </a:rPr>
              <a:t>Video is on YouTube account </a:t>
            </a:r>
            <a:r>
              <a:rPr lang="en-US" sz="1200" u="none" baseline="0" dirty="0" err="1">
                <a:solidFill>
                  <a:schemeClr val="tx1"/>
                </a:solidFill>
              </a:rPr>
              <a:t>UAbehaviorprof</a:t>
            </a:r>
            <a:r>
              <a:rPr lang="en-US" sz="1200" u="none" baseline="0" dirty="0">
                <a:solidFill>
                  <a:schemeClr val="tx1"/>
                </a:solidFill>
              </a:rPr>
              <a:t> – title: </a:t>
            </a:r>
            <a:r>
              <a:rPr lang="en-US" sz="1200" b="0" i="0" kern="1200" dirty="0">
                <a:solidFill>
                  <a:schemeClr val="tx1"/>
                </a:solidFill>
                <a:effectLst/>
                <a:latin typeface="+mn-lt"/>
                <a:ea typeface="+mn-ea"/>
                <a:cs typeface="+mn-cs"/>
              </a:rPr>
              <a:t>Classroom Management: Function Video 5. </a:t>
            </a:r>
            <a:r>
              <a:rPr lang="en-US" sz="1200" dirty="0">
                <a:solidFill>
                  <a:schemeClr val="bg1"/>
                </a:solidFill>
              </a:rPr>
              <a:t>Link to video: </a:t>
            </a:r>
            <a:r>
              <a:rPr lang="en-US" sz="1200" u="none" dirty="0">
                <a:solidFill>
                  <a:schemeClr val="bg1"/>
                </a:solidFill>
              </a:rPr>
              <a:t>https://www.youtube.com/watch?v=K4-XCebLwFA</a:t>
            </a:r>
            <a:endParaRPr lang="en-US" sz="1200" u="none" baseline="0" dirty="0">
              <a:solidFill>
                <a:schemeClr val="tx1"/>
              </a:solidFill>
            </a:endParaRPr>
          </a:p>
        </p:txBody>
      </p:sp>
      <p:sp>
        <p:nvSpPr>
          <p:cNvPr id="353" name="Google Shape;353;g3c9a2f29a9_3_164:notes"/>
          <p:cNvSpPr txBox="1">
            <a:spLocks noGrp="1"/>
          </p:cNvSpPr>
          <p:nvPr>
            <p:ph type="sldNum" idx="12"/>
          </p:nvPr>
        </p:nvSpPr>
        <p:spPr>
          <a:xfrm>
            <a:off x="3978132" y="8842030"/>
            <a:ext cx="3043200" cy="467100"/>
          </a:xfrm>
          <a:prstGeom prst="rect">
            <a:avLst/>
          </a:prstGeom>
        </p:spPr>
        <p:txBody>
          <a:bodyPr spcFirstLastPara="1" wrap="square" lIns="93300" tIns="46650" rIns="93300" bIns="46650" anchor="b" anchorCtr="0">
            <a:noAutofit/>
          </a:bodyPr>
          <a:lstStyle/>
          <a:p>
            <a:pPr marL="0" lvl="0" indent="0" algn="r" rtl="0">
              <a:spcBef>
                <a:spcPts val="0"/>
              </a:spcBef>
              <a:spcAft>
                <a:spcPts val="0"/>
              </a:spcAft>
              <a:buClr>
                <a:srgbClr val="000000"/>
              </a:buClr>
              <a:buFont typeface="Arial"/>
              <a:buNone/>
            </a:pPr>
            <a:fld id="{00000000-1234-1234-1234-123412341234}" type="slidenum">
              <a:rPr lang="en-US"/>
              <a:t>30</a:t>
            </a:fld>
            <a:endParaRPr/>
          </a:p>
        </p:txBody>
      </p:sp>
    </p:spTree>
    <p:extLst>
      <p:ext uri="{BB962C8B-B14F-4D97-AF65-F5344CB8AC3E}">
        <p14:creationId xmlns:p14="http://schemas.microsoft.com/office/powerpoint/2010/main" val="169754317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0"/>
        <p:cNvGrpSpPr/>
        <p:nvPr/>
      </p:nvGrpSpPr>
      <p:grpSpPr>
        <a:xfrm>
          <a:off x="0" y="0"/>
          <a:ext cx="0" cy="0"/>
          <a:chOff x="0" y="0"/>
          <a:chExt cx="0" cy="0"/>
        </a:xfrm>
      </p:grpSpPr>
      <p:sp>
        <p:nvSpPr>
          <p:cNvPr id="401" name="Google Shape;401;g3c9a2f29a9_3_296:notes"/>
          <p:cNvSpPr txBox="1">
            <a:spLocks noGrp="1"/>
          </p:cNvSpPr>
          <p:nvPr>
            <p:ph type="body" idx="1"/>
          </p:nvPr>
        </p:nvSpPr>
        <p:spPr>
          <a:xfrm>
            <a:off x="702310" y="4480004"/>
            <a:ext cx="5618400" cy="3665400"/>
          </a:xfrm>
          <a:prstGeom prst="rect">
            <a:avLst/>
          </a:prstGeom>
        </p:spPr>
        <p:txBody>
          <a:bodyPr spcFirstLastPara="1" wrap="square" lIns="93300" tIns="46650" rIns="93300" bIns="46650" anchor="t" anchorCtr="0">
            <a:noAutofit/>
          </a:bodyPr>
          <a:lstStyle/>
          <a:p>
            <a:pPr marL="0" lvl="0" indent="0" algn="l" rtl="0">
              <a:spcBef>
                <a:spcPts val="0"/>
              </a:spcBef>
              <a:spcAft>
                <a:spcPts val="0"/>
              </a:spcAft>
              <a:buNone/>
            </a:pPr>
            <a:r>
              <a:rPr lang="en-US" dirty="0"/>
              <a:t>A successful FBA requires a team approach. The team is comprised of people who know the student best. This collaborative approach is best designed with the support of building administration; behavior specialist; ALL teachers, counselors, and school psychologists involved with the target student; and with parental involvement and student input. All parties are essential to the outcome of the process. On what aspect of the student and the behaviors present will they have valuable input? Given your school population, list members (titles) you would select for an FBA/BIP team.</a:t>
            </a:r>
          </a:p>
          <a:p>
            <a:pPr marL="171450" lvl="0" indent="-171450" algn="l" rtl="0">
              <a:spcBef>
                <a:spcPts val="0"/>
              </a:spcBef>
              <a:spcAft>
                <a:spcPts val="0"/>
              </a:spcAft>
              <a:buFont typeface="Arial" panose="020B0604020202020204" pitchFamily="34" charset="0"/>
              <a:buChar char="•"/>
            </a:pPr>
            <a:r>
              <a:rPr lang="en-US" dirty="0"/>
              <a:t>Reference: SWPBIS Tiered Fidelity Inventory Teams Subscale, beginning on page 17 of the tool. Link: https://www.pbisapps.org/resource/tfi</a:t>
            </a:r>
          </a:p>
        </p:txBody>
      </p:sp>
      <p:sp>
        <p:nvSpPr>
          <p:cNvPr id="402" name="Google Shape;402;g3c9a2f29a9_3_296: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6779128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1"/>
        <p:cNvGrpSpPr/>
        <p:nvPr/>
      </p:nvGrpSpPr>
      <p:grpSpPr>
        <a:xfrm>
          <a:off x="0" y="0"/>
          <a:ext cx="0" cy="0"/>
          <a:chOff x="0" y="0"/>
          <a:chExt cx="0" cy="0"/>
        </a:xfrm>
      </p:grpSpPr>
      <p:sp>
        <p:nvSpPr>
          <p:cNvPr id="282" name="Google Shape;282;g3cc1a0e7d8_1_25: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3" name="Google Shape;283;g3cc1a0e7d8_1_25:notes"/>
          <p:cNvSpPr txBox="1">
            <a:spLocks noGrp="1"/>
          </p:cNvSpPr>
          <p:nvPr>
            <p:ph type="body" idx="1"/>
          </p:nvPr>
        </p:nvSpPr>
        <p:spPr>
          <a:xfrm>
            <a:off x="702310" y="4480004"/>
            <a:ext cx="5618400" cy="3665400"/>
          </a:xfrm>
          <a:prstGeom prst="rect">
            <a:avLst/>
          </a:prstGeom>
        </p:spPr>
        <p:txBody>
          <a:bodyPr spcFirstLastPara="1" wrap="square" lIns="93300" tIns="46650" rIns="93300" bIns="46650" anchor="t" anchorCtr="0">
            <a:noAutofit/>
          </a:bodyPr>
          <a:lstStyle/>
          <a:p>
            <a:pPr marL="0" lvl="0" indent="0" algn="l" rtl="0">
              <a:spcBef>
                <a:spcPts val="0"/>
              </a:spcBef>
              <a:spcAft>
                <a:spcPts val="0"/>
              </a:spcAft>
              <a:buNone/>
            </a:pPr>
            <a:r>
              <a:rPr lang="en-US" dirty="0"/>
              <a:t>This section will provide a brief overview of Behavior Intervention Plan (BIP). The PBIS Tier III Module 5 will cover the BIP in greater detail.</a:t>
            </a:r>
            <a:endParaRPr dirty="0"/>
          </a:p>
        </p:txBody>
      </p:sp>
      <p:sp>
        <p:nvSpPr>
          <p:cNvPr id="284" name="Google Shape;284;g3cc1a0e7d8_1_25:notes"/>
          <p:cNvSpPr txBox="1">
            <a:spLocks noGrp="1"/>
          </p:cNvSpPr>
          <p:nvPr>
            <p:ph type="sldNum" idx="12"/>
          </p:nvPr>
        </p:nvSpPr>
        <p:spPr>
          <a:xfrm>
            <a:off x="3978132" y="8842030"/>
            <a:ext cx="3043200" cy="467100"/>
          </a:xfrm>
          <a:prstGeom prst="rect">
            <a:avLst/>
          </a:prstGeom>
        </p:spPr>
        <p:txBody>
          <a:bodyPr spcFirstLastPara="1" wrap="square" lIns="93300" tIns="46650" rIns="93300" bIns="46650" anchor="b" anchorCtr="0">
            <a:noAutofit/>
          </a:bodyPr>
          <a:lstStyle/>
          <a:p>
            <a:pPr marL="0" lvl="0" indent="0" algn="r" rtl="0">
              <a:spcBef>
                <a:spcPts val="0"/>
              </a:spcBef>
              <a:spcAft>
                <a:spcPts val="0"/>
              </a:spcAft>
              <a:buClr>
                <a:srgbClr val="000000"/>
              </a:buClr>
              <a:buFont typeface="Arial"/>
              <a:buNone/>
            </a:pPr>
            <a:fld id="{00000000-1234-1234-1234-123412341234}" type="slidenum">
              <a:rPr lang="en-US"/>
              <a:t>32</a:t>
            </a:fld>
            <a:endParaRPr/>
          </a:p>
        </p:txBody>
      </p:sp>
    </p:spTree>
    <p:extLst>
      <p:ext uri="{BB962C8B-B14F-4D97-AF65-F5344CB8AC3E}">
        <p14:creationId xmlns:p14="http://schemas.microsoft.com/office/powerpoint/2010/main" val="100942967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7"/>
        <p:cNvGrpSpPr/>
        <p:nvPr/>
      </p:nvGrpSpPr>
      <p:grpSpPr>
        <a:xfrm>
          <a:off x="0" y="0"/>
          <a:ext cx="0" cy="0"/>
          <a:chOff x="0" y="0"/>
          <a:chExt cx="0" cy="0"/>
        </a:xfrm>
      </p:grpSpPr>
      <p:sp>
        <p:nvSpPr>
          <p:cNvPr id="288" name="Google Shape;288;g3cc1a0e7d8_1_30: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9" name="Google Shape;289;g3cc1a0e7d8_1_30:notes"/>
          <p:cNvSpPr txBox="1">
            <a:spLocks noGrp="1"/>
          </p:cNvSpPr>
          <p:nvPr>
            <p:ph type="body" idx="1"/>
          </p:nvPr>
        </p:nvSpPr>
        <p:spPr>
          <a:xfrm>
            <a:off x="702310" y="4480004"/>
            <a:ext cx="5618400" cy="3665400"/>
          </a:xfrm>
          <a:prstGeom prst="rect">
            <a:avLst/>
          </a:prstGeom>
        </p:spPr>
        <p:txBody>
          <a:bodyPr spcFirstLastPara="1" wrap="square" lIns="93300" tIns="46650" rIns="93300" bIns="46650" anchor="t" anchorCtr="0">
            <a:noAutofit/>
          </a:bodyPr>
          <a:lstStyle/>
          <a:p>
            <a:pPr marL="0" lvl="0" indent="0" algn="l" rtl="0">
              <a:spcBef>
                <a:spcPts val="0"/>
              </a:spcBef>
              <a:spcAft>
                <a:spcPts val="0"/>
              </a:spcAft>
              <a:buNone/>
            </a:pPr>
            <a:r>
              <a:rPr lang="en-US" dirty="0"/>
              <a:t>In other words, if a student isn’t able to communicate what is wrong, what they need, or that they need help, etc.… they will continue the behavior that works for them.</a:t>
            </a:r>
          </a:p>
        </p:txBody>
      </p:sp>
      <p:sp>
        <p:nvSpPr>
          <p:cNvPr id="290" name="Google Shape;290;g3cc1a0e7d8_1_30:notes"/>
          <p:cNvSpPr txBox="1">
            <a:spLocks noGrp="1"/>
          </p:cNvSpPr>
          <p:nvPr>
            <p:ph type="sldNum" idx="12"/>
          </p:nvPr>
        </p:nvSpPr>
        <p:spPr>
          <a:xfrm>
            <a:off x="3978132" y="8842030"/>
            <a:ext cx="3043200" cy="467100"/>
          </a:xfrm>
          <a:prstGeom prst="rect">
            <a:avLst/>
          </a:prstGeom>
        </p:spPr>
        <p:txBody>
          <a:bodyPr spcFirstLastPara="1" wrap="square" lIns="93300" tIns="46650" rIns="93300" bIns="46650" anchor="b" anchorCtr="0">
            <a:noAutofit/>
          </a:bodyPr>
          <a:lstStyle/>
          <a:p>
            <a:pPr marL="0" lvl="0" indent="0" algn="r" rtl="0">
              <a:spcBef>
                <a:spcPts val="0"/>
              </a:spcBef>
              <a:spcAft>
                <a:spcPts val="0"/>
              </a:spcAft>
              <a:buClr>
                <a:srgbClr val="000000"/>
              </a:buClr>
              <a:buFont typeface="Arial"/>
              <a:buNone/>
            </a:pPr>
            <a:fld id="{00000000-1234-1234-1234-123412341234}" type="slidenum">
              <a:rPr lang="en-US"/>
              <a:t>33</a:t>
            </a:fld>
            <a:endParaRPr/>
          </a:p>
        </p:txBody>
      </p:sp>
    </p:spTree>
    <p:extLst>
      <p:ext uri="{BB962C8B-B14F-4D97-AF65-F5344CB8AC3E}">
        <p14:creationId xmlns:p14="http://schemas.microsoft.com/office/powerpoint/2010/main" val="59939746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3"/>
        <p:cNvGrpSpPr/>
        <p:nvPr/>
      </p:nvGrpSpPr>
      <p:grpSpPr>
        <a:xfrm>
          <a:off x="0" y="0"/>
          <a:ext cx="0" cy="0"/>
          <a:chOff x="0" y="0"/>
          <a:chExt cx="0" cy="0"/>
        </a:xfrm>
      </p:grpSpPr>
      <p:sp>
        <p:nvSpPr>
          <p:cNvPr id="294" name="Google Shape;294;g3c9a2f29a9_3_49: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5" name="Google Shape;295;g3c9a2f29a9_3_49:notes"/>
          <p:cNvSpPr txBox="1">
            <a:spLocks noGrp="1"/>
          </p:cNvSpPr>
          <p:nvPr>
            <p:ph type="body" idx="1"/>
          </p:nvPr>
        </p:nvSpPr>
        <p:spPr>
          <a:xfrm>
            <a:off x="702310" y="4480004"/>
            <a:ext cx="5618400" cy="3665400"/>
          </a:xfrm>
          <a:prstGeom prst="rect">
            <a:avLst/>
          </a:prstGeom>
        </p:spPr>
        <p:txBody>
          <a:bodyPr spcFirstLastPara="1" wrap="square" lIns="93300" tIns="46650" rIns="93300" bIns="46650" anchor="t" anchorCtr="0">
            <a:noAutofit/>
          </a:bodyPr>
          <a:lstStyle/>
          <a:p>
            <a:pPr marL="0" lvl="0" indent="0" algn="l" rtl="0">
              <a:spcBef>
                <a:spcPts val="0"/>
              </a:spcBef>
              <a:spcAft>
                <a:spcPts val="0"/>
              </a:spcAft>
              <a:buNone/>
            </a:pPr>
            <a:r>
              <a:rPr lang="en-US" dirty="0"/>
              <a:t>The behavior intervention plan (BIP) is designed using an instructional approach, similar to that used by teachers for designing academic instruction. It defines how an educational setting will be changed to improve the behavioral success of the student.</a:t>
            </a:r>
            <a:endParaRPr dirty="0"/>
          </a:p>
        </p:txBody>
      </p:sp>
      <p:sp>
        <p:nvSpPr>
          <p:cNvPr id="296" name="Google Shape;296;g3c9a2f29a9_3_49:notes"/>
          <p:cNvSpPr txBox="1">
            <a:spLocks noGrp="1"/>
          </p:cNvSpPr>
          <p:nvPr>
            <p:ph type="sldNum" idx="12"/>
          </p:nvPr>
        </p:nvSpPr>
        <p:spPr>
          <a:xfrm>
            <a:off x="3978132" y="8842030"/>
            <a:ext cx="3043200" cy="467100"/>
          </a:xfrm>
          <a:prstGeom prst="rect">
            <a:avLst/>
          </a:prstGeom>
        </p:spPr>
        <p:txBody>
          <a:bodyPr spcFirstLastPara="1" wrap="square" lIns="93300" tIns="46650" rIns="93300" bIns="46650" anchor="b" anchorCtr="0">
            <a:noAutofit/>
          </a:bodyPr>
          <a:lstStyle/>
          <a:p>
            <a:pPr marL="0" lvl="0" indent="0" algn="r" rtl="0">
              <a:spcBef>
                <a:spcPts val="0"/>
              </a:spcBef>
              <a:spcAft>
                <a:spcPts val="0"/>
              </a:spcAft>
              <a:buClr>
                <a:srgbClr val="000000"/>
              </a:buClr>
              <a:buFont typeface="Arial"/>
              <a:buNone/>
            </a:pPr>
            <a:fld id="{00000000-1234-1234-1234-123412341234}" type="slidenum">
              <a:rPr lang="en-US"/>
              <a:t>34</a:t>
            </a:fld>
            <a:endParaRPr/>
          </a:p>
        </p:txBody>
      </p:sp>
    </p:spTree>
    <p:extLst>
      <p:ext uri="{BB962C8B-B14F-4D97-AF65-F5344CB8AC3E}">
        <p14:creationId xmlns:p14="http://schemas.microsoft.com/office/powerpoint/2010/main" val="310230039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Google Shape;147;g3c9a2f29a9_2_73: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8" name="Google Shape;148;g3c9a2f29a9_2_73:notes"/>
          <p:cNvSpPr txBox="1">
            <a:spLocks noGrp="1"/>
          </p:cNvSpPr>
          <p:nvPr>
            <p:ph type="body" idx="1"/>
          </p:nvPr>
        </p:nvSpPr>
        <p:spPr>
          <a:xfrm>
            <a:off x="702310" y="4480004"/>
            <a:ext cx="5618400" cy="3665400"/>
          </a:xfrm>
          <a:prstGeom prst="rect">
            <a:avLst/>
          </a:prstGeom>
        </p:spPr>
        <p:txBody>
          <a:bodyPr spcFirstLastPara="1" wrap="square" lIns="93300" tIns="46650" rIns="93300" bIns="46650" anchor="t" anchorCtr="0">
            <a:noAutofit/>
          </a:bodyPr>
          <a:lstStyle/>
          <a:p>
            <a:pPr marL="0" lvl="0" indent="0" algn="l" rtl="0">
              <a:spcBef>
                <a:spcPts val="0"/>
              </a:spcBef>
              <a:spcAft>
                <a:spcPts val="0"/>
              </a:spcAft>
              <a:buNone/>
            </a:pPr>
            <a:r>
              <a:rPr lang="en-US" dirty="0"/>
              <a:t>Completing an FBA and developing a BIP are done when a student’s behavior significantly impedes his learning or the learning of his classmates. In order for the BIP to be successful, the student should be a part of the </a:t>
            </a:r>
            <a:r>
              <a:rPr lang="en-US"/>
              <a:t>planning process </a:t>
            </a:r>
            <a:r>
              <a:rPr lang="en-US" dirty="0"/>
              <a:t>as appropriate depending on age and </a:t>
            </a:r>
            <a:r>
              <a:rPr lang="en-US"/>
              <a:t>cognitive ability.</a:t>
            </a:r>
            <a:endParaRPr lang="en-US" dirty="0"/>
          </a:p>
        </p:txBody>
      </p:sp>
      <p:sp>
        <p:nvSpPr>
          <p:cNvPr id="149" name="Google Shape;149;g3c9a2f29a9_2_73:notes"/>
          <p:cNvSpPr txBox="1">
            <a:spLocks noGrp="1"/>
          </p:cNvSpPr>
          <p:nvPr>
            <p:ph type="sldNum" idx="12"/>
          </p:nvPr>
        </p:nvSpPr>
        <p:spPr>
          <a:xfrm>
            <a:off x="3978132" y="8842030"/>
            <a:ext cx="3043200" cy="467100"/>
          </a:xfrm>
          <a:prstGeom prst="rect">
            <a:avLst/>
          </a:prstGeom>
        </p:spPr>
        <p:txBody>
          <a:bodyPr spcFirstLastPara="1" wrap="square" lIns="93300" tIns="46650" rIns="93300" bIns="46650" anchor="b" anchorCtr="0">
            <a:noAutofit/>
          </a:bodyPr>
          <a:lstStyle/>
          <a:p>
            <a:pPr marL="0" lvl="0" indent="0" algn="r" rtl="0">
              <a:spcBef>
                <a:spcPts val="0"/>
              </a:spcBef>
              <a:spcAft>
                <a:spcPts val="0"/>
              </a:spcAft>
              <a:buNone/>
            </a:pPr>
            <a:fld id="{00000000-1234-1234-1234-123412341234}" type="slidenum">
              <a:rPr lang="en-US"/>
              <a:t>35</a:t>
            </a:fld>
            <a:endParaRPr/>
          </a:p>
        </p:txBody>
      </p:sp>
    </p:spTree>
    <p:extLst>
      <p:ext uri="{BB962C8B-B14F-4D97-AF65-F5344CB8AC3E}">
        <p14:creationId xmlns:p14="http://schemas.microsoft.com/office/powerpoint/2010/main" val="246198768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6"/>
        <p:cNvGrpSpPr/>
        <p:nvPr/>
      </p:nvGrpSpPr>
      <p:grpSpPr>
        <a:xfrm>
          <a:off x="0" y="0"/>
          <a:ext cx="0" cy="0"/>
          <a:chOff x="0" y="0"/>
          <a:chExt cx="0" cy="0"/>
        </a:xfrm>
      </p:grpSpPr>
      <p:sp>
        <p:nvSpPr>
          <p:cNvPr id="307" name="Google Shape;307;g3c9a2f29a9_3_61: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8" name="Google Shape;308;g3c9a2f29a9_3_61:notes"/>
          <p:cNvSpPr txBox="1">
            <a:spLocks noGrp="1"/>
          </p:cNvSpPr>
          <p:nvPr>
            <p:ph type="body" idx="1"/>
          </p:nvPr>
        </p:nvSpPr>
        <p:spPr>
          <a:xfrm>
            <a:off x="702310" y="4480004"/>
            <a:ext cx="5618400" cy="3665400"/>
          </a:xfrm>
          <a:prstGeom prst="rect">
            <a:avLst/>
          </a:prstGeom>
        </p:spPr>
        <p:txBody>
          <a:bodyPr spcFirstLastPara="1" wrap="square" lIns="93300" tIns="46650" rIns="93300" bIns="46650" anchor="t" anchorCtr="0">
            <a:noAutofit/>
          </a:bodyPr>
          <a:lstStyle/>
          <a:p>
            <a:pPr marL="0" lvl="0" indent="0" algn="l" rtl="0">
              <a:lnSpc>
                <a:spcPct val="115000"/>
              </a:lnSpc>
              <a:spcBef>
                <a:spcPts val="0"/>
              </a:spcBef>
              <a:spcAft>
                <a:spcPts val="0"/>
              </a:spcAft>
              <a:buClr>
                <a:schemeClr val="dk1"/>
              </a:buClr>
              <a:buSzPts val="1100"/>
              <a:buFont typeface="Arial" panose="020B0604020202020204" pitchFamily="34" charset="0"/>
              <a:buNone/>
            </a:pPr>
            <a:r>
              <a:rPr lang="en-US" sz="1200" dirty="0">
                <a:solidFill>
                  <a:srgbClr val="333333"/>
                </a:solidFill>
                <a:latin typeface="+mn-lt"/>
                <a:ea typeface="Arial"/>
                <a:cs typeface="Arial"/>
                <a:sym typeface="Arial"/>
              </a:rPr>
              <a:t>Teaming at Tier III will be addressed in Module 2. Action teams are small teams that are created to work with each individual student. A BIP should be monitored and adjusted as needed. A BIP doesn’t always work as planned. Here are two of the most common reasons:</a:t>
            </a:r>
          </a:p>
          <a:p>
            <a:pPr marL="457200" lvl="1" indent="-171450" algn="l" rtl="0">
              <a:lnSpc>
                <a:spcPct val="115000"/>
              </a:lnSpc>
              <a:spcBef>
                <a:spcPts val="0"/>
              </a:spcBef>
              <a:spcAft>
                <a:spcPts val="0"/>
              </a:spcAft>
              <a:buClr>
                <a:schemeClr val="dk1"/>
              </a:buClr>
              <a:buSzPts val="1100"/>
              <a:buFont typeface="Arial" panose="020B0604020202020204" pitchFamily="34" charset="0"/>
              <a:buChar char="•"/>
            </a:pPr>
            <a:r>
              <a:rPr lang="en-US" sz="1200" dirty="0">
                <a:solidFill>
                  <a:srgbClr val="333333"/>
                </a:solidFill>
                <a:latin typeface="+mn-lt"/>
                <a:ea typeface="Arial"/>
                <a:cs typeface="Arial"/>
                <a:sym typeface="Arial"/>
              </a:rPr>
              <a:t>A mismatch between the function and the intervention. Sometimes the Tier III team assumes the misbehavior happens for one reason, but the real reason is completely something else.</a:t>
            </a:r>
          </a:p>
          <a:p>
            <a:pPr marL="457200" lvl="1" indent="-171450" algn="l" rtl="0">
              <a:lnSpc>
                <a:spcPct val="115000"/>
              </a:lnSpc>
              <a:spcBef>
                <a:spcPts val="0"/>
              </a:spcBef>
              <a:spcAft>
                <a:spcPts val="0"/>
              </a:spcAft>
              <a:buClr>
                <a:schemeClr val="dk1"/>
              </a:buClr>
              <a:buSzPts val="1100"/>
              <a:buFont typeface="Arial" panose="020B0604020202020204" pitchFamily="34" charset="0"/>
              <a:buChar char="•"/>
            </a:pPr>
            <a:r>
              <a:rPr lang="en-US" sz="1200" dirty="0">
                <a:solidFill>
                  <a:srgbClr val="333333"/>
                </a:solidFill>
                <a:latin typeface="+mn-lt"/>
                <a:ea typeface="Arial"/>
                <a:cs typeface="Arial"/>
                <a:sym typeface="Arial"/>
              </a:rPr>
              <a:t>A failure to monitor and adjust the rewards or reinforcement for appropriate behavior over time. What works at first might soon become “old hat” and need to be switched up.</a:t>
            </a:r>
          </a:p>
          <a:p>
            <a:pPr marL="171450" lvl="0" indent="-171450" algn="l" rtl="0">
              <a:lnSpc>
                <a:spcPct val="115000"/>
              </a:lnSpc>
              <a:spcBef>
                <a:spcPts val="0"/>
              </a:spcBef>
              <a:spcAft>
                <a:spcPts val="0"/>
              </a:spcAft>
              <a:buClr>
                <a:schemeClr val="dk1"/>
              </a:buClr>
              <a:buSzPts val="1100"/>
              <a:buFont typeface="Arial" panose="020B0604020202020204" pitchFamily="34" charset="0"/>
              <a:buChar char="•"/>
            </a:pPr>
            <a:r>
              <a:rPr lang="en-US" sz="1200" dirty="0">
                <a:solidFill>
                  <a:srgbClr val="333333"/>
                </a:solidFill>
                <a:latin typeface="+mn-lt"/>
                <a:ea typeface="Arial"/>
                <a:cs typeface="Arial"/>
                <a:sym typeface="Arial"/>
              </a:rPr>
              <a:t>Social validity refers to the extent that replacement behaviors are appropriate; intervention procedures are acceptable, important and significant; changes in target and collateral behaviors are produced.</a:t>
            </a:r>
            <a:endParaRPr sz="1200" dirty="0">
              <a:solidFill>
                <a:srgbClr val="333333"/>
              </a:solidFill>
              <a:latin typeface="+mn-lt"/>
              <a:ea typeface="Arial"/>
              <a:cs typeface="Arial"/>
              <a:sym typeface="Arial"/>
            </a:endParaRPr>
          </a:p>
        </p:txBody>
      </p:sp>
      <p:sp>
        <p:nvSpPr>
          <p:cNvPr id="309" name="Google Shape;309;g3c9a2f29a9_3_61:notes"/>
          <p:cNvSpPr txBox="1">
            <a:spLocks noGrp="1"/>
          </p:cNvSpPr>
          <p:nvPr>
            <p:ph type="sldNum" idx="12"/>
          </p:nvPr>
        </p:nvSpPr>
        <p:spPr>
          <a:xfrm>
            <a:off x="3978132" y="8842030"/>
            <a:ext cx="3043200" cy="467100"/>
          </a:xfrm>
          <a:prstGeom prst="rect">
            <a:avLst/>
          </a:prstGeom>
        </p:spPr>
        <p:txBody>
          <a:bodyPr spcFirstLastPara="1" wrap="square" lIns="93300" tIns="46650" rIns="93300" bIns="46650" anchor="b" anchorCtr="0">
            <a:noAutofit/>
          </a:bodyPr>
          <a:lstStyle/>
          <a:p>
            <a:pPr marL="0" lvl="0" indent="0" algn="r" rtl="0">
              <a:spcBef>
                <a:spcPts val="0"/>
              </a:spcBef>
              <a:spcAft>
                <a:spcPts val="0"/>
              </a:spcAft>
              <a:buClr>
                <a:srgbClr val="000000"/>
              </a:buClr>
              <a:buFont typeface="Arial"/>
              <a:buNone/>
            </a:pPr>
            <a:fld id="{00000000-1234-1234-1234-123412341234}" type="slidenum">
              <a:rPr lang="en-US"/>
              <a:t>36</a:t>
            </a:fld>
            <a:endParaRPr/>
          </a:p>
        </p:txBody>
      </p:sp>
    </p:spTree>
    <p:extLst>
      <p:ext uri="{BB962C8B-B14F-4D97-AF65-F5344CB8AC3E}">
        <p14:creationId xmlns:p14="http://schemas.microsoft.com/office/powerpoint/2010/main" val="385606273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Quality of Life is used to measure outcomes that lead to feeling satisfied in life.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Four characteristics that identify self-determined actions (</a:t>
            </a:r>
            <a:r>
              <a:rPr lang="en-US" dirty="0" err="1"/>
              <a:t>Wehmeyer</a:t>
            </a:r>
            <a:r>
              <a:rPr lang="en-US" dirty="0"/>
              <a:t> &amp; </a:t>
            </a:r>
            <a:r>
              <a:rPr lang="en-US" dirty="0" err="1"/>
              <a:t>Schalock</a:t>
            </a:r>
            <a:r>
              <a:rPr lang="en-US" dirty="0"/>
              <a:t>, 2001):</a:t>
            </a:r>
          </a:p>
          <a:p>
            <a:pPr marL="457200" lvl="1" indent="-171450" algn="l" rtl="0">
              <a:spcBef>
                <a:spcPts val="0"/>
              </a:spcBef>
              <a:spcAft>
                <a:spcPts val="0"/>
              </a:spcAft>
              <a:buFont typeface="Arial" panose="020B0604020202020204" pitchFamily="34" charset="0"/>
              <a:buChar char="•"/>
            </a:pPr>
            <a:r>
              <a:rPr lang="en-US" dirty="0"/>
              <a:t>The person acted autonomously.</a:t>
            </a:r>
          </a:p>
          <a:p>
            <a:pPr marL="457200" lvl="1" indent="-171450" algn="l" rtl="0">
              <a:spcBef>
                <a:spcPts val="0"/>
              </a:spcBef>
              <a:spcAft>
                <a:spcPts val="0"/>
              </a:spcAft>
              <a:buFont typeface="Arial" panose="020B0604020202020204" pitchFamily="34" charset="0"/>
              <a:buChar char="•"/>
            </a:pPr>
            <a:r>
              <a:rPr lang="en-US" dirty="0"/>
              <a:t>The action was self-regulated.</a:t>
            </a:r>
          </a:p>
          <a:p>
            <a:pPr marL="457200" lvl="1" indent="-171450" algn="l" rtl="0">
              <a:spcBef>
                <a:spcPts val="0"/>
              </a:spcBef>
              <a:spcAft>
                <a:spcPts val="0"/>
              </a:spcAft>
              <a:buFont typeface="Arial" panose="020B0604020202020204" pitchFamily="34" charset="0"/>
              <a:buChar char="•"/>
            </a:pPr>
            <a:r>
              <a:rPr lang="en-US" dirty="0"/>
              <a:t>The person initiated and responded to the event(s) in a “psychologically empowered” manner.</a:t>
            </a:r>
          </a:p>
          <a:p>
            <a:pPr marL="457200" lvl="1" indent="-171450" algn="l" rtl="0">
              <a:spcBef>
                <a:spcPts val="0"/>
              </a:spcBef>
              <a:spcAft>
                <a:spcPts val="0"/>
              </a:spcAft>
              <a:buFont typeface="Arial" panose="020B0604020202020204" pitchFamily="34" charset="0"/>
              <a:buChar char="•"/>
            </a:pPr>
            <a:r>
              <a:rPr lang="en-US" dirty="0"/>
              <a:t>The person acted in a self-realizing manner as students seek to have needs met, their choices and decisions are made based in part upon what motivates them. Their actions are evidence of their choices.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Allowing the student a voice and encouraging them to be an active participant further guides the FBA/BIP implementation. The individual is the focus of the planning process.</a:t>
            </a:r>
            <a:r>
              <a:rPr lang="en-US" baseline="0" dirty="0"/>
              <a:t> </a:t>
            </a:r>
            <a:r>
              <a:rPr lang="en-US" dirty="0"/>
              <a:t>The individual helps decide who will be invited to be on the planning team as part of person-centered planning.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Another aspect of Person-Centered Planning is recognizing the abilities of ordinary individuals who can teach skills, model appropriate behaviors, and foster interdependent relationships with those with needs (</a:t>
            </a:r>
            <a:r>
              <a:rPr lang="en-US" dirty="0" err="1"/>
              <a:t>Wehmeyer</a:t>
            </a:r>
            <a:r>
              <a:rPr lang="en-US" dirty="0"/>
              <a:t> &amp; </a:t>
            </a:r>
            <a:r>
              <a:rPr lang="en-US" dirty="0" err="1"/>
              <a:t>Schalock</a:t>
            </a:r>
            <a:r>
              <a:rPr lang="en-US" dirty="0"/>
              <a:t>, 2001).</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We</a:t>
            </a:r>
            <a:r>
              <a:rPr lang="en-US" baseline="0" dirty="0"/>
              <a:t> will go more in-depth about these three principles in Module 5: Behavior Intervention Plan.</a:t>
            </a:r>
            <a:endParaRPr lang="en-US" dirty="0"/>
          </a:p>
        </p:txBody>
      </p:sp>
      <p:sp>
        <p:nvSpPr>
          <p:cNvPr id="4" name="Slide Number Placeholder 3"/>
          <p:cNvSpPr>
            <a:spLocks noGrp="1"/>
          </p:cNvSpPr>
          <p:nvPr>
            <p:ph type="sldNum" sz="quarter" idx="5"/>
          </p:nvPr>
        </p:nvSpPr>
        <p:spPr/>
        <p:txBody>
          <a:bodyPr/>
          <a:lstStyle/>
          <a:p>
            <a:fld id="{5E0F098F-D8B6-47AD-8440-AC95768CFA99}" type="slidenum">
              <a:rPr lang="en-US" smtClean="0"/>
              <a:t>37</a:t>
            </a:fld>
            <a:endParaRPr lang="en-US"/>
          </a:p>
        </p:txBody>
      </p:sp>
    </p:spTree>
    <p:extLst>
      <p:ext uri="{BB962C8B-B14F-4D97-AF65-F5344CB8AC3E}">
        <p14:creationId xmlns:p14="http://schemas.microsoft.com/office/powerpoint/2010/main" val="217291968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6"/>
        <p:cNvGrpSpPr/>
        <p:nvPr/>
      </p:nvGrpSpPr>
      <p:grpSpPr>
        <a:xfrm>
          <a:off x="0" y="0"/>
          <a:ext cx="0" cy="0"/>
          <a:chOff x="0" y="0"/>
          <a:chExt cx="0" cy="0"/>
        </a:xfrm>
      </p:grpSpPr>
      <p:sp>
        <p:nvSpPr>
          <p:cNvPr id="407" name="Google Shape;407;g3c9a2f29a9_3_312: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8" name="Google Shape;408;g3c9a2f29a9_3_312:notes"/>
          <p:cNvSpPr txBox="1">
            <a:spLocks noGrp="1"/>
          </p:cNvSpPr>
          <p:nvPr>
            <p:ph type="body" idx="1"/>
          </p:nvPr>
        </p:nvSpPr>
        <p:spPr>
          <a:xfrm>
            <a:off x="702310" y="4480004"/>
            <a:ext cx="5618400" cy="3665400"/>
          </a:xfrm>
          <a:prstGeom prst="rect">
            <a:avLst/>
          </a:prstGeom>
        </p:spPr>
        <p:txBody>
          <a:bodyPr spcFirstLastPara="1" wrap="square" lIns="93300" tIns="46650" rIns="93300" bIns="46650" anchor="t" anchorCtr="0">
            <a:noAutofit/>
          </a:bodyPr>
          <a:lstStyle/>
          <a:p>
            <a:pPr marL="0" lvl="0" indent="0" algn="l" rtl="0">
              <a:spcBef>
                <a:spcPts val="0"/>
              </a:spcBef>
              <a:spcAft>
                <a:spcPts val="0"/>
              </a:spcAft>
              <a:buFont typeface="Arial" panose="020B0604020202020204" pitchFamily="34" charset="0"/>
              <a:buNone/>
            </a:pPr>
            <a:r>
              <a:rPr lang="en-US" dirty="0"/>
              <a:t>Guiding the discussion:</a:t>
            </a:r>
          </a:p>
          <a:p>
            <a:pPr marL="457200" lvl="1" indent="-171450" algn="l" rtl="0">
              <a:spcBef>
                <a:spcPts val="0"/>
              </a:spcBef>
              <a:spcAft>
                <a:spcPts val="0"/>
              </a:spcAft>
              <a:buFont typeface="Arial" panose="020B0604020202020204" pitchFamily="34" charset="0"/>
              <a:buChar char="•"/>
            </a:pPr>
            <a:r>
              <a:rPr lang="en-US" dirty="0"/>
              <a:t>Considering the population that requires FBA application, are we prepared for the interventions to take a period of time to see results? Recognizing that identifying the function of behaviors is the largest indicator of success in implementing the behavior intervention plan (BIP), the FBA is critical.</a:t>
            </a:r>
          </a:p>
          <a:p>
            <a:pPr marL="457200" lvl="1" indent="-171450" algn="l" rtl="0">
              <a:spcBef>
                <a:spcPts val="0"/>
              </a:spcBef>
              <a:spcAft>
                <a:spcPts val="0"/>
              </a:spcAft>
              <a:buFont typeface="Arial" panose="020B0604020202020204" pitchFamily="34" charset="0"/>
              <a:buChar char="•"/>
            </a:pPr>
            <a:r>
              <a:rPr lang="en-US" dirty="0"/>
              <a:t>Schools should be aware that there are many steps to move from identification to intervention planning and implementation.</a:t>
            </a:r>
          </a:p>
          <a:p>
            <a:pPr marL="457200" lvl="1" indent="-171450" algn="l" rtl="0">
              <a:spcBef>
                <a:spcPts val="0"/>
              </a:spcBef>
              <a:spcAft>
                <a:spcPts val="0"/>
              </a:spcAft>
              <a:buFont typeface="Arial" panose="020B0604020202020204" pitchFamily="34" charset="0"/>
              <a:buChar char="•"/>
            </a:pPr>
            <a:r>
              <a:rPr lang="en-US" dirty="0"/>
              <a:t>One step that should always be considered is adherence/fidelity of the BIP and monitoring of outcomes.</a:t>
            </a:r>
          </a:p>
        </p:txBody>
      </p:sp>
      <p:sp>
        <p:nvSpPr>
          <p:cNvPr id="409" name="Google Shape;409;g3c9a2f29a9_3_312:notes"/>
          <p:cNvSpPr txBox="1">
            <a:spLocks noGrp="1"/>
          </p:cNvSpPr>
          <p:nvPr>
            <p:ph type="sldNum" idx="12"/>
          </p:nvPr>
        </p:nvSpPr>
        <p:spPr>
          <a:xfrm>
            <a:off x="3978132" y="8842030"/>
            <a:ext cx="3043200" cy="467100"/>
          </a:xfrm>
          <a:prstGeom prst="rect">
            <a:avLst/>
          </a:prstGeom>
        </p:spPr>
        <p:txBody>
          <a:bodyPr spcFirstLastPara="1" wrap="square" lIns="93300" tIns="46650" rIns="93300" bIns="46650" anchor="b" anchorCtr="0">
            <a:noAutofit/>
          </a:bodyPr>
          <a:lstStyle/>
          <a:p>
            <a:pPr marL="0" lvl="0" indent="0" algn="r" rtl="0">
              <a:spcBef>
                <a:spcPts val="0"/>
              </a:spcBef>
              <a:spcAft>
                <a:spcPts val="0"/>
              </a:spcAft>
              <a:buClr>
                <a:srgbClr val="000000"/>
              </a:buClr>
              <a:buFont typeface="Arial"/>
              <a:buNone/>
            </a:pPr>
            <a:fld id="{00000000-1234-1234-1234-123412341234}" type="slidenum">
              <a:rPr lang="en-US"/>
              <a:t>38</a:t>
            </a:fld>
            <a:endParaRPr/>
          </a:p>
        </p:txBody>
      </p:sp>
    </p:spTree>
    <p:extLst>
      <p:ext uri="{BB962C8B-B14F-4D97-AF65-F5344CB8AC3E}">
        <p14:creationId xmlns:p14="http://schemas.microsoft.com/office/powerpoint/2010/main" val="346112350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E0F098F-D8B6-47AD-8440-AC95768CFA99}" type="slidenum">
              <a:rPr lang="en-US" smtClean="0"/>
              <a:t>41</a:t>
            </a:fld>
            <a:endParaRPr lang="en-US"/>
          </a:p>
        </p:txBody>
      </p:sp>
    </p:spTree>
    <p:extLst>
      <p:ext uri="{BB962C8B-B14F-4D97-AF65-F5344CB8AC3E}">
        <p14:creationId xmlns:p14="http://schemas.microsoft.com/office/powerpoint/2010/main" val="27361360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E0F098F-D8B6-47AD-8440-AC95768CFA99}" type="slidenum">
              <a:rPr lang="en-US" smtClean="0"/>
              <a:t>42</a:t>
            </a:fld>
            <a:endParaRPr lang="en-US"/>
          </a:p>
        </p:txBody>
      </p:sp>
    </p:spTree>
    <p:extLst>
      <p:ext uri="{BB962C8B-B14F-4D97-AF65-F5344CB8AC3E}">
        <p14:creationId xmlns:p14="http://schemas.microsoft.com/office/powerpoint/2010/main" val="60383429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E0F098F-D8B6-47AD-8440-AC95768CFA99}" type="slidenum">
              <a:rPr lang="en-US" smtClean="0"/>
              <a:t>43</a:t>
            </a:fld>
            <a:endParaRPr lang="en-US"/>
          </a:p>
        </p:txBody>
      </p:sp>
    </p:spTree>
    <p:extLst>
      <p:ext uri="{BB962C8B-B14F-4D97-AF65-F5344CB8AC3E}">
        <p14:creationId xmlns:p14="http://schemas.microsoft.com/office/powerpoint/2010/main" val="309126634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g3c387fe791_1_130: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7" name="Google Shape;267;g3c387fe791_1_130:notes"/>
          <p:cNvSpPr txBox="1">
            <a:spLocks noGrp="1"/>
          </p:cNvSpPr>
          <p:nvPr>
            <p:ph type="body" idx="1"/>
          </p:nvPr>
        </p:nvSpPr>
        <p:spPr>
          <a:xfrm>
            <a:off x="702310" y="4480004"/>
            <a:ext cx="5618400" cy="3665400"/>
          </a:xfrm>
          <a:prstGeom prst="rect">
            <a:avLst/>
          </a:prstGeom>
        </p:spPr>
        <p:txBody>
          <a:bodyPr spcFirstLastPara="1" wrap="square" lIns="93300" tIns="46650" rIns="93300" bIns="46650" anchor="t" anchorCtr="0">
            <a:noAutofit/>
          </a:bodyPr>
          <a:lstStyle/>
          <a:p>
            <a:pPr marL="0" lvl="0" indent="0" algn="l" rtl="0">
              <a:spcBef>
                <a:spcPts val="0"/>
              </a:spcBef>
              <a:spcAft>
                <a:spcPts val="0"/>
              </a:spcAft>
              <a:buNone/>
            </a:pPr>
            <a:r>
              <a:rPr lang="en-US" dirty="0"/>
              <a:t>Team composition in Tier III should include five aspects:</a:t>
            </a:r>
          </a:p>
          <a:p>
            <a:pPr marL="457200" lvl="1" indent="0" algn="l" rtl="0">
              <a:spcBef>
                <a:spcPts val="0"/>
              </a:spcBef>
              <a:spcAft>
                <a:spcPts val="0"/>
              </a:spcAft>
              <a:buNone/>
            </a:pPr>
            <a:r>
              <a:rPr lang="en-US" dirty="0"/>
              <a:t>1. Applied behavioral expertise</a:t>
            </a:r>
          </a:p>
          <a:p>
            <a:pPr marL="457200" lvl="1" indent="0" algn="l" rtl="0">
              <a:spcBef>
                <a:spcPts val="0"/>
              </a:spcBef>
              <a:spcAft>
                <a:spcPts val="0"/>
              </a:spcAft>
              <a:buNone/>
            </a:pPr>
            <a:r>
              <a:rPr lang="en-US" dirty="0"/>
              <a:t>2. Administrative authority</a:t>
            </a:r>
          </a:p>
          <a:p>
            <a:pPr marL="457200" lvl="1" indent="0" algn="l" rtl="0">
              <a:spcBef>
                <a:spcPts val="0"/>
              </a:spcBef>
              <a:spcAft>
                <a:spcPts val="0"/>
              </a:spcAft>
              <a:buNone/>
            </a:pPr>
            <a:r>
              <a:rPr lang="en-US" dirty="0"/>
              <a:t>3. Multi-agency support</a:t>
            </a:r>
          </a:p>
          <a:p>
            <a:pPr marL="457200" lvl="1" indent="0" algn="l" rtl="0">
              <a:spcBef>
                <a:spcPts val="0"/>
              </a:spcBef>
              <a:spcAft>
                <a:spcPts val="0"/>
              </a:spcAft>
              <a:buNone/>
            </a:pPr>
            <a:r>
              <a:rPr lang="en-US" dirty="0"/>
              <a:t>4. Knowledge of students</a:t>
            </a:r>
          </a:p>
          <a:p>
            <a:pPr marL="457200" lvl="1" indent="0" algn="l" rtl="0">
              <a:spcBef>
                <a:spcPts val="0"/>
              </a:spcBef>
              <a:spcAft>
                <a:spcPts val="0"/>
              </a:spcAft>
              <a:buNone/>
            </a:pPr>
            <a:r>
              <a:rPr lang="en-US" dirty="0"/>
              <a:t>5. Knowledge about the operations of the school across grade levels and programs</a:t>
            </a:r>
          </a:p>
          <a:p>
            <a:pPr marL="171450" lvl="0" indent="-171450" algn="l" rtl="0">
              <a:spcBef>
                <a:spcPts val="0"/>
              </a:spcBef>
              <a:spcAft>
                <a:spcPts val="0"/>
              </a:spcAft>
              <a:buFont typeface="Arial" panose="020B0604020202020204" pitchFamily="34" charset="0"/>
              <a:buChar char="•"/>
            </a:pPr>
            <a:r>
              <a:rPr lang="en-US" dirty="0"/>
              <a:t>Individual action teams are formed to design and implement individual student plans. The action teams should include those adults who are typically involved with the student on a daily basis.</a:t>
            </a:r>
          </a:p>
          <a:p>
            <a:pPr marL="171450" lvl="0" indent="-171450" algn="l" rtl="0">
              <a:spcBef>
                <a:spcPts val="0"/>
              </a:spcBef>
              <a:spcAft>
                <a:spcPts val="0"/>
              </a:spcAft>
              <a:buFont typeface="Arial" panose="020B0604020202020204" pitchFamily="34" charset="0"/>
              <a:buChar char="•"/>
            </a:pPr>
            <a:r>
              <a:rPr lang="en-US" dirty="0"/>
              <a:t>More information on teaming will be included in Module</a:t>
            </a:r>
            <a:r>
              <a:rPr lang="en-US" baseline="0" dirty="0"/>
              <a:t> 2: Tier III Leadership.</a:t>
            </a:r>
            <a:endParaRPr dirty="0"/>
          </a:p>
        </p:txBody>
      </p:sp>
      <p:sp>
        <p:nvSpPr>
          <p:cNvPr id="268" name="Google Shape;268;g3c387fe791_1_130:notes"/>
          <p:cNvSpPr txBox="1">
            <a:spLocks noGrp="1"/>
          </p:cNvSpPr>
          <p:nvPr>
            <p:ph type="sldNum" idx="12"/>
          </p:nvPr>
        </p:nvSpPr>
        <p:spPr>
          <a:xfrm>
            <a:off x="3978132" y="8842030"/>
            <a:ext cx="3043200" cy="467100"/>
          </a:xfrm>
          <a:prstGeom prst="rect">
            <a:avLst/>
          </a:prstGeom>
        </p:spPr>
        <p:txBody>
          <a:bodyPr spcFirstLastPara="1" wrap="square" lIns="93300" tIns="46650" rIns="93300" bIns="46650" anchor="b" anchorCtr="0">
            <a:noAutofit/>
          </a:bodyPr>
          <a:lstStyle/>
          <a:p>
            <a:pPr marL="0" lvl="0" indent="0" algn="r" rtl="0">
              <a:spcBef>
                <a:spcPts val="0"/>
              </a:spcBef>
              <a:spcAft>
                <a:spcPts val="0"/>
              </a:spcAft>
              <a:buClr>
                <a:srgbClr val="000000"/>
              </a:buClr>
              <a:buFont typeface="Arial"/>
              <a:buNone/>
            </a:pPr>
            <a:fld id="{00000000-1234-1234-1234-123412341234}" type="slidenum">
              <a:rPr lang="en-US"/>
              <a:t>44</a:t>
            </a:fld>
            <a:endParaRPr/>
          </a:p>
        </p:txBody>
      </p:sp>
    </p:spTree>
    <p:extLst>
      <p:ext uri="{BB962C8B-B14F-4D97-AF65-F5344CB8AC3E}">
        <p14:creationId xmlns:p14="http://schemas.microsoft.com/office/powerpoint/2010/main" val="24490866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1"/>
        <p:cNvGrpSpPr/>
        <p:nvPr/>
      </p:nvGrpSpPr>
      <p:grpSpPr>
        <a:xfrm>
          <a:off x="0" y="0"/>
          <a:ext cx="0" cy="0"/>
          <a:chOff x="0" y="0"/>
          <a:chExt cx="0" cy="0"/>
        </a:xfrm>
      </p:grpSpPr>
      <p:sp>
        <p:nvSpPr>
          <p:cNvPr id="252" name="Google Shape;252;g3c4882b327_0_31: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3" name="Google Shape;253;g3c4882b327_0_31:notes"/>
          <p:cNvSpPr txBox="1">
            <a:spLocks noGrp="1"/>
          </p:cNvSpPr>
          <p:nvPr>
            <p:ph type="body" idx="1"/>
          </p:nvPr>
        </p:nvSpPr>
        <p:spPr>
          <a:xfrm>
            <a:off x="702310" y="4480004"/>
            <a:ext cx="5618400" cy="3665400"/>
          </a:xfrm>
          <a:prstGeom prst="rect">
            <a:avLst/>
          </a:prstGeom>
        </p:spPr>
        <p:txBody>
          <a:bodyPr spcFirstLastPara="1" wrap="square" lIns="93300" tIns="46650" rIns="93300" bIns="46650" anchor="t" anchorCtr="0">
            <a:noAutofit/>
          </a:bodyPr>
          <a:lstStyle/>
          <a:p>
            <a:pPr marL="0" lvl="0" indent="0" algn="l" rtl="0">
              <a:spcBef>
                <a:spcPts val="0"/>
              </a:spcBef>
              <a:spcAft>
                <a:spcPts val="0"/>
              </a:spcAft>
              <a:buNone/>
            </a:pPr>
            <a:r>
              <a:rPr lang="en-US" dirty="0"/>
              <a:t>Adequate time will be needed for the development of Tier III systems, data, and practices. The development of supports, collaboration as a team and with the student, professional development, staff release time, and availability of service professionals all require a time commitment.</a:t>
            </a:r>
          </a:p>
          <a:p>
            <a:pPr marL="171450" lvl="0" indent="-171450" algn="l" rtl="0">
              <a:spcBef>
                <a:spcPts val="0"/>
              </a:spcBef>
              <a:spcAft>
                <a:spcPts val="0"/>
              </a:spcAft>
              <a:buFont typeface="Arial" panose="020B0604020202020204" pitchFamily="34" charset="0"/>
              <a:buChar char="•"/>
            </a:pPr>
            <a:r>
              <a:rPr lang="en-US" dirty="0"/>
              <a:t>Refer to the SWPBIS Tiered Fidelity Inventory Tier III Intensive Features Resources subscale as a guide for thinking about allocated time demands for this level. Reference link (beginning on page 17 of the tool): https://www.pbisapps.org/resource/tfi</a:t>
            </a:r>
            <a:endParaRPr dirty="0"/>
          </a:p>
        </p:txBody>
      </p:sp>
      <p:sp>
        <p:nvSpPr>
          <p:cNvPr id="254" name="Google Shape;254;g3c4882b327_0_31:notes"/>
          <p:cNvSpPr txBox="1">
            <a:spLocks noGrp="1"/>
          </p:cNvSpPr>
          <p:nvPr>
            <p:ph type="sldNum" idx="12"/>
          </p:nvPr>
        </p:nvSpPr>
        <p:spPr>
          <a:xfrm>
            <a:off x="3978132" y="8842030"/>
            <a:ext cx="3043200" cy="467100"/>
          </a:xfrm>
          <a:prstGeom prst="rect">
            <a:avLst/>
          </a:prstGeom>
        </p:spPr>
        <p:txBody>
          <a:bodyPr spcFirstLastPara="1" wrap="square" lIns="93300" tIns="46650" rIns="93300" bIns="46650" anchor="b" anchorCtr="0">
            <a:noAutofit/>
          </a:bodyPr>
          <a:lstStyle/>
          <a:p>
            <a:pPr marL="0" lvl="0" indent="0" algn="r" rtl="0">
              <a:spcBef>
                <a:spcPts val="0"/>
              </a:spcBef>
              <a:spcAft>
                <a:spcPts val="0"/>
              </a:spcAft>
              <a:buClr>
                <a:srgbClr val="000000"/>
              </a:buClr>
              <a:buFont typeface="Arial"/>
              <a:buNone/>
            </a:pPr>
            <a:fld id="{00000000-1234-1234-1234-123412341234}" type="slidenum">
              <a:rPr lang="en-US"/>
              <a:t>45</a:t>
            </a:fld>
            <a:endParaRPr/>
          </a:p>
        </p:txBody>
      </p:sp>
    </p:spTree>
    <p:extLst>
      <p:ext uri="{BB962C8B-B14F-4D97-AF65-F5344CB8AC3E}">
        <p14:creationId xmlns:p14="http://schemas.microsoft.com/office/powerpoint/2010/main" val="105103039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Core and action teams will be defined and discussed in Module 2.</a:t>
            </a:r>
          </a:p>
        </p:txBody>
      </p:sp>
      <p:sp>
        <p:nvSpPr>
          <p:cNvPr id="4" name="Slide Number Placeholder 3"/>
          <p:cNvSpPr>
            <a:spLocks noGrp="1"/>
          </p:cNvSpPr>
          <p:nvPr>
            <p:ph type="sldNum" sz="quarter" idx="5"/>
          </p:nvPr>
        </p:nvSpPr>
        <p:spPr/>
        <p:txBody>
          <a:bodyPr/>
          <a:lstStyle/>
          <a:p>
            <a:fld id="{5E0F098F-D8B6-47AD-8440-AC95768CFA99}" type="slidenum">
              <a:rPr lang="en-US" smtClean="0"/>
              <a:t>46</a:t>
            </a:fld>
            <a:endParaRPr lang="en-US"/>
          </a:p>
        </p:txBody>
      </p:sp>
    </p:spTree>
    <p:extLst>
      <p:ext uri="{BB962C8B-B14F-4D97-AF65-F5344CB8AC3E}">
        <p14:creationId xmlns:p14="http://schemas.microsoft.com/office/powerpoint/2010/main" val="156865477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g3cfb2a924c_2_17: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 name="Google Shape;97;g3cfb2a924c_2_17:notes"/>
          <p:cNvSpPr txBox="1">
            <a:spLocks noGrp="1"/>
          </p:cNvSpPr>
          <p:nvPr>
            <p:ph type="body" idx="1"/>
          </p:nvPr>
        </p:nvSpPr>
        <p:spPr>
          <a:xfrm>
            <a:off x="702310" y="4480004"/>
            <a:ext cx="5618400" cy="3665400"/>
          </a:xfrm>
          <a:prstGeom prst="rect">
            <a:avLst/>
          </a:prstGeom>
        </p:spPr>
        <p:txBody>
          <a:bodyPr spcFirstLastPara="1" wrap="square" lIns="93300" tIns="46650" rIns="93300" bIns="46650" anchor="t" anchorCtr="0">
            <a:noAutofit/>
          </a:bodyPr>
          <a:lstStyle/>
          <a:p>
            <a:pPr marL="0" lvl="0" indent="0" algn="l" rtl="0">
              <a:spcBef>
                <a:spcPts val="0"/>
              </a:spcBef>
              <a:spcAft>
                <a:spcPts val="0"/>
              </a:spcAft>
              <a:buNone/>
            </a:pPr>
            <a:endParaRPr/>
          </a:p>
        </p:txBody>
      </p:sp>
      <p:sp>
        <p:nvSpPr>
          <p:cNvPr id="98" name="Google Shape;98;g3cfb2a924c_2_17:notes"/>
          <p:cNvSpPr txBox="1">
            <a:spLocks noGrp="1"/>
          </p:cNvSpPr>
          <p:nvPr>
            <p:ph type="sldNum" idx="12"/>
          </p:nvPr>
        </p:nvSpPr>
        <p:spPr>
          <a:xfrm>
            <a:off x="3978132" y="8842030"/>
            <a:ext cx="3043200" cy="467100"/>
          </a:xfrm>
          <a:prstGeom prst="rect">
            <a:avLst/>
          </a:prstGeom>
        </p:spPr>
        <p:txBody>
          <a:bodyPr spcFirstLastPara="1" wrap="square" lIns="93300" tIns="46650" rIns="93300" bIns="46650" anchor="b" anchorCtr="0">
            <a:noAutofit/>
          </a:bodyPr>
          <a:lstStyle/>
          <a:p>
            <a:pPr marL="0" lvl="0" indent="0" algn="r" rtl="0">
              <a:spcBef>
                <a:spcPts val="0"/>
              </a:spcBef>
              <a:spcAft>
                <a:spcPts val="0"/>
              </a:spcAft>
              <a:buClr>
                <a:srgbClr val="000000"/>
              </a:buClr>
              <a:buFont typeface="Arial"/>
              <a:buNone/>
            </a:pPr>
            <a:fld id="{00000000-1234-1234-1234-123412341234}" type="slidenum">
              <a:rPr lang="en-US"/>
              <a:t>47</a:t>
            </a:fld>
            <a:endParaRPr/>
          </a:p>
        </p:txBody>
      </p:sp>
    </p:spTree>
    <p:extLst>
      <p:ext uri="{BB962C8B-B14F-4D97-AF65-F5344CB8AC3E}">
        <p14:creationId xmlns:p14="http://schemas.microsoft.com/office/powerpoint/2010/main" val="135176965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g3d63870cb3_0_45: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2" name="Google Shape;152;g3d63870cb3_0_45:notes"/>
          <p:cNvSpPr txBox="1">
            <a:spLocks noGrp="1"/>
          </p:cNvSpPr>
          <p:nvPr>
            <p:ph type="body" idx="1"/>
          </p:nvPr>
        </p:nvSpPr>
        <p:spPr>
          <a:xfrm>
            <a:off x="702310" y="4480004"/>
            <a:ext cx="5618400" cy="3665400"/>
          </a:xfrm>
          <a:prstGeom prst="rect">
            <a:avLst/>
          </a:prstGeom>
        </p:spPr>
        <p:txBody>
          <a:bodyPr spcFirstLastPara="1" wrap="square" lIns="93300" tIns="46650" rIns="93300" bIns="46650" anchor="t" anchorCtr="0">
            <a:noAutofit/>
          </a:bodyPr>
          <a:lstStyle/>
          <a:p>
            <a:pPr marL="0" lvl="0" indent="0" algn="l" rtl="0">
              <a:spcBef>
                <a:spcPts val="0"/>
              </a:spcBef>
              <a:spcAft>
                <a:spcPts val="0"/>
              </a:spcAft>
              <a:buNone/>
            </a:pPr>
            <a:r>
              <a:rPr lang="en-US" dirty="0"/>
              <a:t>Refer back to Tier II modules and to the TFI for Tier II implementation. </a:t>
            </a:r>
          </a:p>
          <a:p>
            <a:pPr marL="171450" lvl="0" indent="-171450" algn="l" rtl="0">
              <a:spcBef>
                <a:spcPts val="0"/>
              </a:spcBef>
              <a:spcAft>
                <a:spcPts val="0"/>
              </a:spcAft>
              <a:buFont typeface="Arial" panose="020B0604020202020204" pitchFamily="34" charset="0"/>
              <a:buChar char="•"/>
            </a:pPr>
            <a:r>
              <a:rPr lang="en-US" dirty="0"/>
              <a:t>In general, Tier II full implementation consists of the following:</a:t>
            </a:r>
          </a:p>
          <a:p>
            <a:pPr marL="457200" lvl="1" indent="-171450" algn="l" rtl="0">
              <a:spcBef>
                <a:spcPts val="0"/>
              </a:spcBef>
              <a:spcAft>
                <a:spcPts val="0"/>
              </a:spcAft>
              <a:buFont typeface="Arial" panose="020B0604020202020204" pitchFamily="34" charset="0"/>
              <a:buChar char="•"/>
            </a:pPr>
            <a:r>
              <a:rPr lang="en-US" dirty="0"/>
              <a:t>There is a standard system to identify students for Tier II supports.</a:t>
            </a:r>
          </a:p>
          <a:p>
            <a:pPr marL="457200" lvl="1" indent="-171450" algn="l" rtl="0">
              <a:spcBef>
                <a:spcPts val="0"/>
              </a:spcBef>
              <a:spcAft>
                <a:spcPts val="0"/>
              </a:spcAft>
              <a:buFont typeface="Arial" panose="020B0604020202020204" pitchFamily="34" charset="0"/>
              <a:buChar char="•"/>
            </a:pPr>
            <a:r>
              <a:rPr lang="en-US" dirty="0"/>
              <a:t>There is a process to identify the function of behavior and match the intervention to the function.</a:t>
            </a:r>
          </a:p>
          <a:p>
            <a:pPr marL="457200" lvl="1" indent="-171450" algn="l" rtl="0">
              <a:spcBef>
                <a:spcPts val="0"/>
              </a:spcBef>
              <a:spcAft>
                <a:spcPts val="0"/>
              </a:spcAft>
              <a:buFont typeface="Arial" panose="020B0604020202020204" pitchFamily="34" charset="0"/>
              <a:buChar char="•"/>
            </a:pPr>
            <a:r>
              <a:rPr lang="en-US" dirty="0"/>
              <a:t>Specific goals are determined for each student.</a:t>
            </a:r>
          </a:p>
          <a:p>
            <a:pPr marL="457200" lvl="1" indent="-171450" algn="l" rtl="0">
              <a:spcBef>
                <a:spcPts val="0"/>
              </a:spcBef>
              <a:spcAft>
                <a:spcPts val="0"/>
              </a:spcAft>
              <a:buFont typeface="Arial" panose="020B0604020202020204" pitchFamily="34" charset="0"/>
              <a:buChar char="•"/>
            </a:pPr>
            <a:r>
              <a:rPr lang="en-US" dirty="0"/>
              <a:t>At least one research-based small</a:t>
            </a:r>
            <a:r>
              <a:rPr lang="en-US" baseline="0" dirty="0"/>
              <a:t> </a:t>
            </a:r>
            <a:r>
              <a:rPr lang="en-US" dirty="0"/>
              <a:t>group and/or targeted behavioral intervention is implemented.</a:t>
            </a:r>
          </a:p>
          <a:p>
            <a:pPr marL="457200" lvl="1" indent="-171450" algn="l" rtl="0">
              <a:spcBef>
                <a:spcPts val="0"/>
              </a:spcBef>
              <a:spcAft>
                <a:spcPts val="0"/>
              </a:spcAft>
              <a:buFont typeface="Arial" panose="020B0604020202020204" pitchFamily="34" charset="0"/>
              <a:buChar char="•"/>
            </a:pPr>
            <a:r>
              <a:rPr lang="en-US" dirty="0"/>
              <a:t>Staff are trained on the Tier II system and data decision rules as well as their role in implementing the interventions.</a:t>
            </a:r>
          </a:p>
          <a:p>
            <a:pPr marL="457200" lvl="1" indent="-171450" algn="l" rtl="0">
              <a:spcBef>
                <a:spcPts val="0"/>
              </a:spcBef>
              <a:spcAft>
                <a:spcPts val="0"/>
              </a:spcAft>
              <a:buFont typeface="Arial" panose="020B0604020202020204" pitchFamily="34" charset="0"/>
              <a:buChar char="•"/>
            </a:pPr>
            <a:r>
              <a:rPr lang="en-US" dirty="0"/>
              <a:t>Standard data are collected for each student and used for making decisions.</a:t>
            </a:r>
          </a:p>
          <a:p>
            <a:pPr marL="457200" lvl="1" indent="-171450" algn="l" rtl="0">
              <a:spcBef>
                <a:spcPts val="0"/>
              </a:spcBef>
              <a:spcAft>
                <a:spcPts val="0"/>
              </a:spcAft>
              <a:buFont typeface="Arial" panose="020B0604020202020204" pitchFamily="34" charset="0"/>
              <a:buChar char="•"/>
            </a:pPr>
            <a:r>
              <a:rPr lang="en-US" dirty="0"/>
              <a:t>Data decision rules are in place and consistently followed.</a:t>
            </a:r>
          </a:p>
          <a:p>
            <a:pPr marL="457200" lvl="1" indent="-171450" algn="l" rtl="0">
              <a:spcBef>
                <a:spcPts val="0"/>
              </a:spcBef>
              <a:spcAft>
                <a:spcPts val="0"/>
              </a:spcAft>
              <a:buFont typeface="Arial" panose="020B0604020202020204" pitchFamily="34" charset="0"/>
              <a:buChar char="•"/>
            </a:pPr>
            <a:r>
              <a:rPr lang="en-US" dirty="0"/>
              <a:t>Family members receive regular updates about their child’s progress.</a:t>
            </a:r>
          </a:p>
        </p:txBody>
      </p:sp>
      <p:sp>
        <p:nvSpPr>
          <p:cNvPr id="153" name="Google Shape;153;g3d63870cb3_0_45:notes"/>
          <p:cNvSpPr txBox="1">
            <a:spLocks noGrp="1"/>
          </p:cNvSpPr>
          <p:nvPr>
            <p:ph type="sldNum" idx="12"/>
          </p:nvPr>
        </p:nvSpPr>
        <p:spPr>
          <a:xfrm>
            <a:off x="3978132" y="8842030"/>
            <a:ext cx="3043200" cy="467100"/>
          </a:xfrm>
          <a:prstGeom prst="rect">
            <a:avLst/>
          </a:prstGeom>
        </p:spPr>
        <p:txBody>
          <a:bodyPr spcFirstLastPara="1" wrap="square" lIns="93300" tIns="46650" rIns="93300" bIns="46650" anchor="b" anchorCtr="0">
            <a:noAutofit/>
          </a:bodyPr>
          <a:lstStyle/>
          <a:p>
            <a:pPr marL="0" lvl="0" indent="0" algn="r" rtl="0">
              <a:spcBef>
                <a:spcPts val="0"/>
              </a:spcBef>
              <a:spcAft>
                <a:spcPts val="0"/>
              </a:spcAft>
              <a:buClr>
                <a:srgbClr val="000000"/>
              </a:buClr>
              <a:buFont typeface="Arial"/>
              <a:buNone/>
            </a:pPr>
            <a:fld id="{00000000-1234-1234-1234-123412341234}" type="slidenum">
              <a:rPr lang="en-US"/>
              <a:t>48</a:t>
            </a:fld>
            <a:endParaRPr/>
          </a:p>
        </p:txBody>
      </p:sp>
    </p:spTree>
    <p:extLst>
      <p:ext uri="{BB962C8B-B14F-4D97-AF65-F5344CB8AC3E}">
        <p14:creationId xmlns:p14="http://schemas.microsoft.com/office/powerpoint/2010/main" val="397215183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p:cNvGrpSpPr/>
        <p:nvPr/>
      </p:nvGrpSpPr>
      <p:grpSpPr>
        <a:xfrm>
          <a:off x="0" y="0"/>
          <a:ext cx="0" cy="0"/>
          <a:chOff x="0" y="0"/>
          <a:chExt cx="0" cy="0"/>
        </a:xfrm>
      </p:grpSpPr>
      <p:sp>
        <p:nvSpPr>
          <p:cNvPr id="102" name="Google Shape;102;g3cfb2a924c_2_58: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3" name="Google Shape;103;g3cfb2a924c_2_58:notes"/>
          <p:cNvSpPr txBox="1">
            <a:spLocks noGrp="1"/>
          </p:cNvSpPr>
          <p:nvPr>
            <p:ph type="body" idx="1"/>
          </p:nvPr>
        </p:nvSpPr>
        <p:spPr>
          <a:xfrm>
            <a:off x="702310" y="4480004"/>
            <a:ext cx="5618400" cy="3665400"/>
          </a:xfrm>
          <a:prstGeom prst="rect">
            <a:avLst/>
          </a:prstGeom>
        </p:spPr>
        <p:txBody>
          <a:bodyPr spcFirstLastPara="1" wrap="square" lIns="93300" tIns="46650" rIns="93300" bIns="46650" anchor="t" anchorCtr="0">
            <a:noAutofit/>
          </a:bodyPr>
          <a:lstStyle/>
          <a:p>
            <a:pPr marL="0" lvl="0" indent="0" algn="l" rtl="0">
              <a:spcBef>
                <a:spcPts val="0"/>
              </a:spcBef>
              <a:spcAft>
                <a:spcPts val="0"/>
              </a:spcAft>
              <a:buClr>
                <a:schemeClr val="dk1"/>
              </a:buClr>
              <a:buSzPts val="1100"/>
              <a:buFont typeface="Arial"/>
              <a:buNone/>
            </a:pPr>
            <a:r>
              <a:rPr lang="en-US" dirty="0"/>
              <a:t>The first readiness indicator,</a:t>
            </a:r>
            <a:r>
              <a:rPr lang="en-US" baseline="0" dirty="0"/>
              <a:t> the </a:t>
            </a:r>
            <a:r>
              <a:rPr lang="en-US" dirty="0"/>
              <a:t>TFI, provides evidence that universals are implemented with fidelity. As schools implement Tier II and Tier III interventions, it is important that Tier I remains firmly in place so the numbers of students identified as requiring targeted</a:t>
            </a:r>
            <a:r>
              <a:rPr lang="en-US" baseline="0" dirty="0"/>
              <a:t> and </a:t>
            </a:r>
            <a:r>
              <a:rPr lang="en-US" dirty="0"/>
              <a:t>individualized interventions can be efficiently served (Missouri SW-PBS, 2017). The SAS is a tool used to measure how well staff think that PBIS is being implemented.</a:t>
            </a:r>
            <a:endParaRPr dirty="0"/>
          </a:p>
        </p:txBody>
      </p:sp>
      <p:sp>
        <p:nvSpPr>
          <p:cNvPr id="104" name="Google Shape;104;g3cfb2a924c_2_58:notes"/>
          <p:cNvSpPr txBox="1">
            <a:spLocks noGrp="1"/>
          </p:cNvSpPr>
          <p:nvPr>
            <p:ph type="sldNum" idx="12"/>
          </p:nvPr>
        </p:nvSpPr>
        <p:spPr>
          <a:xfrm>
            <a:off x="3978132" y="8842030"/>
            <a:ext cx="3043200" cy="467100"/>
          </a:xfrm>
          <a:prstGeom prst="rect">
            <a:avLst/>
          </a:prstGeom>
        </p:spPr>
        <p:txBody>
          <a:bodyPr spcFirstLastPara="1" wrap="square" lIns="93300" tIns="46650" rIns="93300" bIns="46650" anchor="b" anchorCtr="0">
            <a:noAutofit/>
          </a:bodyPr>
          <a:lstStyle/>
          <a:p>
            <a:pPr marL="0" lvl="0" indent="0" algn="r" rtl="0">
              <a:spcBef>
                <a:spcPts val="0"/>
              </a:spcBef>
              <a:spcAft>
                <a:spcPts val="0"/>
              </a:spcAft>
              <a:buClr>
                <a:srgbClr val="000000"/>
              </a:buClr>
              <a:buFont typeface="Arial"/>
              <a:buNone/>
            </a:pPr>
            <a:fld id="{00000000-1234-1234-1234-123412341234}" type="slidenum">
              <a:rPr lang="en-US"/>
              <a:t>49</a:t>
            </a:fld>
            <a:endParaRPr/>
          </a:p>
        </p:txBody>
      </p:sp>
    </p:spTree>
    <p:extLst>
      <p:ext uri="{BB962C8B-B14F-4D97-AF65-F5344CB8AC3E}">
        <p14:creationId xmlns:p14="http://schemas.microsoft.com/office/powerpoint/2010/main" val="264852365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cfb2a924c_2_70: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cfb2a924c_2_70:notes"/>
          <p:cNvSpPr txBox="1">
            <a:spLocks noGrp="1"/>
          </p:cNvSpPr>
          <p:nvPr>
            <p:ph type="body" idx="1"/>
          </p:nvPr>
        </p:nvSpPr>
        <p:spPr>
          <a:xfrm>
            <a:off x="702310" y="4480004"/>
            <a:ext cx="5618400" cy="3665400"/>
          </a:xfrm>
          <a:prstGeom prst="rect">
            <a:avLst/>
          </a:prstGeom>
        </p:spPr>
        <p:txBody>
          <a:bodyPr spcFirstLastPara="1" wrap="square" lIns="93300" tIns="46650" rIns="93300" bIns="46650" anchor="t" anchorCtr="0">
            <a:noAutofit/>
          </a:bodyPr>
          <a:lstStyle/>
          <a:p>
            <a:pPr marL="171450" lvl="0" indent="-171450" algn="l" rtl="0">
              <a:spcBef>
                <a:spcPts val="0"/>
              </a:spcBef>
              <a:spcAft>
                <a:spcPts val="0"/>
              </a:spcAft>
              <a:buFont typeface="Arial" panose="020B0604020202020204" pitchFamily="34" charset="0"/>
              <a:buChar char="•"/>
            </a:pPr>
            <a:r>
              <a:rPr lang="en-US" dirty="0"/>
              <a:t>As teams move to Tier III, it is crucial that at least 80% of students are responding to Tier I.</a:t>
            </a:r>
          </a:p>
          <a:p>
            <a:pPr marL="171450" lvl="0" indent="-171450" algn="l" rtl="0">
              <a:spcBef>
                <a:spcPts val="0"/>
              </a:spcBef>
              <a:spcAft>
                <a:spcPts val="0"/>
              </a:spcAft>
              <a:buFont typeface="Arial" panose="020B0604020202020204" pitchFamily="34" charset="0"/>
              <a:buChar char="•"/>
            </a:pPr>
            <a:r>
              <a:rPr lang="en-US" dirty="0"/>
              <a:t>It is unrealistic for schools to provide targeted or individual supports for more than 20% of their students.</a:t>
            </a:r>
          </a:p>
          <a:p>
            <a:pPr marL="171450" lvl="0" indent="-171450" algn="l" rtl="0">
              <a:spcBef>
                <a:spcPts val="0"/>
              </a:spcBef>
              <a:spcAft>
                <a:spcPts val="0"/>
              </a:spcAft>
              <a:buFont typeface="Arial" panose="020B0604020202020204" pitchFamily="34" charset="0"/>
              <a:buChar char="•"/>
            </a:pPr>
            <a:r>
              <a:rPr lang="en-US" dirty="0"/>
              <a:t>Data-based decision making is the process of using relevant information to make objective decisions.</a:t>
            </a:r>
          </a:p>
          <a:p>
            <a:pPr marL="171450" lvl="0" indent="-171450" algn="l" rtl="0">
              <a:spcBef>
                <a:spcPts val="0"/>
              </a:spcBef>
              <a:spcAft>
                <a:spcPts val="0"/>
              </a:spcAft>
              <a:buFont typeface="Arial" panose="020B0604020202020204" pitchFamily="34" charset="0"/>
              <a:buChar char="•"/>
            </a:pPr>
            <a:r>
              <a:rPr lang="en-US" dirty="0"/>
              <a:t>This also provides ongoing data to ensure that Tier I is implemented with fidelity.</a:t>
            </a:r>
          </a:p>
          <a:p>
            <a:pPr marL="171450" lvl="0" indent="-171450" algn="l" rtl="0">
              <a:spcBef>
                <a:spcPts val="0"/>
              </a:spcBef>
              <a:spcAft>
                <a:spcPts val="0"/>
              </a:spcAft>
              <a:buFont typeface="Arial" panose="020B0604020202020204" pitchFamily="34" charset="0"/>
              <a:buChar char="•"/>
            </a:pPr>
            <a:r>
              <a:rPr lang="en-US" dirty="0"/>
              <a:t>Best practice:</a:t>
            </a:r>
          </a:p>
          <a:p>
            <a:pPr marL="457200" lvl="1" indent="-171450" algn="l" rtl="0">
              <a:spcBef>
                <a:spcPts val="0"/>
              </a:spcBef>
              <a:spcAft>
                <a:spcPts val="0"/>
              </a:spcAft>
              <a:buFont typeface="Arial" panose="020B0604020202020204" pitchFamily="34" charset="0"/>
              <a:buChar char="•"/>
            </a:pPr>
            <a:r>
              <a:rPr lang="en-US" dirty="0"/>
              <a:t>Use available data.</a:t>
            </a:r>
          </a:p>
          <a:p>
            <a:pPr marL="457200" lvl="1" indent="-171450" algn="l" rtl="0">
              <a:spcBef>
                <a:spcPts val="0"/>
              </a:spcBef>
              <a:spcAft>
                <a:spcPts val="0"/>
              </a:spcAft>
              <a:buFont typeface="Arial" panose="020B0604020202020204" pitchFamily="34" charset="0"/>
              <a:buChar char="•"/>
            </a:pPr>
            <a:r>
              <a:rPr lang="en-US" dirty="0"/>
              <a:t>Make data collection easy (&lt;1% of staff time).</a:t>
            </a:r>
          </a:p>
          <a:p>
            <a:pPr marL="457200" lvl="1" indent="-171450" algn="l" rtl="0">
              <a:spcBef>
                <a:spcPts val="0"/>
              </a:spcBef>
              <a:spcAft>
                <a:spcPts val="0"/>
              </a:spcAft>
              <a:buFont typeface="Arial" panose="020B0604020202020204" pitchFamily="34" charset="0"/>
              <a:buChar char="•"/>
            </a:pPr>
            <a:r>
              <a:rPr lang="en-US" dirty="0"/>
              <a:t>Develop relevant questions.</a:t>
            </a:r>
          </a:p>
          <a:p>
            <a:pPr marL="457200" lvl="1" indent="-171450" algn="l" rtl="0">
              <a:spcBef>
                <a:spcPts val="0"/>
              </a:spcBef>
              <a:spcAft>
                <a:spcPts val="0"/>
              </a:spcAft>
              <a:buFont typeface="Arial" panose="020B0604020202020204" pitchFamily="34" charset="0"/>
              <a:buChar char="•"/>
            </a:pPr>
            <a:r>
              <a:rPr lang="en-US" dirty="0"/>
              <a:t>Display data in efficient ways.</a:t>
            </a:r>
            <a:endParaRPr dirty="0"/>
          </a:p>
        </p:txBody>
      </p:sp>
      <p:sp>
        <p:nvSpPr>
          <p:cNvPr id="117" name="Google Shape;117;g3cfb2a924c_2_70:notes"/>
          <p:cNvSpPr txBox="1">
            <a:spLocks noGrp="1"/>
          </p:cNvSpPr>
          <p:nvPr>
            <p:ph type="sldNum" idx="12"/>
          </p:nvPr>
        </p:nvSpPr>
        <p:spPr>
          <a:xfrm>
            <a:off x="3978132" y="8842030"/>
            <a:ext cx="3043200" cy="467100"/>
          </a:xfrm>
          <a:prstGeom prst="rect">
            <a:avLst/>
          </a:prstGeom>
        </p:spPr>
        <p:txBody>
          <a:bodyPr spcFirstLastPara="1" wrap="square" lIns="93300" tIns="46650" rIns="93300" bIns="46650" anchor="b" anchorCtr="0">
            <a:noAutofit/>
          </a:bodyPr>
          <a:lstStyle/>
          <a:p>
            <a:pPr marL="0" lvl="0" indent="0" algn="r" rtl="0">
              <a:spcBef>
                <a:spcPts val="0"/>
              </a:spcBef>
              <a:spcAft>
                <a:spcPts val="0"/>
              </a:spcAft>
              <a:buClr>
                <a:srgbClr val="000000"/>
              </a:buClr>
              <a:buFont typeface="Arial"/>
              <a:buNone/>
            </a:pPr>
            <a:fld id="{00000000-1234-1234-1234-123412341234}" type="slidenum">
              <a:rPr lang="en-US"/>
              <a:t>50</a:t>
            </a:fld>
            <a:endParaRPr/>
          </a:p>
        </p:txBody>
      </p:sp>
    </p:spTree>
    <p:extLst>
      <p:ext uri="{BB962C8B-B14F-4D97-AF65-F5344CB8AC3E}">
        <p14:creationId xmlns:p14="http://schemas.microsoft.com/office/powerpoint/2010/main" val="1082345709"/>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dirty="0"/>
              <a:t>This is a graphic representation of the three tiers of support and what each tier represents. As the identified student(s) require an increase in intervention intensity, the number of adults providing services</a:t>
            </a:r>
            <a:r>
              <a:rPr lang="en-US" baseline="0" dirty="0"/>
              <a:t> for the student increases as well</a:t>
            </a:r>
            <a:r>
              <a:rPr lang="en-US" dirty="0"/>
              <a:t>. The largest portion of students should be in Tier I. If the triangle is in reverse (or well beyond 5% in Tier III), a look at implementation fidelity and retraining needs to occur.</a:t>
            </a:r>
          </a:p>
        </p:txBody>
      </p:sp>
      <p:sp>
        <p:nvSpPr>
          <p:cNvPr id="4" name="Slide Number Placeholder 3"/>
          <p:cNvSpPr>
            <a:spLocks noGrp="1"/>
          </p:cNvSpPr>
          <p:nvPr>
            <p:ph type="sldNum" sz="quarter" idx="5"/>
          </p:nvPr>
        </p:nvSpPr>
        <p:spPr/>
        <p:txBody>
          <a:bodyPr/>
          <a:lstStyle/>
          <a:p>
            <a:fld id="{5E0F098F-D8B6-47AD-8440-AC95768CFA99}" type="slidenum">
              <a:rPr lang="en-US" smtClean="0"/>
              <a:t>51</a:t>
            </a:fld>
            <a:endParaRPr lang="en-US"/>
          </a:p>
        </p:txBody>
      </p:sp>
    </p:spTree>
    <p:extLst>
      <p:ext uri="{BB962C8B-B14F-4D97-AF65-F5344CB8AC3E}">
        <p14:creationId xmlns:p14="http://schemas.microsoft.com/office/powerpoint/2010/main" val="333231279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g3d63870cb3_1_5: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2" name="Google Shape;172;g3d63870cb3_1_5:notes"/>
          <p:cNvSpPr txBox="1">
            <a:spLocks noGrp="1"/>
          </p:cNvSpPr>
          <p:nvPr>
            <p:ph type="body" idx="1"/>
          </p:nvPr>
        </p:nvSpPr>
        <p:spPr>
          <a:xfrm>
            <a:off x="702310" y="4480004"/>
            <a:ext cx="5618400" cy="3665400"/>
          </a:xfrm>
          <a:prstGeom prst="rect">
            <a:avLst/>
          </a:prstGeom>
        </p:spPr>
        <p:txBody>
          <a:bodyPr spcFirstLastPara="1" wrap="square" lIns="93300" tIns="46650" rIns="93300" bIns="46650" anchor="t" anchorCtr="0">
            <a:noAutofit/>
          </a:bodyPr>
          <a:lstStyle/>
          <a:p>
            <a:pPr marL="0" lvl="0" indent="0" algn="l" rtl="0">
              <a:spcBef>
                <a:spcPts val="0"/>
              </a:spcBef>
              <a:spcAft>
                <a:spcPts val="0"/>
              </a:spcAft>
              <a:buNone/>
            </a:pPr>
            <a:r>
              <a:rPr lang="en-US" dirty="0"/>
              <a:t>A core group of team members will attend trainings (an administrator, a member with behavioral expertise, and a member with academic expertise). An administrator must be an active participant on the team since they will have knowledge of all aspects of the school and the authority to make decisions.</a:t>
            </a:r>
          </a:p>
          <a:p>
            <a:pPr marL="171450" lvl="0" indent="-171450" algn="l" rtl="0">
              <a:spcBef>
                <a:spcPts val="0"/>
              </a:spcBef>
              <a:spcAft>
                <a:spcPts val="0"/>
              </a:spcAft>
              <a:buFont typeface="Arial" panose="020B0604020202020204" pitchFamily="34" charset="0"/>
              <a:buChar char="•"/>
            </a:pPr>
            <a:r>
              <a:rPr lang="en-US" dirty="0"/>
              <a:t>The team should include at least one member of the team who has behavioral expertise, at least one member who has academic expertise, and one team member who has been identified as a crossover member who will serve on the Tier II and Tier III teams.</a:t>
            </a:r>
          </a:p>
          <a:p>
            <a:pPr marL="171450" lvl="0" indent="-171450" algn="l" rtl="0">
              <a:spcBef>
                <a:spcPts val="0"/>
              </a:spcBef>
              <a:spcAft>
                <a:spcPts val="0"/>
              </a:spcAft>
              <a:buFont typeface="Arial" panose="020B0604020202020204" pitchFamily="34" charset="0"/>
              <a:buChar char="•"/>
            </a:pPr>
            <a:r>
              <a:rPr lang="en-US" dirty="0"/>
              <a:t>The crossover member will ensure accurate and timely communication between the Tier II and III teams.</a:t>
            </a:r>
          </a:p>
          <a:p>
            <a:pPr marL="171450" lvl="0" indent="-171450" algn="l" rtl="0">
              <a:spcBef>
                <a:spcPts val="0"/>
              </a:spcBef>
              <a:spcAft>
                <a:spcPts val="0"/>
              </a:spcAft>
              <a:buFont typeface="Arial" panose="020B0604020202020204" pitchFamily="34" charset="0"/>
              <a:buChar char="•"/>
            </a:pPr>
            <a:r>
              <a:rPr lang="en-US" dirty="0"/>
              <a:t>These members should be responsible and committed to implementing a full continuum of interventions.</a:t>
            </a:r>
          </a:p>
          <a:p>
            <a:pPr marL="171450" lvl="0" indent="-171450" algn="l" rtl="0">
              <a:spcBef>
                <a:spcPts val="0"/>
              </a:spcBef>
              <a:spcAft>
                <a:spcPts val="0"/>
              </a:spcAft>
              <a:buFont typeface="Arial" panose="020B0604020202020204" pitchFamily="34" charset="0"/>
              <a:buChar char="•"/>
            </a:pPr>
            <a:r>
              <a:rPr lang="en-US" dirty="0"/>
              <a:t>The Tier III team should be available for trainings and to observe modeling of interventions.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District level support and communication is vital for the durability of the Tier III system.</a:t>
            </a:r>
          </a:p>
        </p:txBody>
      </p:sp>
      <p:sp>
        <p:nvSpPr>
          <p:cNvPr id="173" name="Google Shape;173;g3d63870cb3_1_5:notes"/>
          <p:cNvSpPr txBox="1">
            <a:spLocks noGrp="1"/>
          </p:cNvSpPr>
          <p:nvPr>
            <p:ph type="sldNum" idx="12"/>
          </p:nvPr>
        </p:nvSpPr>
        <p:spPr>
          <a:xfrm>
            <a:off x="3978132" y="8842030"/>
            <a:ext cx="3043200" cy="467100"/>
          </a:xfrm>
          <a:prstGeom prst="rect">
            <a:avLst/>
          </a:prstGeom>
        </p:spPr>
        <p:txBody>
          <a:bodyPr spcFirstLastPara="1" wrap="square" lIns="93300" tIns="46650" rIns="93300" bIns="46650" anchor="b" anchorCtr="0">
            <a:noAutofit/>
          </a:bodyPr>
          <a:lstStyle/>
          <a:p>
            <a:pPr marL="0" lvl="0" indent="0" algn="r" rtl="0">
              <a:spcBef>
                <a:spcPts val="0"/>
              </a:spcBef>
              <a:spcAft>
                <a:spcPts val="0"/>
              </a:spcAft>
              <a:buClr>
                <a:srgbClr val="000000"/>
              </a:buClr>
              <a:buFont typeface="Arial"/>
              <a:buNone/>
            </a:pPr>
            <a:fld id="{00000000-1234-1234-1234-123412341234}" type="slidenum">
              <a:rPr lang="en-US"/>
              <a:t>52</a:t>
            </a:fld>
            <a:endParaRPr/>
          </a:p>
        </p:txBody>
      </p:sp>
    </p:spTree>
    <p:extLst>
      <p:ext uri="{BB962C8B-B14F-4D97-AF65-F5344CB8AC3E}">
        <p14:creationId xmlns:p14="http://schemas.microsoft.com/office/powerpoint/2010/main" val="156888492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g3cf9ec3a20_0_0: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6" name="Google Shape;186;g3cf9ec3a20_0_0:notes"/>
          <p:cNvSpPr txBox="1">
            <a:spLocks noGrp="1"/>
          </p:cNvSpPr>
          <p:nvPr>
            <p:ph type="body" idx="1"/>
          </p:nvPr>
        </p:nvSpPr>
        <p:spPr>
          <a:xfrm>
            <a:off x="702310" y="4480004"/>
            <a:ext cx="5618400" cy="3665400"/>
          </a:xfrm>
          <a:prstGeom prst="rect">
            <a:avLst/>
          </a:prstGeom>
        </p:spPr>
        <p:txBody>
          <a:bodyPr spcFirstLastPara="1" wrap="square" lIns="93300" tIns="46650" rIns="93300" bIns="46650" anchor="t" anchorCtr="0">
            <a:noAutofit/>
          </a:bodyPr>
          <a:lstStyle/>
          <a:p>
            <a:pPr marL="0" lvl="0" indent="0" algn="l" rtl="0">
              <a:spcBef>
                <a:spcPts val="0"/>
              </a:spcBef>
              <a:spcAft>
                <a:spcPts val="0"/>
              </a:spcAft>
              <a:buNone/>
            </a:pPr>
            <a:endParaRPr lang="en-US" dirty="0"/>
          </a:p>
        </p:txBody>
      </p:sp>
      <p:sp>
        <p:nvSpPr>
          <p:cNvPr id="187" name="Google Shape;187;g3cf9ec3a20_0_0:notes"/>
          <p:cNvSpPr txBox="1">
            <a:spLocks noGrp="1"/>
          </p:cNvSpPr>
          <p:nvPr>
            <p:ph type="sldNum" idx="12"/>
          </p:nvPr>
        </p:nvSpPr>
        <p:spPr>
          <a:xfrm>
            <a:off x="3978132" y="8842030"/>
            <a:ext cx="3043200" cy="467100"/>
          </a:xfrm>
          <a:prstGeom prst="rect">
            <a:avLst/>
          </a:prstGeom>
        </p:spPr>
        <p:txBody>
          <a:bodyPr spcFirstLastPara="1" wrap="square" lIns="93300" tIns="46650" rIns="93300" bIns="46650" anchor="b" anchorCtr="0">
            <a:noAutofit/>
          </a:bodyPr>
          <a:lstStyle/>
          <a:p>
            <a:pPr marL="0" lvl="0" indent="0" algn="r" rtl="0">
              <a:spcBef>
                <a:spcPts val="0"/>
              </a:spcBef>
              <a:spcAft>
                <a:spcPts val="0"/>
              </a:spcAft>
              <a:buClr>
                <a:srgbClr val="000000"/>
              </a:buClr>
              <a:buFont typeface="Arial"/>
              <a:buNone/>
            </a:pPr>
            <a:fld id="{00000000-1234-1234-1234-123412341234}" type="slidenum">
              <a:rPr lang="en-US"/>
              <a:t>53</a:t>
            </a:fld>
            <a:endParaRPr/>
          </a:p>
        </p:txBody>
      </p:sp>
    </p:spTree>
    <p:extLst>
      <p:ext uri="{BB962C8B-B14F-4D97-AF65-F5344CB8AC3E}">
        <p14:creationId xmlns:p14="http://schemas.microsoft.com/office/powerpoint/2010/main" val="1547269928"/>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checklist, adapted from MO</a:t>
            </a:r>
            <a:r>
              <a:rPr lang="en-US" baseline="0" dirty="0"/>
              <a:t> SW-PBS, is available as a handout in the facilitator’s guide or can be downloaded at https://pbis.astate.edu/wp-content/uploads/2020/11/Tier-III-Readiness-Guideline.docx. It is highly recommended that schools make sure these criteria are met before implementing Tier III.</a:t>
            </a:r>
            <a:endParaRPr lang="en-US" dirty="0"/>
          </a:p>
        </p:txBody>
      </p:sp>
      <p:sp>
        <p:nvSpPr>
          <p:cNvPr id="4" name="Slide Number Placeholder 3"/>
          <p:cNvSpPr>
            <a:spLocks noGrp="1"/>
          </p:cNvSpPr>
          <p:nvPr>
            <p:ph type="sldNum" sz="quarter" idx="10"/>
          </p:nvPr>
        </p:nvSpPr>
        <p:spPr/>
        <p:txBody>
          <a:bodyPr/>
          <a:lstStyle/>
          <a:p>
            <a:fld id="{5E0F098F-D8B6-47AD-8440-AC95768CFA99}" type="slidenum">
              <a:rPr lang="en-US" smtClean="0"/>
              <a:t>54</a:t>
            </a:fld>
            <a:endParaRPr lang="en-US"/>
          </a:p>
        </p:txBody>
      </p:sp>
    </p:spTree>
    <p:extLst>
      <p:ext uri="{BB962C8B-B14F-4D97-AF65-F5344CB8AC3E}">
        <p14:creationId xmlns:p14="http://schemas.microsoft.com/office/powerpoint/2010/main" val="1927955858"/>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r>
              <a:rPr lang="en-US" dirty="0"/>
              <a:t>This is page 1 of the Tier III Building Readiness Guide. https://pbis.astate.edu/wp-content/uploads/2020/06/Tier-III-Readiness-Guide-with-Action-Planning.docx</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smtClean="0">
                <a:solidFill>
                  <a:schemeClr val="dk1"/>
                </a:solidFill>
                <a:latin typeface="Calibri"/>
                <a:ea typeface="Calibri"/>
                <a:cs typeface="Calibri"/>
                <a:sym typeface="Calibri"/>
              </a:rPr>
              <a:t>55</a:t>
            </a:fld>
            <a:endParaRPr lang="en-US" sz="1200" b="0" i="0" u="none" strike="noStrike" cap="none"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78569690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r>
              <a:rPr lang="en-US" dirty="0"/>
              <a:t>This guide is on the A-State PBIS Resource Center website here: https://pbis.astate.edu/wp-content/uploads/2020/06/Tier-III-Readiness-Guide-with-Action-Planning.docx</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smtClean="0">
                <a:solidFill>
                  <a:schemeClr val="dk1"/>
                </a:solidFill>
                <a:latin typeface="Calibri"/>
                <a:ea typeface="Calibri"/>
                <a:cs typeface="Calibri"/>
                <a:sym typeface="Calibri"/>
              </a:rPr>
              <a:t>56</a:t>
            </a:fld>
            <a:endParaRPr lang="en-US" sz="1200" b="0" i="0" u="none" strike="noStrike" cap="none"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872465636"/>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
        <p:cNvGrpSpPr/>
        <p:nvPr/>
      </p:nvGrpSpPr>
      <p:grpSpPr>
        <a:xfrm>
          <a:off x="0" y="0"/>
          <a:ext cx="0" cy="0"/>
          <a:chOff x="0" y="0"/>
          <a:chExt cx="0" cy="0"/>
        </a:xfrm>
      </p:grpSpPr>
      <p:sp>
        <p:nvSpPr>
          <p:cNvPr id="213" name="Google Shape;213;g3d63870cb3_1_17: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4" name="Google Shape;214;g3d63870cb3_1_17:notes"/>
          <p:cNvSpPr txBox="1">
            <a:spLocks noGrp="1"/>
          </p:cNvSpPr>
          <p:nvPr>
            <p:ph type="body" idx="1"/>
          </p:nvPr>
        </p:nvSpPr>
        <p:spPr>
          <a:xfrm>
            <a:off x="702310" y="4480004"/>
            <a:ext cx="5618400" cy="3665400"/>
          </a:xfrm>
          <a:prstGeom prst="rect">
            <a:avLst/>
          </a:prstGeom>
        </p:spPr>
        <p:txBody>
          <a:bodyPr spcFirstLastPara="1" wrap="square" lIns="93300" tIns="46650" rIns="93300" bIns="46650" anchor="t" anchorCtr="0">
            <a:noAutofit/>
          </a:bodyPr>
          <a:lstStyle/>
          <a:p>
            <a:pPr marL="0" lvl="0" indent="0" algn="l" rtl="0">
              <a:spcBef>
                <a:spcPts val="0"/>
              </a:spcBef>
              <a:spcAft>
                <a:spcPts val="0"/>
              </a:spcAft>
              <a:buFont typeface="Arial" panose="020B0604020202020204" pitchFamily="34" charset="0"/>
              <a:buNone/>
            </a:pPr>
            <a:r>
              <a:rPr lang="en-US" dirty="0"/>
              <a:t>Discussion for after completing the Tier III Readiness Checklist:</a:t>
            </a:r>
          </a:p>
          <a:p>
            <a:pPr marL="457200" lvl="1" indent="-171450" algn="l" rtl="0">
              <a:spcBef>
                <a:spcPts val="0"/>
              </a:spcBef>
              <a:spcAft>
                <a:spcPts val="0"/>
              </a:spcAft>
              <a:buFont typeface="Arial" panose="020B0604020202020204" pitchFamily="34" charset="0"/>
              <a:buChar char="•"/>
            </a:pPr>
            <a:r>
              <a:rPr lang="en-US" dirty="0"/>
              <a:t>What resources are available to meet the needs of Tier III?</a:t>
            </a:r>
          </a:p>
          <a:p>
            <a:pPr marL="914400" lvl="2" indent="-171450" algn="l" rtl="0">
              <a:spcBef>
                <a:spcPts val="0"/>
              </a:spcBef>
              <a:spcAft>
                <a:spcPts val="0"/>
              </a:spcAft>
              <a:buFont typeface="Arial" panose="020B0604020202020204" pitchFamily="34" charset="0"/>
              <a:buChar char="•"/>
            </a:pPr>
            <a:r>
              <a:rPr lang="en-US" dirty="0"/>
              <a:t>How will you access necessary resources?</a:t>
            </a:r>
          </a:p>
          <a:p>
            <a:pPr marL="457200" lvl="1" indent="-171450" algn="l" rtl="0">
              <a:spcBef>
                <a:spcPts val="0"/>
              </a:spcBef>
              <a:spcAft>
                <a:spcPts val="0"/>
              </a:spcAft>
              <a:buFont typeface="Arial" panose="020B0604020202020204" pitchFamily="34" charset="0"/>
              <a:buChar char="•"/>
            </a:pPr>
            <a:r>
              <a:rPr lang="en-US" dirty="0"/>
              <a:t>Add to/revise your action plan to document action steps that need to be completed.</a:t>
            </a:r>
          </a:p>
          <a:p>
            <a:pPr marL="914400" lvl="2" indent="-171450" algn="l" rtl="0">
              <a:spcBef>
                <a:spcPts val="0"/>
              </a:spcBef>
              <a:spcAft>
                <a:spcPts val="0"/>
              </a:spcAft>
              <a:buFont typeface="Arial" panose="020B0604020202020204" pitchFamily="34" charset="0"/>
              <a:buChar char="•"/>
            </a:pPr>
            <a:r>
              <a:rPr lang="en-US" dirty="0"/>
              <a:t>What additional information or technical assistance does your school need?</a:t>
            </a:r>
          </a:p>
          <a:p>
            <a:pPr marL="457200" lvl="1" indent="-171450" algn="l" rtl="0">
              <a:spcBef>
                <a:spcPts val="0"/>
              </a:spcBef>
              <a:spcAft>
                <a:spcPts val="0"/>
              </a:spcAft>
              <a:buFont typeface="Arial" panose="020B0604020202020204" pitchFamily="34" charset="0"/>
              <a:buChar char="•"/>
            </a:pPr>
            <a:r>
              <a:rPr lang="en-US" dirty="0"/>
              <a:t>Think of the qualities and attributes of the PBIS Tier III team members.</a:t>
            </a:r>
          </a:p>
          <a:p>
            <a:pPr marL="914400" lvl="2" indent="-171450" algn="l" rtl="0">
              <a:spcBef>
                <a:spcPts val="0"/>
              </a:spcBef>
              <a:spcAft>
                <a:spcPts val="0"/>
              </a:spcAft>
              <a:buFont typeface="Arial" panose="020B0604020202020204" pitchFamily="34" charset="0"/>
              <a:buChar char="•"/>
            </a:pPr>
            <a:r>
              <a:rPr lang="en-US" dirty="0"/>
              <a:t>Their position in the school/district allows time and flexibility for collaboration.</a:t>
            </a:r>
          </a:p>
          <a:p>
            <a:pPr marL="914400" lvl="2" indent="-171450" algn="l" rtl="0">
              <a:spcBef>
                <a:spcPts val="0"/>
              </a:spcBef>
              <a:spcAft>
                <a:spcPts val="0"/>
              </a:spcAft>
              <a:buFont typeface="Arial" panose="020B0604020202020204" pitchFamily="34" charset="0"/>
              <a:buChar char="•"/>
            </a:pPr>
            <a:r>
              <a:rPr lang="en-US" dirty="0"/>
              <a:t>Their professional beliefs create an atmosphere that fosters support for children and families and voice, choice and access for families and youth.</a:t>
            </a:r>
          </a:p>
          <a:p>
            <a:pPr marL="914400" lvl="2" indent="-171450" algn="l" rtl="0">
              <a:spcBef>
                <a:spcPts val="0"/>
              </a:spcBef>
              <a:spcAft>
                <a:spcPts val="0"/>
              </a:spcAft>
              <a:buFont typeface="Arial" panose="020B0604020202020204" pitchFamily="34" charset="0"/>
              <a:buChar char="•"/>
            </a:pPr>
            <a:r>
              <a:rPr lang="en-US" dirty="0"/>
              <a:t>They are skilled in facilitation, focus, gathering data, and follow through.</a:t>
            </a:r>
            <a:endParaRPr dirty="0"/>
          </a:p>
        </p:txBody>
      </p:sp>
      <p:sp>
        <p:nvSpPr>
          <p:cNvPr id="215" name="Google Shape;215;g3d63870cb3_1_17:notes"/>
          <p:cNvSpPr txBox="1">
            <a:spLocks noGrp="1"/>
          </p:cNvSpPr>
          <p:nvPr>
            <p:ph type="sldNum" idx="12"/>
          </p:nvPr>
        </p:nvSpPr>
        <p:spPr>
          <a:xfrm>
            <a:off x="3978132" y="8842030"/>
            <a:ext cx="3043200" cy="467100"/>
          </a:xfrm>
          <a:prstGeom prst="rect">
            <a:avLst/>
          </a:prstGeom>
        </p:spPr>
        <p:txBody>
          <a:bodyPr spcFirstLastPara="1" wrap="square" lIns="93300" tIns="46650" rIns="93300" bIns="46650" anchor="b" anchorCtr="0">
            <a:noAutofit/>
          </a:bodyPr>
          <a:lstStyle/>
          <a:p>
            <a:pPr marL="0" lvl="0" indent="0" algn="r" rtl="0">
              <a:spcBef>
                <a:spcPts val="0"/>
              </a:spcBef>
              <a:spcAft>
                <a:spcPts val="0"/>
              </a:spcAft>
              <a:buClr>
                <a:srgbClr val="000000"/>
              </a:buClr>
              <a:buFont typeface="Arial"/>
              <a:buNone/>
            </a:pPr>
            <a:fld id="{00000000-1234-1234-1234-123412341234}" type="slidenum">
              <a:rPr lang="en-US"/>
              <a:t>57</a:t>
            </a:fld>
            <a:endParaRPr/>
          </a:p>
        </p:txBody>
      </p:sp>
    </p:spTree>
    <p:extLst>
      <p:ext uri="{BB962C8B-B14F-4D97-AF65-F5344CB8AC3E}">
        <p14:creationId xmlns:p14="http://schemas.microsoft.com/office/powerpoint/2010/main" val="2291856865"/>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E0F098F-D8B6-47AD-8440-AC95768CFA99}" type="slidenum">
              <a:rPr lang="en-US" smtClean="0"/>
              <a:t>59</a:t>
            </a:fld>
            <a:endParaRPr lang="en-US"/>
          </a:p>
        </p:txBody>
      </p:sp>
    </p:spTree>
    <p:extLst>
      <p:ext uri="{BB962C8B-B14F-4D97-AF65-F5344CB8AC3E}">
        <p14:creationId xmlns:p14="http://schemas.microsoft.com/office/powerpoint/2010/main" val="130568399"/>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E0F098F-D8B6-47AD-8440-AC95768CFA99}" type="slidenum">
              <a:rPr lang="en-US" smtClean="0"/>
              <a:t>61</a:t>
            </a:fld>
            <a:endParaRPr lang="en-US"/>
          </a:p>
        </p:txBody>
      </p:sp>
    </p:spTree>
    <p:extLst>
      <p:ext uri="{BB962C8B-B14F-4D97-AF65-F5344CB8AC3E}">
        <p14:creationId xmlns:p14="http://schemas.microsoft.com/office/powerpoint/2010/main" val="4229198306"/>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6"/>
        <p:cNvGrpSpPr/>
        <p:nvPr/>
      </p:nvGrpSpPr>
      <p:grpSpPr>
        <a:xfrm>
          <a:off x="0" y="0"/>
          <a:ext cx="0" cy="0"/>
          <a:chOff x="0" y="0"/>
          <a:chExt cx="0" cy="0"/>
        </a:xfrm>
      </p:grpSpPr>
      <p:sp>
        <p:nvSpPr>
          <p:cNvPr id="297" name="Google Shape;297;p21:notes"/>
          <p:cNvSpPr>
            <a:spLocks noGrp="1" noRot="1" noChangeAspect="1"/>
          </p:cNvSpPr>
          <p:nvPr>
            <p:ph type="sldImg" idx="2"/>
          </p:nvPr>
        </p:nvSpPr>
        <p:spPr>
          <a:xfrm>
            <a:off x="719138" y="1163638"/>
            <a:ext cx="5584825" cy="31416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98" name="Google Shape;298;p21:notes"/>
          <p:cNvSpPr txBox="1">
            <a:spLocks noGrp="1"/>
          </p:cNvSpPr>
          <p:nvPr>
            <p:ph type="body" idx="1"/>
          </p:nvPr>
        </p:nvSpPr>
        <p:spPr>
          <a:xfrm>
            <a:off x="702310" y="4480004"/>
            <a:ext cx="5618480" cy="3665458"/>
          </a:xfrm>
          <a:prstGeom prst="rect">
            <a:avLst/>
          </a:prstGeom>
          <a:noFill/>
          <a:ln>
            <a:noFill/>
          </a:ln>
        </p:spPr>
        <p:txBody>
          <a:bodyPr spcFirstLastPara="1" wrap="square" lIns="93300" tIns="46650" rIns="93300" bIns="46650" anchor="t" anchorCtr="0">
            <a:noAutofit/>
          </a:bodyPr>
          <a:lstStyle/>
          <a:p>
            <a:pPr marL="0" lvl="0" indent="0" algn="l" rtl="0">
              <a:spcBef>
                <a:spcPts val="0"/>
              </a:spcBef>
              <a:spcAft>
                <a:spcPts val="0"/>
              </a:spcAft>
              <a:buNone/>
            </a:pPr>
            <a:r>
              <a:rPr lang="en-US" dirty="0"/>
              <a:t>The TFI is an important tool in the PBIS implementation process.  It can be used in the development stage, and then used in an ongoing manner to ensure all core features are in place. The TFI highlights each critical component of PBIS. The next four slides will give more information on each of the items on this slide to help schools measure fidelity of implementation.</a:t>
            </a:r>
          </a:p>
        </p:txBody>
      </p:sp>
      <p:sp>
        <p:nvSpPr>
          <p:cNvPr id="299" name="Google Shape;299;p21:notes"/>
          <p:cNvSpPr txBox="1">
            <a:spLocks noGrp="1"/>
          </p:cNvSpPr>
          <p:nvPr>
            <p:ph type="sldNum" idx="12"/>
          </p:nvPr>
        </p:nvSpPr>
        <p:spPr>
          <a:xfrm>
            <a:off x="3978132" y="8842030"/>
            <a:ext cx="3043343" cy="467071"/>
          </a:xfrm>
          <a:prstGeom prst="rect">
            <a:avLst/>
          </a:prstGeom>
          <a:noFill/>
          <a:ln>
            <a:noFill/>
          </a:ln>
        </p:spPr>
        <p:txBody>
          <a:bodyPr spcFirstLastPara="1" wrap="square" lIns="93300" tIns="46650" rIns="93300" bIns="46650" anchor="b" anchorCtr="0">
            <a:noAutofit/>
          </a:bodyPr>
          <a:lstStyle/>
          <a:p>
            <a:pPr marL="0" lvl="0" indent="0" algn="r" rtl="0">
              <a:spcBef>
                <a:spcPts val="0"/>
              </a:spcBef>
              <a:spcAft>
                <a:spcPts val="0"/>
              </a:spcAft>
              <a:buNone/>
            </a:pPr>
            <a:fld id="{00000000-1234-1234-1234-123412341234}" type="slidenum">
              <a:rPr lang="en-US"/>
              <a:t>62</a:t>
            </a:fld>
            <a:endParaRPr dirty="0"/>
          </a:p>
        </p:txBody>
      </p:sp>
    </p:spTree>
    <p:extLst>
      <p:ext uri="{BB962C8B-B14F-4D97-AF65-F5344CB8AC3E}">
        <p14:creationId xmlns:p14="http://schemas.microsoft.com/office/powerpoint/2010/main" val="234083406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7AF53DD-243B-40F1-AD08-FFE4BF14A87C}" type="slidenum">
              <a:rPr lang="en-US" smtClean="0"/>
              <a:t>63</a:t>
            </a:fld>
            <a:endParaRPr lang="en-US"/>
          </a:p>
        </p:txBody>
      </p:sp>
      <p:sp>
        <p:nvSpPr>
          <p:cNvPr id="5" name="Header Placeholder 4"/>
          <p:cNvSpPr>
            <a:spLocks noGrp="1"/>
          </p:cNvSpPr>
          <p:nvPr>
            <p:ph type="hdr" sz="quarter" idx="11"/>
          </p:nvPr>
        </p:nvSpPr>
        <p:spPr/>
        <p:txBody>
          <a:bodyPr/>
          <a:lstStyle/>
          <a:p>
            <a:r>
              <a:rPr lang="en-US"/>
              <a:t>DRAFT 12 19 2018</a:t>
            </a:r>
          </a:p>
        </p:txBody>
      </p:sp>
    </p:spTree>
    <p:extLst>
      <p:ext uri="{BB962C8B-B14F-4D97-AF65-F5344CB8AC3E}">
        <p14:creationId xmlns:p14="http://schemas.microsoft.com/office/powerpoint/2010/main" val="232597934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E0F098F-D8B6-47AD-8440-AC95768CFA99}" type="slidenum">
              <a:rPr lang="en-US" smtClean="0"/>
              <a:t>71</a:t>
            </a:fld>
            <a:endParaRPr lang="en-US"/>
          </a:p>
        </p:txBody>
      </p:sp>
    </p:spTree>
    <p:extLst>
      <p:ext uri="{BB962C8B-B14F-4D97-AF65-F5344CB8AC3E}">
        <p14:creationId xmlns:p14="http://schemas.microsoft.com/office/powerpoint/2010/main" val="109486303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slideLayout1.xml><?xml version="1.0" encoding="utf-8"?>
<p:sldLayout xmlns:a="http://schemas.openxmlformats.org/drawingml/2006/main" xmlns:r="http://schemas.openxmlformats.org/officeDocument/2006/relationships" xmlns:p="http://schemas.openxmlformats.org/presentationml/2006/main">
  <p:cSld name="Black Presentation Titl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C2CDC9E-1B83-3F0B-9236-63D726622BAB}"/>
              </a:ext>
            </a:extLst>
          </p:cNvPr>
          <p:cNvSpPr/>
          <p:nvPr/>
        </p:nvSpPr>
        <p:spPr>
          <a:xfrm>
            <a:off x="-1" y="4781550"/>
            <a:ext cx="12192000" cy="194931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8377082-6100-2D68-8F7E-D173D780FEB2}"/>
              </a:ext>
            </a:extLst>
          </p:cNvPr>
          <p:cNvSpPr>
            <a:spLocks noGrp="1"/>
          </p:cNvSpPr>
          <p:nvPr>
            <p:ph type="ctrTitle" hasCustomPrompt="1"/>
          </p:nvPr>
        </p:nvSpPr>
        <p:spPr>
          <a:xfrm>
            <a:off x="450490" y="1647204"/>
            <a:ext cx="11291017" cy="1480515"/>
          </a:xfrm>
          <a:prstGeom prst="rect">
            <a:avLst/>
          </a:prstGeom>
        </p:spPr>
        <p:txBody>
          <a:bodyPr anchor="ctr">
            <a:noAutofit/>
          </a:bodyPr>
          <a:lstStyle>
            <a:lvl1pPr algn="ctr">
              <a:lnSpc>
                <a:spcPct val="80000"/>
              </a:lnSpc>
              <a:defRPr sz="6000" b="1" i="0" spc="-150">
                <a:latin typeface="+mn-lt"/>
                <a:cs typeface="Arial Black" panose="020B0604020202020204" pitchFamily="34" charset="0"/>
              </a:defRPr>
            </a:lvl1pPr>
          </a:lstStyle>
          <a:p>
            <a:r>
              <a:rPr lang="en-US" dirty="0"/>
              <a:t>The Title Goes Here</a:t>
            </a:r>
          </a:p>
        </p:txBody>
      </p:sp>
      <p:sp>
        <p:nvSpPr>
          <p:cNvPr id="3" name="Subtitle 2">
            <a:extLst>
              <a:ext uri="{FF2B5EF4-FFF2-40B4-BE49-F238E27FC236}">
                <a16:creationId xmlns:a16="http://schemas.microsoft.com/office/drawing/2014/main" id="{9EAF6376-1869-81C3-8966-4E0AF735115E}"/>
              </a:ext>
            </a:extLst>
          </p:cNvPr>
          <p:cNvSpPr>
            <a:spLocks noGrp="1"/>
          </p:cNvSpPr>
          <p:nvPr>
            <p:ph type="subTitle" idx="1" hasCustomPrompt="1"/>
          </p:nvPr>
        </p:nvSpPr>
        <p:spPr>
          <a:xfrm>
            <a:off x="3342793" y="3173688"/>
            <a:ext cx="5506414" cy="586824"/>
          </a:xfrm>
          <a:prstGeom prst="rect">
            <a:avLst/>
          </a:prstGeom>
        </p:spPr>
        <p:txBody>
          <a:bodyPr/>
          <a:lstStyle>
            <a:lvl1pPr marL="0" indent="0" algn="ctr">
              <a:buNone/>
              <a:defRPr sz="2400" b="1">
                <a:solidFill>
                  <a:srgbClr val="D31F2E"/>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Enter Your Subtitle Here</a:t>
            </a:r>
          </a:p>
        </p:txBody>
      </p:sp>
      <p:sp>
        <p:nvSpPr>
          <p:cNvPr id="9" name="Rectangle 8">
            <a:extLst>
              <a:ext uri="{FF2B5EF4-FFF2-40B4-BE49-F238E27FC236}">
                <a16:creationId xmlns:a16="http://schemas.microsoft.com/office/drawing/2014/main" id="{2D138E24-DD9B-16CF-68D5-5988BA47D3E4}"/>
              </a:ext>
            </a:extLst>
          </p:cNvPr>
          <p:cNvSpPr/>
          <p:nvPr/>
        </p:nvSpPr>
        <p:spPr>
          <a:xfrm>
            <a:off x="-1" y="4914900"/>
            <a:ext cx="12192001" cy="1831698"/>
          </a:xfrm>
          <a:prstGeom prst="rect">
            <a:avLst/>
          </a:prstGeom>
          <a:solidFill>
            <a:srgbClr val="D31F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F766FE19-6C40-4501-8A5F-7FE82C514225}"/>
              </a:ext>
            </a:extLst>
          </p:cNvPr>
          <p:cNvPicPr>
            <a:picLocks noChangeAspect="1"/>
          </p:cNvPicPr>
          <p:nvPr/>
        </p:nvPicPr>
        <p:blipFill rotWithShape="1">
          <a:blip r:embed="rId2"/>
          <a:srcRect b="16547"/>
          <a:stretch/>
        </p:blipFill>
        <p:spPr>
          <a:xfrm>
            <a:off x="9072609" y="4690185"/>
            <a:ext cx="2668898" cy="2132040"/>
          </a:xfrm>
          <a:prstGeom prst="rect">
            <a:avLst/>
          </a:prstGeom>
        </p:spPr>
      </p:pic>
    </p:spTree>
    <p:extLst>
      <p:ext uri="{BB962C8B-B14F-4D97-AF65-F5344CB8AC3E}">
        <p14:creationId xmlns:p14="http://schemas.microsoft.com/office/powerpoint/2010/main" val="9447280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cSld name="Black Section Header">
    <p:spTree>
      <p:nvGrpSpPr>
        <p:cNvPr id="1" name=""/>
        <p:cNvGrpSpPr/>
        <p:nvPr/>
      </p:nvGrpSpPr>
      <p:grpSpPr>
        <a:xfrm>
          <a:off x="0" y="0"/>
          <a:ext cx="0" cy="0"/>
          <a:chOff x="0" y="0"/>
          <a:chExt cx="0" cy="0"/>
        </a:xfrm>
      </p:grpSpPr>
      <p:sp>
        <p:nvSpPr>
          <p:cNvPr id="7" name="Shape 262">
            <a:extLst>
              <a:ext uri="{FF2B5EF4-FFF2-40B4-BE49-F238E27FC236}">
                <a16:creationId xmlns:a16="http://schemas.microsoft.com/office/drawing/2014/main" id="{21B3A422-DCD0-8589-1C29-336AF51E6F1B}"/>
              </a:ext>
            </a:extLst>
          </p:cNvPr>
          <p:cNvSpPr/>
          <p:nvPr/>
        </p:nvSpPr>
        <p:spPr>
          <a:xfrm>
            <a:off x="0" y="-1"/>
            <a:ext cx="1199949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marL="0" marR="0" lvl="0" indent="0" algn="ctr" defTabSz="914400" rtl="0" eaLnBrk="1" fontAlgn="auto" latinLnBrk="0" hangingPunct="1">
              <a:lnSpc>
                <a:spcPct val="100000"/>
              </a:lnSpc>
              <a:spcBef>
                <a:spcPts val="0"/>
              </a:spcBef>
              <a:spcAft>
                <a:spcPts val="0"/>
              </a:spcAft>
              <a:buClrTx/>
              <a:buSzTx/>
              <a:buFontTx/>
              <a:buNone/>
              <a:tabLst/>
              <a:defRPr sz="3200">
                <a:solidFill>
                  <a:srgbClr val="FFFFFF"/>
                </a:solidFill>
              </a:defRPr>
            </a:pPr>
            <a:endParaRPr kumimoji="0" sz="32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8" name="Title 1">
            <a:extLst>
              <a:ext uri="{FF2B5EF4-FFF2-40B4-BE49-F238E27FC236}">
                <a16:creationId xmlns:a16="http://schemas.microsoft.com/office/drawing/2014/main" id="{35B3B756-05DB-4303-B26D-575057DFEA0D}"/>
              </a:ext>
            </a:extLst>
          </p:cNvPr>
          <p:cNvSpPr>
            <a:spLocks noGrp="1"/>
          </p:cNvSpPr>
          <p:nvPr>
            <p:ph type="title" hasCustomPrompt="1"/>
          </p:nvPr>
        </p:nvSpPr>
        <p:spPr>
          <a:xfrm>
            <a:off x="332874" y="3188536"/>
            <a:ext cx="11249526" cy="1325563"/>
          </a:xfrm>
          <a:prstGeom prst="rect">
            <a:avLst/>
          </a:prstGeom>
        </p:spPr>
        <p:txBody>
          <a:bodyPr>
            <a:normAutofit/>
          </a:bodyPr>
          <a:lstStyle>
            <a:lvl1pPr>
              <a:defRPr sz="6000" b="1" i="0">
                <a:latin typeface="+mn-lt"/>
                <a:cs typeface="Arial Black" panose="020B0604020202020204" pitchFamily="34" charset="0"/>
              </a:defRPr>
            </a:lvl1pPr>
          </a:lstStyle>
          <a:p>
            <a:r>
              <a:rPr lang="en-US" dirty="0"/>
              <a:t>Click To Edit Master Title</a:t>
            </a:r>
          </a:p>
        </p:txBody>
      </p:sp>
      <p:pic>
        <p:nvPicPr>
          <p:cNvPr id="6" name="Picture 5">
            <a:extLst>
              <a:ext uri="{FF2B5EF4-FFF2-40B4-BE49-F238E27FC236}">
                <a16:creationId xmlns:a16="http://schemas.microsoft.com/office/drawing/2014/main" id="{DBEA21FF-B0EE-4E1F-A46D-7E9A8F764FB2}"/>
              </a:ext>
            </a:extLst>
          </p:cNvPr>
          <p:cNvPicPr>
            <a:picLocks noChangeAspect="1"/>
          </p:cNvPicPr>
          <p:nvPr/>
        </p:nvPicPr>
        <p:blipFill rotWithShape="1">
          <a:blip r:embed="rId2"/>
          <a:srcRect b="16547"/>
          <a:stretch/>
        </p:blipFill>
        <p:spPr>
          <a:xfrm>
            <a:off x="10239458" y="5389187"/>
            <a:ext cx="1760037" cy="1468813"/>
          </a:xfrm>
          <a:prstGeom prst="rect">
            <a:avLst/>
          </a:prstGeom>
        </p:spPr>
      </p:pic>
    </p:spTree>
    <p:extLst>
      <p:ext uri="{BB962C8B-B14F-4D97-AF65-F5344CB8AC3E}">
        <p14:creationId xmlns:p14="http://schemas.microsoft.com/office/powerpoint/2010/main" val="22547017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BLACK T&amp;C">
    <p:spTree>
      <p:nvGrpSpPr>
        <p:cNvPr id="1" name=""/>
        <p:cNvGrpSpPr/>
        <p:nvPr/>
      </p:nvGrpSpPr>
      <p:grpSpPr>
        <a:xfrm>
          <a:off x="0" y="0"/>
          <a:ext cx="0" cy="0"/>
          <a:chOff x="0" y="0"/>
          <a:chExt cx="0" cy="0"/>
        </a:xfrm>
      </p:grpSpPr>
      <p:sp>
        <p:nvSpPr>
          <p:cNvPr id="4" name="Shape 262">
            <a:extLst>
              <a:ext uri="{FF2B5EF4-FFF2-40B4-BE49-F238E27FC236}">
                <a16:creationId xmlns:a16="http://schemas.microsoft.com/office/drawing/2014/main" id="{270AA5FA-307D-9C5D-81BC-850F2E253EC9}"/>
              </a:ext>
            </a:extLst>
          </p:cNvPr>
          <p:cNvSpPr/>
          <p:nvPr/>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2" name="Title 1">
            <a:extLst>
              <a:ext uri="{FF2B5EF4-FFF2-40B4-BE49-F238E27FC236}">
                <a16:creationId xmlns:a16="http://schemas.microsoft.com/office/drawing/2014/main" id="{C82866F6-9B37-C842-7474-C549CAB5B4E7}"/>
              </a:ext>
            </a:extLst>
          </p:cNvPr>
          <p:cNvSpPr>
            <a:spLocks noGrp="1"/>
          </p:cNvSpPr>
          <p:nvPr>
            <p:ph type="title" hasCustomPrompt="1"/>
          </p:nvPr>
        </p:nvSpPr>
        <p:spPr>
          <a:xfrm>
            <a:off x="2095499" y="365125"/>
            <a:ext cx="9686925" cy="1325563"/>
          </a:xfrm>
          <a:prstGeom prst="rect">
            <a:avLst/>
          </a:prstGeo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 name="Content Placeholder 2">
            <a:extLst>
              <a:ext uri="{FF2B5EF4-FFF2-40B4-BE49-F238E27FC236}">
                <a16:creationId xmlns:a16="http://schemas.microsoft.com/office/drawing/2014/main" id="{E7C7DF67-DBA1-3A98-2C38-2020F5E4CC1B}"/>
              </a:ext>
            </a:extLst>
          </p:cNvPr>
          <p:cNvSpPr>
            <a:spLocks noGrp="1"/>
          </p:cNvSpPr>
          <p:nvPr>
            <p:ph idx="1"/>
          </p:nvPr>
        </p:nvSpPr>
        <p:spPr>
          <a:xfrm>
            <a:off x="2095500" y="1825625"/>
            <a:ext cx="9686924" cy="4351338"/>
          </a:xfrm>
          <a:prstGeom prst="rect">
            <a:avLst/>
          </a:prstGeom>
        </p:spPr>
        <p:txBody>
          <a:bodyPr/>
          <a:lstStyle>
            <a:lvl1pPr>
              <a:buClr>
                <a:srgbClr val="D31F2E"/>
              </a:buClr>
              <a:buSzPct val="100000"/>
              <a:defRPr/>
            </a:lvl1pPr>
            <a:lvl2pPr>
              <a:buClr>
                <a:srgbClr val="D31F2E"/>
              </a:buClr>
              <a:buSzPct val="100000"/>
              <a:defRPr/>
            </a:lvl2pPr>
            <a:lvl3pPr>
              <a:buClr>
                <a:srgbClr val="D31F2E"/>
              </a:buClr>
              <a:buSzPct val="100000"/>
              <a:defRPr/>
            </a:lvl3pPr>
            <a:lvl4pPr>
              <a:buClr>
                <a:srgbClr val="D31F2E"/>
              </a:buClr>
              <a:buSzPct val="100000"/>
              <a:defRPr/>
            </a:lvl4pPr>
            <a:lvl5pPr>
              <a:buClr>
                <a:srgbClr val="D31F2E"/>
              </a:buClr>
              <a:buSzPct val="10000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Shape 262">
            <a:extLst>
              <a:ext uri="{FF2B5EF4-FFF2-40B4-BE49-F238E27FC236}">
                <a16:creationId xmlns:a16="http://schemas.microsoft.com/office/drawing/2014/main" id="{21B3A422-DCD0-8589-1C29-336AF51E6F1B}"/>
              </a:ext>
            </a:extLst>
          </p:cNvPr>
          <p:cNvSpPr/>
          <p:nvPr/>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9" name="Group 8">
            <a:extLst>
              <a:ext uri="{FF2B5EF4-FFF2-40B4-BE49-F238E27FC236}">
                <a16:creationId xmlns:a16="http://schemas.microsoft.com/office/drawing/2014/main" id="{D6AE47E6-B274-4522-8A44-110AB0ACDCD5}"/>
              </a:ext>
            </a:extLst>
          </p:cNvPr>
          <p:cNvGrpSpPr/>
          <p:nvPr/>
        </p:nvGrpSpPr>
        <p:grpSpPr>
          <a:xfrm>
            <a:off x="636187" y="5809870"/>
            <a:ext cx="634537" cy="296212"/>
            <a:chOff x="293972" y="5858435"/>
            <a:chExt cx="634537" cy="296212"/>
          </a:xfrm>
        </p:grpSpPr>
        <p:pic>
          <p:nvPicPr>
            <p:cNvPr id="11" name="Picture 10">
              <a:extLst>
                <a:ext uri="{FF2B5EF4-FFF2-40B4-BE49-F238E27FC236}">
                  <a16:creationId xmlns:a16="http://schemas.microsoft.com/office/drawing/2014/main" id="{84E44932-29A6-7A95-7DD3-0C8A93C87174}"/>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6" name="Picture 15">
              <a:extLst>
                <a:ext uri="{FF2B5EF4-FFF2-40B4-BE49-F238E27FC236}">
                  <a16:creationId xmlns:a16="http://schemas.microsoft.com/office/drawing/2014/main" id="{6D4B2688-BB9D-42EB-90D6-843AE71877EB}"/>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17" name="TextBox 16">
            <a:extLst>
              <a:ext uri="{FF2B5EF4-FFF2-40B4-BE49-F238E27FC236}">
                <a16:creationId xmlns:a16="http://schemas.microsoft.com/office/drawing/2014/main" id="{083963CC-8FFB-46C8-BA2A-A6B55AA88E4D}"/>
              </a:ext>
            </a:extLst>
          </p:cNvPr>
          <p:cNvSpPr txBox="1"/>
          <p:nvPr/>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12" name="Picture 11">
            <a:extLst>
              <a:ext uri="{FF2B5EF4-FFF2-40B4-BE49-F238E27FC236}">
                <a16:creationId xmlns:a16="http://schemas.microsoft.com/office/drawing/2014/main" id="{A8E4D8F7-CCB7-41CE-9164-BD1F5E815E1A}"/>
              </a:ext>
            </a:extLst>
          </p:cNvPr>
          <p:cNvPicPr>
            <a:picLocks noChangeAspect="1"/>
          </p:cNvPicPr>
          <p:nvPr/>
        </p:nvPicPr>
        <p:blipFill rotWithShape="1">
          <a:blip r:embed="rId4"/>
          <a:srcRect b="16547"/>
          <a:stretch/>
        </p:blipFill>
        <p:spPr>
          <a:xfrm>
            <a:off x="0" y="0"/>
            <a:ext cx="1760037" cy="1468813"/>
          </a:xfrm>
          <a:prstGeom prst="rect">
            <a:avLst/>
          </a:prstGeom>
        </p:spPr>
      </p:pic>
    </p:spTree>
    <p:extLst>
      <p:ext uri="{BB962C8B-B14F-4D97-AF65-F5344CB8AC3E}">
        <p14:creationId xmlns:p14="http://schemas.microsoft.com/office/powerpoint/2010/main" val="41660174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BLACK Speaker">
    <p:spTree>
      <p:nvGrpSpPr>
        <p:cNvPr id="1" name=""/>
        <p:cNvGrpSpPr/>
        <p:nvPr/>
      </p:nvGrpSpPr>
      <p:grpSpPr>
        <a:xfrm>
          <a:off x="0" y="0"/>
          <a:ext cx="0" cy="0"/>
          <a:chOff x="0" y="0"/>
          <a:chExt cx="0" cy="0"/>
        </a:xfrm>
      </p:grpSpPr>
      <p:sp>
        <p:nvSpPr>
          <p:cNvPr id="16" name="Picture Placeholder 5">
            <a:extLst>
              <a:ext uri="{FF2B5EF4-FFF2-40B4-BE49-F238E27FC236}">
                <a16:creationId xmlns:a16="http://schemas.microsoft.com/office/drawing/2014/main" id="{DDC2FA0C-F2BE-4925-8072-4159CEDF486F}"/>
              </a:ext>
            </a:extLst>
          </p:cNvPr>
          <p:cNvSpPr>
            <a:spLocks noGrp="1"/>
          </p:cNvSpPr>
          <p:nvPr>
            <p:ph type="pic" sz="quarter" idx="18" hasCustomPrompt="1"/>
          </p:nvPr>
        </p:nvSpPr>
        <p:spPr>
          <a:xfrm>
            <a:off x="2895601" y="1837920"/>
            <a:ext cx="3200399" cy="3200398"/>
          </a:xfrm>
          <a:prstGeom prst="ellipse">
            <a:avLst/>
          </a:prstGeom>
          <a:solidFill>
            <a:schemeClr val="tx1">
              <a:lumMod val="95000"/>
            </a:schemeClr>
          </a:solidFill>
        </p:spPr>
        <p:txBody>
          <a:bodyPr>
            <a:normAutofit/>
          </a:bodyPr>
          <a:lstStyle>
            <a:lvl1pPr marL="0" indent="0" algn="ctr">
              <a:buNone/>
              <a:defRPr sz="1600">
                <a:solidFill>
                  <a:schemeClr val="bg1">
                    <a:lumMod val="65000"/>
                  </a:schemeClr>
                </a:solidFill>
              </a:defRPr>
            </a:lvl1pPr>
          </a:lstStyle>
          <a:p>
            <a:r>
              <a:rPr lang="en-US" dirty="0"/>
              <a:t>Insert Picture</a:t>
            </a:r>
          </a:p>
        </p:txBody>
      </p:sp>
      <p:sp>
        <p:nvSpPr>
          <p:cNvPr id="17" name="Text Placeholder 16">
            <a:extLst>
              <a:ext uri="{FF2B5EF4-FFF2-40B4-BE49-F238E27FC236}">
                <a16:creationId xmlns:a16="http://schemas.microsoft.com/office/drawing/2014/main" id="{FFC99773-0832-57B3-5789-E9EEB3CDE2FB}"/>
              </a:ext>
            </a:extLst>
          </p:cNvPr>
          <p:cNvSpPr>
            <a:spLocks noGrp="1"/>
          </p:cNvSpPr>
          <p:nvPr>
            <p:ph type="body" sz="quarter" idx="19"/>
          </p:nvPr>
        </p:nvSpPr>
        <p:spPr>
          <a:xfrm>
            <a:off x="7338352" y="1837920"/>
            <a:ext cx="4272255" cy="4441825"/>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Shape 262">
            <a:extLst>
              <a:ext uri="{FF2B5EF4-FFF2-40B4-BE49-F238E27FC236}">
                <a16:creationId xmlns:a16="http://schemas.microsoft.com/office/drawing/2014/main" id="{8176C39F-1862-471F-914B-823CFC374E8C}"/>
              </a:ext>
            </a:extLst>
          </p:cNvPr>
          <p:cNvSpPr/>
          <p:nvPr/>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3" name="Shape 262">
            <a:extLst>
              <a:ext uri="{FF2B5EF4-FFF2-40B4-BE49-F238E27FC236}">
                <a16:creationId xmlns:a16="http://schemas.microsoft.com/office/drawing/2014/main" id="{63EBB25F-0796-4F98-B5E6-BCF2B52BCBD9}"/>
              </a:ext>
            </a:extLst>
          </p:cNvPr>
          <p:cNvSpPr/>
          <p:nvPr/>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4" name="Group 13">
            <a:extLst>
              <a:ext uri="{FF2B5EF4-FFF2-40B4-BE49-F238E27FC236}">
                <a16:creationId xmlns:a16="http://schemas.microsoft.com/office/drawing/2014/main" id="{BFEF0EB5-9A02-445C-9FD9-C6B74644646C}"/>
              </a:ext>
            </a:extLst>
          </p:cNvPr>
          <p:cNvGrpSpPr/>
          <p:nvPr/>
        </p:nvGrpSpPr>
        <p:grpSpPr>
          <a:xfrm>
            <a:off x="636187" y="5809870"/>
            <a:ext cx="634537" cy="296212"/>
            <a:chOff x="293972" y="5858435"/>
            <a:chExt cx="634537" cy="296212"/>
          </a:xfrm>
        </p:grpSpPr>
        <p:pic>
          <p:nvPicPr>
            <p:cNvPr id="15" name="Picture 14">
              <a:extLst>
                <a:ext uri="{FF2B5EF4-FFF2-40B4-BE49-F238E27FC236}">
                  <a16:creationId xmlns:a16="http://schemas.microsoft.com/office/drawing/2014/main" id="{EF4E6F66-1640-4E6A-A309-504E2E5FE45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4" name="Picture 23">
              <a:extLst>
                <a:ext uri="{FF2B5EF4-FFF2-40B4-BE49-F238E27FC236}">
                  <a16:creationId xmlns:a16="http://schemas.microsoft.com/office/drawing/2014/main" id="{4D21359F-DAA8-408D-B994-AFED6E3435BD}"/>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25" name="TextBox 24">
            <a:extLst>
              <a:ext uri="{FF2B5EF4-FFF2-40B4-BE49-F238E27FC236}">
                <a16:creationId xmlns:a16="http://schemas.microsoft.com/office/drawing/2014/main" id="{2979BA91-B4DD-4339-935B-539A5D91DA09}"/>
              </a:ext>
            </a:extLst>
          </p:cNvPr>
          <p:cNvSpPr txBox="1"/>
          <p:nvPr/>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26" name="Picture 25">
            <a:extLst>
              <a:ext uri="{FF2B5EF4-FFF2-40B4-BE49-F238E27FC236}">
                <a16:creationId xmlns:a16="http://schemas.microsoft.com/office/drawing/2014/main" id="{9CA4544B-E0EA-4926-9FB1-371CE91D53B9}"/>
              </a:ext>
            </a:extLst>
          </p:cNvPr>
          <p:cNvPicPr>
            <a:picLocks noChangeAspect="1"/>
          </p:cNvPicPr>
          <p:nvPr/>
        </p:nvPicPr>
        <p:blipFill rotWithShape="1">
          <a:blip r:embed="rId4"/>
          <a:srcRect b="16547"/>
          <a:stretch/>
        </p:blipFill>
        <p:spPr>
          <a:xfrm>
            <a:off x="0" y="0"/>
            <a:ext cx="1760037" cy="1468813"/>
          </a:xfrm>
          <a:prstGeom prst="rect">
            <a:avLst/>
          </a:prstGeom>
        </p:spPr>
      </p:pic>
      <p:sp>
        <p:nvSpPr>
          <p:cNvPr id="27" name="Title 1">
            <a:extLst>
              <a:ext uri="{FF2B5EF4-FFF2-40B4-BE49-F238E27FC236}">
                <a16:creationId xmlns:a16="http://schemas.microsoft.com/office/drawing/2014/main" id="{C590E272-8E8E-46F6-AE34-D473DE60AD52}"/>
              </a:ext>
            </a:extLst>
          </p:cNvPr>
          <p:cNvSpPr>
            <a:spLocks noGrp="1"/>
          </p:cNvSpPr>
          <p:nvPr>
            <p:ph type="title" hasCustomPrompt="1"/>
          </p:nvPr>
        </p:nvSpPr>
        <p:spPr>
          <a:xfrm>
            <a:off x="2095499" y="365125"/>
            <a:ext cx="9515107" cy="1325563"/>
          </a:xfrm>
          <a:prstGeom prst="rect">
            <a:avLst/>
          </a:prstGeo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28618088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BLACK R Image">
    <p:spTree>
      <p:nvGrpSpPr>
        <p:cNvPr id="1" name=""/>
        <p:cNvGrpSpPr/>
        <p:nvPr/>
      </p:nvGrpSpPr>
      <p:grpSpPr>
        <a:xfrm>
          <a:off x="0" y="0"/>
          <a:ext cx="0" cy="0"/>
          <a:chOff x="0" y="0"/>
          <a:chExt cx="0" cy="0"/>
        </a:xfrm>
      </p:grpSpPr>
      <p:sp>
        <p:nvSpPr>
          <p:cNvPr id="6" name="Picture Placeholder 7">
            <a:extLst>
              <a:ext uri="{FF2B5EF4-FFF2-40B4-BE49-F238E27FC236}">
                <a16:creationId xmlns:a16="http://schemas.microsoft.com/office/drawing/2014/main" id="{FABF696B-76A7-B185-7BE2-1E807FC2EA49}"/>
              </a:ext>
            </a:extLst>
          </p:cNvPr>
          <p:cNvSpPr>
            <a:spLocks noGrp="1"/>
          </p:cNvSpPr>
          <p:nvPr>
            <p:ph type="pic" sz="quarter" idx="13"/>
          </p:nvPr>
        </p:nvSpPr>
        <p:spPr>
          <a:xfrm>
            <a:off x="8135710" y="1924052"/>
            <a:ext cx="3646714" cy="4722389"/>
          </a:xfrm>
          <a:prstGeom prst="rect">
            <a:avLst/>
          </a:prstGeo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15" name="Shape 262">
            <a:extLst>
              <a:ext uri="{FF2B5EF4-FFF2-40B4-BE49-F238E27FC236}">
                <a16:creationId xmlns:a16="http://schemas.microsoft.com/office/drawing/2014/main" id="{C7DE1CAE-A3D9-48D6-AE29-9E1D52B3D5D0}"/>
              </a:ext>
            </a:extLst>
          </p:cNvPr>
          <p:cNvSpPr/>
          <p:nvPr/>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6" name="Shape 262">
            <a:extLst>
              <a:ext uri="{FF2B5EF4-FFF2-40B4-BE49-F238E27FC236}">
                <a16:creationId xmlns:a16="http://schemas.microsoft.com/office/drawing/2014/main" id="{E736257D-C521-4B24-920F-AF6A0D537D3E}"/>
              </a:ext>
            </a:extLst>
          </p:cNvPr>
          <p:cNvSpPr/>
          <p:nvPr/>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7" name="Group 16">
            <a:extLst>
              <a:ext uri="{FF2B5EF4-FFF2-40B4-BE49-F238E27FC236}">
                <a16:creationId xmlns:a16="http://schemas.microsoft.com/office/drawing/2014/main" id="{96F4010C-B4FA-4867-AF47-7E0E65C68CBB}"/>
              </a:ext>
            </a:extLst>
          </p:cNvPr>
          <p:cNvGrpSpPr/>
          <p:nvPr/>
        </p:nvGrpSpPr>
        <p:grpSpPr>
          <a:xfrm>
            <a:off x="636187" y="5809870"/>
            <a:ext cx="634537" cy="296212"/>
            <a:chOff x="293972" y="5858435"/>
            <a:chExt cx="634537" cy="296212"/>
          </a:xfrm>
        </p:grpSpPr>
        <p:pic>
          <p:nvPicPr>
            <p:cNvPr id="28" name="Picture 27">
              <a:extLst>
                <a:ext uri="{FF2B5EF4-FFF2-40B4-BE49-F238E27FC236}">
                  <a16:creationId xmlns:a16="http://schemas.microsoft.com/office/drawing/2014/main" id="{0A5C7ADD-B98A-47FE-9C1A-374226702C7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9" name="Picture 28">
              <a:extLst>
                <a:ext uri="{FF2B5EF4-FFF2-40B4-BE49-F238E27FC236}">
                  <a16:creationId xmlns:a16="http://schemas.microsoft.com/office/drawing/2014/main" id="{66F4FCBC-9E74-4CB7-9EB9-A3AF78F03237}"/>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30" name="TextBox 29">
            <a:extLst>
              <a:ext uri="{FF2B5EF4-FFF2-40B4-BE49-F238E27FC236}">
                <a16:creationId xmlns:a16="http://schemas.microsoft.com/office/drawing/2014/main" id="{E4188934-9A3B-444E-9DA9-FC20372A2738}"/>
              </a:ext>
            </a:extLst>
          </p:cNvPr>
          <p:cNvSpPr txBox="1"/>
          <p:nvPr/>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31" name="Picture 30">
            <a:extLst>
              <a:ext uri="{FF2B5EF4-FFF2-40B4-BE49-F238E27FC236}">
                <a16:creationId xmlns:a16="http://schemas.microsoft.com/office/drawing/2014/main" id="{3441C71B-7A7E-4AA2-B4E5-9BA86F28FBFA}"/>
              </a:ext>
            </a:extLst>
          </p:cNvPr>
          <p:cNvPicPr>
            <a:picLocks noChangeAspect="1"/>
          </p:cNvPicPr>
          <p:nvPr/>
        </p:nvPicPr>
        <p:blipFill rotWithShape="1">
          <a:blip r:embed="rId4"/>
          <a:srcRect b="16547"/>
          <a:stretch/>
        </p:blipFill>
        <p:spPr>
          <a:xfrm>
            <a:off x="0" y="0"/>
            <a:ext cx="1760037" cy="1468813"/>
          </a:xfrm>
          <a:prstGeom prst="rect">
            <a:avLst/>
          </a:prstGeom>
        </p:spPr>
      </p:pic>
      <p:sp>
        <p:nvSpPr>
          <p:cNvPr id="32" name="Title 1">
            <a:extLst>
              <a:ext uri="{FF2B5EF4-FFF2-40B4-BE49-F238E27FC236}">
                <a16:creationId xmlns:a16="http://schemas.microsoft.com/office/drawing/2014/main" id="{D93F479E-06FA-4B8A-8278-CC2AD6D40B5A}"/>
              </a:ext>
            </a:extLst>
          </p:cNvPr>
          <p:cNvSpPr>
            <a:spLocks noGrp="1"/>
          </p:cNvSpPr>
          <p:nvPr>
            <p:ph type="title" hasCustomPrompt="1"/>
          </p:nvPr>
        </p:nvSpPr>
        <p:spPr>
          <a:xfrm>
            <a:off x="2095499" y="365125"/>
            <a:ext cx="9686925" cy="1325563"/>
          </a:xfrm>
          <a:prstGeom prst="rect">
            <a:avLst/>
          </a:prstGeo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3" name="Text Placeholder 16">
            <a:extLst>
              <a:ext uri="{FF2B5EF4-FFF2-40B4-BE49-F238E27FC236}">
                <a16:creationId xmlns:a16="http://schemas.microsoft.com/office/drawing/2014/main" id="{5F7DF973-898E-4C49-B201-80EF77F7A9A7}"/>
              </a:ext>
            </a:extLst>
          </p:cNvPr>
          <p:cNvSpPr>
            <a:spLocks noGrp="1"/>
          </p:cNvSpPr>
          <p:nvPr>
            <p:ph type="body" sz="quarter" idx="19"/>
          </p:nvPr>
        </p:nvSpPr>
        <p:spPr>
          <a:xfrm>
            <a:off x="2095499" y="1924051"/>
            <a:ext cx="5772151" cy="4722390"/>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991350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BLACK R 2 Image">
    <p:spTree>
      <p:nvGrpSpPr>
        <p:cNvPr id="1" name=""/>
        <p:cNvGrpSpPr/>
        <p:nvPr/>
      </p:nvGrpSpPr>
      <p:grpSpPr>
        <a:xfrm>
          <a:off x="0" y="0"/>
          <a:ext cx="0" cy="0"/>
          <a:chOff x="0" y="0"/>
          <a:chExt cx="0" cy="0"/>
        </a:xfrm>
      </p:grpSpPr>
      <p:sp>
        <p:nvSpPr>
          <p:cNvPr id="6" name="Picture Placeholder 7">
            <a:extLst>
              <a:ext uri="{FF2B5EF4-FFF2-40B4-BE49-F238E27FC236}">
                <a16:creationId xmlns:a16="http://schemas.microsoft.com/office/drawing/2014/main" id="{FABF696B-76A7-B185-7BE2-1E807FC2EA49}"/>
              </a:ext>
            </a:extLst>
          </p:cNvPr>
          <p:cNvSpPr>
            <a:spLocks noGrp="1"/>
          </p:cNvSpPr>
          <p:nvPr>
            <p:ph type="pic" sz="quarter" idx="13"/>
          </p:nvPr>
        </p:nvSpPr>
        <p:spPr>
          <a:xfrm>
            <a:off x="7867650" y="1917857"/>
            <a:ext cx="3922348" cy="2197100"/>
          </a:xfrm>
          <a:prstGeom prst="rect">
            <a:avLst/>
          </a:prstGeo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5" name="Picture Placeholder 7">
            <a:extLst>
              <a:ext uri="{FF2B5EF4-FFF2-40B4-BE49-F238E27FC236}">
                <a16:creationId xmlns:a16="http://schemas.microsoft.com/office/drawing/2014/main" id="{5F4A1A99-F5BB-D5B6-FB7C-B4F110FB6C8B}"/>
              </a:ext>
            </a:extLst>
          </p:cNvPr>
          <p:cNvSpPr>
            <a:spLocks noGrp="1"/>
          </p:cNvSpPr>
          <p:nvPr>
            <p:ph type="pic" sz="quarter" idx="19"/>
          </p:nvPr>
        </p:nvSpPr>
        <p:spPr>
          <a:xfrm>
            <a:off x="7867650" y="4449341"/>
            <a:ext cx="3922348" cy="2197100"/>
          </a:xfrm>
          <a:prstGeom prst="rect">
            <a:avLst/>
          </a:prstGeo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16" name="Shape 262">
            <a:extLst>
              <a:ext uri="{FF2B5EF4-FFF2-40B4-BE49-F238E27FC236}">
                <a16:creationId xmlns:a16="http://schemas.microsoft.com/office/drawing/2014/main" id="{47989AB1-C875-4F30-9593-74044E081D27}"/>
              </a:ext>
            </a:extLst>
          </p:cNvPr>
          <p:cNvSpPr/>
          <p:nvPr/>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7" name="Shape 262">
            <a:extLst>
              <a:ext uri="{FF2B5EF4-FFF2-40B4-BE49-F238E27FC236}">
                <a16:creationId xmlns:a16="http://schemas.microsoft.com/office/drawing/2014/main" id="{6CAB4370-AA26-40EF-BBE5-8423BA35D2BA}"/>
              </a:ext>
            </a:extLst>
          </p:cNvPr>
          <p:cNvSpPr/>
          <p:nvPr/>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8" name="Group 17">
            <a:extLst>
              <a:ext uri="{FF2B5EF4-FFF2-40B4-BE49-F238E27FC236}">
                <a16:creationId xmlns:a16="http://schemas.microsoft.com/office/drawing/2014/main" id="{BC88D456-77E7-4A12-A30E-B331B9885060}"/>
              </a:ext>
            </a:extLst>
          </p:cNvPr>
          <p:cNvGrpSpPr/>
          <p:nvPr/>
        </p:nvGrpSpPr>
        <p:grpSpPr>
          <a:xfrm>
            <a:off x="636187" y="5809870"/>
            <a:ext cx="634537" cy="296212"/>
            <a:chOff x="293972" y="5858435"/>
            <a:chExt cx="634537" cy="296212"/>
          </a:xfrm>
        </p:grpSpPr>
        <p:pic>
          <p:nvPicPr>
            <p:cNvPr id="28" name="Picture 27">
              <a:extLst>
                <a:ext uri="{FF2B5EF4-FFF2-40B4-BE49-F238E27FC236}">
                  <a16:creationId xmlns:a16="http://schemas.microsoft.com/office/drawing/2014/main" id="{7CA49212-A57E-45B5-8493-FBBBFA64C79D}"/>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9" name="Picture 28">
              <a:extLst>
                <a:ext uri="{FF2B5EF4-FFF2-40B4-BE49-F238E27FC236}">
                  <a16:creationId xmlns:a16="http://schemas.microsoft.com/office/drawing/2014/main" id="{7EA5AA82-3D2F-41E9-8C73-BE1DB0A2EDA9}"/>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30" name="TextBox 29">
            <a:extLst>
              <a:ext uri="{FF2B5EF4-FFF2-40B4-BE49-F238E27FC236}">
                <a16:creationId xmlns:a16="http://schemas.microsoft.com/office/drawing/2014/main" id="{B9EF7ED1-80EF-42EC-AC30-46DCDE4818A1}"/>
              </a:ext>
            </a:extLst>
          </p:cNvPr>
          <p:cNvSpPr txBox="1"/>
          <p:nvPr/>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31" name="Picture 30">
            <a:extLst>
              <a:ext uri="{FF2B5EF4-FFF2-40B4-BE49-F238E27FC236}">
                <a16:creationId xmlns:a16="http://schemas.microsoft.com/office/drawing/2014/main" id="{407C1A86-F91B-43D5-B24A-F5D922C8A536}"/>
              </a:ext>
            </a:extLst>
          </p:cNvPr>
          <p:cNvPicPr>
            <a:picLocks noChangeAspect="1"/>
          </p:cNvPicPr>
          <p:nvPr/>
        </p:nvPicPr>
        <p:blipFill rotWithShape="1">
          <a:blip r:embed="rId4"/>
          <a:srcRect b="16547"/>
          <a:stretch/>
        </p:blipFill>
        <p:spPr>
          <a:xfrm>
            <a:off x="0" y="0"/>
            <a:ext cx="1760037" cy="1468813"/>
          </a:xfrm>
          <a:prstGeom prst="rect">
            <a:avLst/>
          </a:prstGeom>
        </p:spPr>
      </p:pic>
      <p:sp>
        <p:nvSpPr>
          <p:cNvPr id="32" name="Title 1">
            <a:extLst>
              <a:ext uri="{FF2B5EF4-FFF2-40B4-BE49-F238E27FC236}">
                <a16:creationId xmlns:a16="http://schemas.microsoft.com/office/drawing/2014/main" id="{9017B440-45FF-4654-BE2C-506E0D727B2D}"/>
              </a:ext>
            </a:extLst>
          </p:cNvPr>
          <p:cNvSpPr>
            <a:spLocks noGrp="1"/>
          </p:cNvSpPr>
          <p:nvPr>
            <p:ph type="title" hasCustomPrompt="1"/>
          </p:nvPr>
        </p:nvSpPr>
        <p:spPr>
          <a:xfrm>
            <a:off x="2095499" y="365125"/>
            <a:ext cx="9686925" cy="1325563"/>
          </a:xfrm>
          <a:prstGeom prst="rect">
            <a:avLst/>
          </a:prstGeo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3" name="Text Placeholder 16">
            <a:extLst>
              <a:ext uri="{FF2B5EF4-FFF2-40B4-BE49-F238E27FC236}">
                <a16:creationId xmlns:a16="http://schemas.microsoft.com/office/drawing/2014/main" id="{0A8EC932-CEC4-4AD2-A1FF-5C51C8146687}"/>
              </a:ext>
            </a:extLst>
          </p:cNvPr>
          <p:cNvSpPr>
            <a:spLocks noGrp="1"/>
          </p:cNvSpPr>
          <p:nvPr>
            <p:ph type="body" sz="quarter" idx="20"/>
          </p:nvPr>
        </p:nvSpPr>
        <p:spPr>
          <a:xfrm>
            <a:off x="2095499" y="1924051"/>
            <a:ext cx="5772151" cy="4722390"/>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8647395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BLACK L Image">
    <p:spTree>
      <p:nvGrpSpPr>
        <p:cNvPr id="1" name=""/>
        <p:cNvGrpSpPr/>
        <p:nvPr/>
      </p:nvGrpSpPr>
      <p:grpSpPr>
        <a:xfrm>
          <a:off x="0" y="0"/>
          <a:ext cx="0" cy="0"/>
          <a:chOff x="0" y="0"/>
          <a:chExt cx="0" cy="0"/>
        </a:xfrm>
      </p:grpSpPr>
      <p:sp>
        <p:nvSpPr>
          <p:cNvPr id="6" name="Picture Placeholder 7">
            <a:extLst>
              <a:ext uri="{FF2B5EF4-FFF2-40B4-BE49-F238E27FC236}">
                <a16:creationId xmlns:a16="http://schemas.microsoft.com/office/drawing/2014/main" id="{FABF696B-76A7-B185-7BE2-1E807FC2EA49}"/>
              </a:ext>
            </a:extLst>
          </p:cNvPr>
          <p:cNvSpPr>
            <a:spLocks noGrp="1"/>
          </p:cNvSpPr>
          <p:nvPr>
            <p:ph type="pic" sz="quarter" idx="13"/>
          </p:nvPr>
        </p:nvSpPr>
        <p:spPr>
          <a:xfrm>
            <a:off x="2160746" y="1957107"/>
            <a:ext cx="4124120" cy="4689334"/>
          </a:xfrm>
          <a:prstGeom prst="rect">
            <a:avLst/>
          </a:prstGeo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15" name="Shape 262">
            <a:extLst>
              <a:ext uri="{FF2B5EF4-FFF2-40B4-BE49-F238E27FC236}">
                <a16:creationId xmlns:a16="http://schemas.microsoft.com/office/drawing/2014/main" id="{BF68376A-9F66-45DE-9769-422C01B9909E}"/>
              </a:ext>
            </a:extLst>
          </p:cNvPr>
          <p:cNvSpPr/>
          <p:nvPr/>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7" name="Shape 262">
            <a:extLst>
              <a:ext uri="{FF2B5EF4-FFF2-40B4-BE49-F238E27FC236}">
                <a16:creationId xmlns:a16="http://schemas.microsoft.com/office/drawing/2014/main" id="{6EAC882E-02FB-4978-856D-08B3EF32ADC0}"/>
              </a:ext>
            </a:extLst>
          </p:cNvPr>
          <p:cNvSpPr/>
          <p:nvPr/>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27" name="Group 26">
            <a:extLst>
              <a:ext uri="{FF2B5EF4-FFF2-40B4-BE49-F238E27FC236}">
                <a16:creationId xmlns:a16="http://schemas.microsoft.com/office/drawing/2014/main" id="{8D73D020-438A-4A9F-BBC1-E31F7295D947}"/>
              </a:ext>
            </a:extLst>
          </p:cNvPr>
          <p:cNvGrpSpPr/>
          <p:nvPr/>
        </p:nvGrpSpPr>
        <p:grpSpPr>
          <a:xfrm>
            <a:off x="636187" y="5809870"/>
            <a:ext cx="634537" cy="296212"/>
            <a:chOff x="293972" y="5858435"/>
            <a:chExt cx="634537" cy="296212"/>
          </a:xfrm>
        </p:grpSpPr>
        <p:pic>
          <p:nvPicPr>
            <p:cNvPr id="28" name="Picture 27">
              <a:extLst>
                <a:ext uri="{FF2B5EF4-FFF2-40B4-BE49-F238E27FC236}">
                  <a16:creationId xmlns:a16="http://schemas.microsoft.com/office/drawing/2014/main" id="{1F7D54BC-0FF1-427F-A21C-48A94CBA5DC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29" name="Picture 28">
              <a:extLst>
                <a:ext uri="{FF2B5EF4-FFF2-40B4-BE49-F238E27FC236}">
                  <a16:creationId xmlns:a16="http://schemas.microsoft.com/office/drawing/2014/main" id="{6A170717-2570-4DCE-83A8-601EE9CF65D3}"/>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30" name="TextBox 29">
            <a:extLst>
              <a:ext uri="{FF2B5EF4-FFF2-40B4-BE49-F238E27FC236}">
                <a16:creationId xmlns:a16="http://schemas.microsoft.com/office/drawing/2014/main" id="{CBBAC560-C0AC-4B87-AA5A-1B8C4016BDC2}"/>
              </a:ext>
            </a:extLst>
          </p:cNvPr>
          <p:cNvSpPr txBox="1"/>
          <p:nvPr/>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31" name="Picture 30">
            <a:extLst>
              <a:ext uri="{FF2B5EF4-FFF2-40B4-BE49-F238E27FC236}">
                <a16:creationId xmlns:a16="http://schemas.microsoft.com/office/drawing/2014/main" id="{A516DF3D-EBA5-4FF0-8674-CC4B530E98A7}"/>
              </a:ext>
            </a:extLst>
          </p:cNvPr>
          <p:cNvPicPr>
            <a:picLocks noChangeAspect="1"/>
          </p:cNvPicPr>
          <p:nvPr/>
        </p:nvPicPr>
        <p:blipFill rotWithShape="1">
          <a:blip r:embed="rId4"/>
          <a:srcRect b="16547"/>
          <a:stretch/>
        </p:blipFill>
        <p:spPr>
          <a:xfrm>
            <a:off x="0" y="0"/>
            <a:ext cx="1760037" cy="1468813"/>
          </a:xfrm>
          <a:prstGeom prst="rect">
            <a:avLst/>
          </a:prstGeom>
        </p:spPr>
      </p:pic>
      <p:sp>
        <p:nvSpPr>
          <p:cNvPr id="32" name="Title 1">
            <a:extLst>
              <a:ext uri="{FF2B5EF4-FFF2-40B4-BE49-F238E27FC236}">
                <a16:creationId xmlns:a16="http://schemas.microsoft.com/office/drawing/2014/main" id="{F4F2D5F1-E992-4B57-87B0-66B7EF662D5A}"/>
              </a:ext>
            </a:extLst>
          </p:cNvPr>
          <p:cNvSpPr>
            <a:spLocks noGrp="1"/>
          </p:cNvSpPr>
          <p:nvPr>
            <p:ph type="title" hasCustomPrompt="1"/>
          </p:nvPr>
        </p:nvSpPr>
        <p:spPr>
          <a:xfrm>
            <a:off x="2095499" y="365125"/>
            <a:ext cx="9686925" cy="1325563"/>
          </a:xfrm>
          <a:prstGeom prst="rect">
            <a:avLst/>
          </a:prstGeo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
        <p:nvSpPr>
          <p:cNvPr id="33" name="Text Placeholder 16">
            <a:extLst>
              <a:ext uri="{FF2B5EF4-FFF2-40B4-BE49-F238E27FC236}">
                <a16:creationId xmlns:a16="http://schemas.microsoft.com/office/drawing/2014/main" id="{A426BDC9-F090-483D-8F96-528C9154CCBB}"/>
              </a:ext>
            </a:extLst>
          </p:cNvPr>
          <p:cNvSpPr>
            <a:spLocks noGrp="1"/>
          </p:cNvSpPr>
          <p:nvPr>
            <p:ph type="body" sz="quarter" idx="20"/>
          </p:nvPr>
        </p:nvSpPr>
        <p:spPr>
          <a:xfrm>
            <a:off x="6613543" y="1924051"/>
            <a:ext cx="5168881" cy="4722390"/>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3456067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BLACK Main Image">
    <p:spTree>
      <p:nvGrpSpPr>
        <p:cNvPr id="1" name=""/>
        <p:cNvGrpSpPr/>
        <p:nvPr/>
      </p:nvGrpSpPr>
      <p:grpSpPr>
        <a:xfrm>
          <a:off x="0" y="0"/>
          <a:ext cx="0" cy="0"/>
          <a:chOff x="0" y="0"/>
          <a:chExt cx="0" cy="0"/>
        </a:xfrm>
      </p:grpSpPr>
      <p:sp>
        <p:nvSpPr>
          <p:cNvPr id="6" name="Picture Placeholder 7">
            <a:extLst>
              <a:ext uri="{FF2B5EF4-FFF2-40B4-BE49-F238E27FC236}">
                <a16:creationId xmlns:a16="http://schemas.microsoft.com/office/drawing/2014/main" id="{FABF696B-76A7-B185-7BE2-1E807FC2EA49}"/>
              </a:ext>
            </a:extLst>
          </p:cNvPr>
          <p:cNvSpPr>
            <a:spLocks noGrp="1"/>
          </p:cNvSpPr>
          <p:nvPr>
            <p:ph type="pic" sz="quarter" idx="13"/>
          </p:nvPr>
        </p:nvSpPr>
        <p:spPr>
          <a:xfrm>
            <a:off x="2095499" y="2136369"/>
            <a:ext cx="9686925" cy="4356506"/>
          </a:xfrm>
          <a:prstGeom prst="rect">
            <a:avLst/>
          </a:prstGeom>
          <a:solidFill>
            <a:schemeClr val="tx1">
              <a:lumMod val="95000"/>
            </a:schemeClr>
          </a:solidFill>
        </p:spPr>
        <p:txBody>
          <a:bodyPr>
            <a:normAutofit/>
          </a:bodyPr>
          <a:lstStyle>
            <a:lvl1pPr marL="0" indent="0">
              <a:buNone/>
              <a:defRPr sz="2400">
                <a:solidFill>
                  <a:schemeClr val="bg1">
                    <a:lumMod val="65000"/>
                  </a:schemeClr>
                </a:solidFill>
              </a:defRPr>
            </a:lvl1pPr>
          </a:lstStyle>
          <a:p>
            <a:r>
              <a:rPr lang="en-US"/>
              <a:t>Click icon to add picture</a:t>
            </a:r>
            <a:endParaRPr lang="en-US" dirty="0"/>
          </a:p>
        </p:txBody>
      </p:sp>
      <p:sp>
        <p:nvSpPr>
          <p:cNvPr id="11" name="Shape 262">
            <a:extLst>
              <a:ext uri="{FF2B5EF4-FFF2-40B4-BE49-F238E27FC236}">
                <a16:creationId xmlns:a16="http://schemas.microsoft.com/office/drawing/2014/main" id="{556383B6-D2C2-46AF-B63F-0D273A6A816A}"/>
              </a:ext>
            </a:extLst>
          </p:cNvPr>
          <p:cNvSpPr/>
          <p:nvPr/>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2" name="Shape 262">
            <a:extLst>
              <a:ext uri="{FF2B5EF4-FFF2-40B4-BE49-F238E27FC236}">
                <a16:creationId xmlns:a16="http://schemas.microsoft.com/office/drawing/2014/main" id="{24113C4F-03DF-4DC2-B7B0-03BC3A40ADDE}"/>
              </a:ext>
            </a:extLst>
          </p:cNvPr>
          <p:cNvSpPr/>
          <p:nvPr/>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3" name="Group 12">
            <a:extLst>
              <a:ext uri="{FF2B5EF4-FFF2-40B4-BE49-F238E27FC236}">
                <a16:creationId xmlns:a16="http://schemas.microsoft.com/office/drawing/2014/main" id="{4B8D61B9-9008-4647-A49A-08C6CF9A8FF6}"/>
              </a:ext>
            </a:extLst>
          </p:cNvPr>
          <p:cNvGrpSpPr/>
          <p:nvPr/>
        </p:nvGrpSpPr>
        <p:grpSpPr>
          <a:xfrm>
            <a:off x="636187" y="5809870"/>
            <a:ext cx="634537" cy="296212"/>
            <a:chOff x="293972" y="5858435"/>
            <a:chExt cx="634537" cy="296212"/>
          </a:xfrm>
        </p:grpSpPr>
        <p:pic>
          <p:nvPicPr>
            <p:cNvPr id="14" name="Picture 13">
              <a:extLst>
                <a:ext uri="{FF2B5EF4-FFF2-40B4-BE49-F238E27FC236}">
                  <a16:creationId xmlns:a16="http://schemas.microsoft.com/office/drawing/2014/main" id="{F6DAD5EF-98BA-41A6-B999-CC1E6D4ECA05}"/>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5" name="Picture 14">
              <a:extLst>
                <a:ext uri="{FF2B5EF4-FFF2-40B4-BE49-F238E27FC236}">
                  <a16:creationId xmlns:a16="http://schemas.microsoft.com/office/drawing/2014/main" id="{A635B1AB-C822-4A56-856B-A1CF5754E513}"/>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16" name="TextBox 15">
            <a:extLst>
              <a:ext uri="{FF2B5EF4-FFF2-40B4-BE49-F238E27FC236}">
                <a16:creationId xmlns:a16="http://schemas.microsoft.com/office/drawing/2014/main" id="{E44CD6D1-A157-47A8-AC0B-F911DDB7187F}"/>
              </a:ext>
            </a:extLst>
          </p:cNvPr>
          <p:cNvSpPr txBox="1"/>
          <p:nvPr/>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22" name="Picture 21">
            <a:extLst>
              <a:ext uri="{FF2B5EF4-FFF2-40B4-BE49-F238E27FC236}">
                <a16:creationId xmlns:a16="http://schemas.microsoft.com/office/drawing/2014/main" id="{875EB2DE-DBCF-4BD3-9A52-7C2AA3D823C4}"/>
              </a:ext>
            </a:extLst>
          </p:cNvPr>
          <p:cNvPicPr>
            <a:picLocks noChangeAspect="1"/>
          </p:cNvPicPr>
          <p:nvPr/>
        </p:nvPicPr>
        <p:blipFill rotWithShape="1">
          <a:blip r:embed="rId4"/>
          <a:srcRect b="16547"/>
          <a:stretch/>
        </p:blipFill>
        <p:spPr>
          <a:xfrm>
            <a:off x="0" y="0"/>
            <a:ext cx="1760037" cy="1468813"/>
          </a:xfrm>
          <a:prstGeom prst="rect">
            <a:avLst/>
          </a:prstGeom>
        </p:spPr>
      </p:pic>
      <p:sp>
        <p:nvSpPr>
          <p:cNvPr id="24" name="Title 1">
            <a:extLst>
              <a:ext uri="{FF2B5EF4-FFF2-40B4-BE49-F238E27FC236}">
                <a16:creationId xmlns:a16="http://schemas.microsoft.com/office/drawing/2014/main" id="{9A86F1B8-651B-4BD7-8DBB-42B2A11A6489}"/>
              </a:ext>
            </a:extLst>
          </p:cNvPr>
          <p:cNvSpPr>
            <a:spLocks noGrp="1"/>
          </p:cNvSpPr>
          <p:nvPr>
            <p:ph type="title" hasCustomPrompt="1"/>
          </p:nvPr>
        </p:nvSpPr>
        <p:spPr>
          <a:xfrm>
            <a:off x="2095499" y="365125"/>
            <a:ext cx="9686925" cy="1325563"/>
          </a:xfrm>
          <a:prstGeom prst="rect">
            <a:avLst/>
          </a:prstGeo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2774384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BLACK No Content">
    <p:spTree>
      <p:nvGrpSpPr>
        <p:cNvPr id="1" name=""/>
        <p:cNvGrpSpPr/>
        <p:nvPr/>
      </p:nvGrpSpPr>
      <p:grpSpPr>
        <a:xfrm>
          <a:off x="0" y="0"/>
          <a:ext cx="0" cy="0"/>
          <a:chOff x="0" y="0"/>
          <a:chExt cx="0" cy="0"/>
        </a:xfrm>
      </p:grpSpPr>
      <p:sp>
        <p:nvSpPr>
          <p:cNvPr id="10" name="Shape 262">
            <a:extLst>
              <a:ext uri="{FF2B5EF4-FFF2-40B4-BE49-F238E27FC236}">
                <a16:creationId xmlns:a16="http://schemas.microsoft.com/office/drawing/2014/main" id="{3B48D08B-A1B8-4FB9-ADB2-610A023BAD96}"/>
              </a:ext>
            </a:extLst>
          </p:cNvPr>
          <p:cNvSpPr/>
          <p:nvPr/>
        </p:nvSpPr>
        <p:spPr>
          <a:xfrm>
            <a:off x="0" y="89136"/>
            <a:ext cx="1757226" cy="1325563"/>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2" name="Group 11">
            <a:extLst>
              <a:ext uri="{FF2B5EF4-FFF2-40B4-BE49-F238E27FC236}">
                <a16:creationId xmlns:a16="http://schemas.microsoft.com/office/drawing/2014/main" id="{AAB644AF-DC3B-43A5-A095-74A4DD536D7D}"/>
              </a:ext>
            </a:extLst>
          </p:cNvPr>
          <p:cNvGrpSpPr/>
          <p:nvPr/>
        </p:nvGrpSpPr>
        <p:grpSpPr>
          <a:xfrm>
            <a:off x="0" y="1414699"/>
            <a:ext cx="634537" cy="296212"/>
            <a:chOff x="293972" y="5858435"/>
            <a:chExt cx="634537" cy="296212"/>
          </a:xfrm>
        </p:grpSpPr>
        <p:pic>
          <p:nvPicPr>
            <p:cNvPr id="13" name="Picture 12">
              <a:extLst>
                <a:ext uri="{FF2B5EF4-FFF2-40B4-BE49-F238E27FC236}">
                  <a16:creationId xmlns:a16="http://schemas.microsoft.com/office/drawing/2014/main" id="{C680DB9B-03D4-4461-95C1-846C5C52F78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4" name="Picture 13">
              <a:extLst>
                <a:ext uri="{FF2B5EF4-FFF2-40B4-BE49-F238E27FC236}">
                  <a16:creationId xmlns:a16="http://schemas.microsoft.com/office/drawing/2014/main" id="{40325530-C2D1-4310-AD71-EBD48A63B82B}"/>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15" name="TextBox 14">
            <a:extLst>
              <a:ext uri="{FF2B5EF4-FFF2-40B4-BE49-F238E27FC236}">
                <a16:creationId xmlns:a16="http://schemas.microsoft.com/office/drawing/2014/main" id="{84B75239-9EF2-4A0E-83A2-1E8B56A85F38}"/>
              </a:ext>
            </a:extLst>
          </p:cNvPr>
          <p:cNvSpPr txBox="1"/>
          <p:nvPr/>
        </p:nvSpPr>
        <p:spPr>
          <a:xfrm>
            <a:off x="476827" y="1423024"/>
            <a:ext cx="1440921" cy="261610"/>
          </a:xfrm>
          <a:prstGeom prst="rect">
            <a:avLst/>
          </a:prstGeom>
          <a:noFill/>
        </p:spPr>
        <p:txBody>
          <a:bodyPr wrap="square" rtlCol="0">
            <a:spAutoFit/>
          </a:bodyPr>
          <a:lstStyle/>
          <a:p>
            <a:pPr algn="ctr"/>
            <a:r>
              <a:rPr lang="en-US" sz="1050" b="1" i="1" dirty="0">
                <a:solidFill>
                  <a:schemeClr val="tx1"/>
                </a:solidFill>
                <a:latin typeface="Univers Cond"/>
              </a:rPr>
              <a:t>/</a:t>
            </a:r>
            <a:r>
              <a:rPr lang="en-US" sz="1050" b="1" i="1" dirty="0" err="1">
                <a:solidFill>
                  <a:schemeClr val="tx1"/>
                </a:solidFill>
                <a:latin typeface="Univers Cond"/>
              </a:rPr>
              <a:t>PBISResourceCenter</a:t>
            </a:r>
            <a:endParaRPr lang="en-US" sz="1050" b="1" i="1" dirty="0">
              <a:solidFill>
                <a:schemeClr val="tx1"/>
              </a:solidFill>
              <a:latin typeface="Univers Cond"/>
            </a:endParaRPr>
          </a:p>
        </p:txBody>
      </p:sp>
      <p:pic>
        <p:nvPicPr>
          <p:cNvPr id="16" name="Picture 15">
            <a:extLst>
              <a:ext uri="{FF2B5EF4-FFF2-40B4-BE49-F238E27FC236}">
                <a16:creationId xmlns:a16="http://schemas.microsoft.com/office/drawing/2014/main" id="{4788D7DF-0E8E-4E11-A03E-0A45EDC31383}"/>
              </a:ext>
            </a:extLst>
          </p:cNvPr>
          <p:cNvPicPr>
            <a:picLocks noChangeAspect="1"/>
          </p:cNvPicPr>
          <p:nvPr/>
        </p:nvPicPr>
        <p:blipFill rotWithShape="1">
          <a:blip r:embed="rId4"/>
          <a:srcRect b="16547"/>
          <a:stretch/>
        </p:blipFill>
        <p:spPr>
          <a:xfrm>
            <a:off x="0" y="0"/>
            <a:ext cx="1760037" cy="1468813"/>
          </a:xfrm>
          <a:prstGeom prst="rect">
            <a:avLst/>
          </a:prstGeom>
        </p:spPr>
      </p:pic>
      <p:sp>
        <p:nvSpPr>
          <p:cNvPr id="19" name="Title 1">
            <a:extLst>
              <a:ext uri="{FF2B5EF4-FFF2-40B4-BE49-F238E27FC236}">
                <a16:creationId xmlns:a16="http://schemas.microsoft.com/office/drawing/2014/main" id="{84561791-AEAC-43AD-92B7-6A929A37FC61}"/>
              </a:ext>
            </a:extLst>
          </p:cNvPr>
          <p:cNvSpPr>
            <a:spLocks noGrp="1"/>
          </p:cNvSpPr>
          <p:nvPr>
            <p:ph type="title" hasCustomPrompt="1"/>
          </p:nvPr>
        </p:nvSpPr>
        <p:spPr>
          <a:xfrm>
            <a:off x="2095499" y="365125"/>
            <a:ext cx="9686925" cy="1325563"/>
          </a:xfrm>
          <a:prstGeom prst="rect">
            <a:avLst/>
          </a:prstGeo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29091824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cSld name="Black Title Only">
    <p:spTree>
      <p:nvGrpSpPr>
        <p:cNvPr id="1" name=""/>
        <p:cNvGrpSpPr/>
        <p:nvPr/>
      </p:nvGrpSpPr>
      <p:grpSpPr>
        <a:xfrm>
          <a:off x="0" y="0"/>
          <a:ext cx="0" cy="0"/>
          <a:chOff x="0" y="0"/>
          <a:chExt cx="0" cy="0"/>
        </a:xfrm>
      </p:grpSpPr>
      <p:sp>
        <p:nvSpPr>
          <p:cNvPr id="11" name="Shape 262">
            <a:extLst>
              <a:ext uri="{FF2B5EF4-FFF2-40B4-BE49-F238E27FC236}">
                <a16:creationId xmlns:a16="http://schemas.microsoft.com/office/drawing/2014/main" id="{BFF05DEF-9DF7-4B13-98EA-A8BE3A9B499D}"/>
              </a:ext>
            </a:extLst>
          </p:cNvPr>
          <p:cNvSpPr/>
          <p:nvPr/>
        </p:nvSpPr>
        <p:spPr>
          <a:xfrm>
            <a:off x="74843" y="0"/>
            <a:ext cx="1757226" cy="6858001"/>
          </a:xfrm>
          <a:prstGeom prst="rect">
            <a:avLst/>
          </a:prstGeom>
          <a:solidFill>
            <a:schemeClr val="tx1"/>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sp>
        <p:nvSpPr>
          <p:cNvPr id="12" name="Shape 262">
            <a:extLst>
              <a:ext uri="{FF2B5EF4-FFF2-40B4-BE49-F238E27FC236}">
                <a16:creationId xmlns:a16="http://schemas.microsoft.com/office/drawing/2014/main" id="{4B2CA577-0059-4232-A5AA-FA38FEBC6416}"/>
              </a:ext>
            </a:extLst>
          </p:cNvPr>
          <p:cNvSpPr/>
          <p:nvPr/>
        </p:nvSpPr>
        <p:spPr>
          <a:xfrm>
            <a:off x="0" y="-1"/>
            <a:ext cx="1757225" cy="6858001"/>
          </a:xfrm>
          <a:prstGeom prst="rect">
            <a:avLst/>
          </a:prstGeom>
          <a:solidFill>
            <a:srgbClr val="D31F2E"/>
          </a:solidFill>
          <a:ln w="12700">
            <a:miter lim="400000"/>
          </a:ln>
          <a:effectLst>
            <a:outerShdw blurRad="38100" dist="25400" dir="5400000" rotWithShape="0">
              <a:srgbClr val="000000">
                <a:alpha val="50000"/>
              </a:srgbClr>
            </a:outerShdw>
          </a:effectLst>
        </p:spPr>
        <p:txBody>
          <a:bodyPr lIns="50800" tIns="50800" rIns="50800" bIns="50800" anchor="ctr"/>
          <a:lstStyle/>
          <a:p>
            <a:pPr algn="ctr">
              <a:lnSpc>
                <a:spcPct val="100000"/>
              </a:lnSpc>
              <a:defRPr sz="3200">
                <a:solidFill>
                  <a:srgbClr val="FFFFFF"/>
                </a:solidFill>
              </a:defRPr>
            </a:pPr>
            <a:endParaRPr/>
          </a:p>
        </p:txBody>
      </p:sp>
      <p:grpSp>
        <p:nvGrpSpPr>
          <p:cNvPr id="13" name="Group 12">
            <a:extLst>
              <a:ext uri="{FF2B5EF4-FFF2-40B4-BE49-F238E27FC236}">
                <a16:creationId xmlns:a16="http://schemas.microsoft.com/office/drawing/2014/main" id="{E5BC199A-04B3-4A80-93F5-B9E27FC6F6BA}"/>
              </a:ext>
            </a:extLst>
          </p:cNvPr>
          <p:cNvGrpSpPr/>
          <p:nvPr/>
        </p:nvGrpSpPr>
        <p:grpSpPr>
          <a:xfrm>
            <a:off x="636187" y="5809870"/>
            <a:ext cx="634537" cy="296212"/>
            <a:chOff x="293972" y="5858435"/>
            <a:chExt cx="634537" cy="296212"/>
          </a:xfrm>
        </p:grpSpPr>
        <p:pic>
          <p:nvPicPr>
            <p:cNvPr id="14" name="Picture 13">
              <a:extLst>
                <a:ext uri="{FF2B5EF4-FFF2-40B4-BE49-F238E27FC236}">
                  <a16:creationId xmlns:a16="http://schemas.microsoft.com/office/drawing/2014/main" id="{07545095-1B84-466A-8828-AE48DE3CA52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93972" y="5858435"/>
              <a:ext cx="296212" cy="296212"/>
            </a:xfrm>
            <a:prstGeom prst="rect">
              <a:avLst/>
            </a:prstGeom>
          </p:spPr>
        </p:pic>
        <p:pic>
          <p:nvPicPr>
            <p:cNvPr id="15" name="Picture 14">
              <a:extLst>
                <a:ext uri="{FF2B5EF4-FFF2-40B4-BE49-F238E27FC236}">
                  <a16:creationId xmlns:a16="http://schemas.microsoft.com/office/drawing/2014/main" id="{A016F2BC-EA80-45A4-B715-6B118BF08DCF}"/>
                </a:ext>
              </a:extLst>
            </p:cNvPr>
            <p:cNvPicPr>
              <a:picLocks noChangeAspect="1"/>
            </p:cNvPicPr>
            <p:nvPr userDrawn="1"/>
          </p:nvPicPr>
          <p:blipFill>
            <a:blip r:embed="rId3"/>
            <a:stretch>
              <a:fillRect/>
            </a:stretch>
          </p:blipFill>
          <p:spPr>
            <a:xfrm>
              <a:off x="690118" y="5884712"/>
              <a:ext cx="238391" cy="243658"/>
            </a:xfrm>
            <a:prstGeom prst="rect">
              <a:avLst/>
            </a:prstGeom>
          </p:spPr>
        </p:pic>
      </p:grpSp>
      <p:sp>
        <p:nvSpPr>
          <p:cNvPr id="16" name="TextBox 15">
            <a:extLst>
              <a:ext uri="{FF2B5EF4-FFF2-40B4-BE49-F238E27FC236}">
                <a16:creationId xmlns:a16="http://schemas.microsoft.com/office/drawing/2014/main" id="{F510D8D1-B6A6-4F90-A503-244C1DE5AF65}"/>
              </a:ext>
            </a:extLst>
          </p:cNvPr>
          <p:cNvSpPr txBox="1"/>
          <p:nvPr/>
        </p:nvSpPr>
        <p:spPr>
          <a:xfrm>
            <a:off x="-1" y="6106082"/>
            <a:ext cx="1757225" cy="307777"/>
          </a:xfrm>
          <a:prstGeom prst="rect">
            <a:avLst/>
          </a:prstGeom>
          <a:noFill/>
        </p:spPr>
        <p:txBody>
          <a:bodyPr wrap="square" rtlCol="0">
            <a:spAutoFit/>
          </a:bodyPr>
          <a:lstStyle/>
          <a:p>
            <a:pPr algn="ctr"/>
            <a:r>
              <a:rPr lang="en-US" sz="1400" b="1" i="1" dirty="0">
                <a:solidFill>
                  <a:schemeClr val="tx1"/>
                </a:solidFill>
                <a:latin typeface="Univers Cond"/>
              </a:rPr>
              <a:t>/</a:t>
            </a:r>
            <a:r>
              <a:rPr lang="en-US" sz="1400" b="1" i="1" dirty="0" err="1">
                <a:solidFill>
                  <a:schemeClr val="tx1"/>
                </a:solidFill>
                <a:latin typeface="Univers Cond"/>
              </a:rPr>
              <a:t>PBISResourceCenter</a:t>
            </a:r>
            <a:endParaRPr lang="en-US" sz="1400" b="1" i="1" dirty="0">
              <a:solidFill>
                <a:schemeClr val="tx1"/>
              </a:solidFill>
              <a:latin typeface="Univers Cond"/>
            </a:endParaRPr>
          </a:p>
        </p:txBody>
      </p:sp>
      <p:pic>
        <p:nvPicPr>
          <p:cNvPr id="17" name="Picture 16">
            <a:extLst>
              <a:ext uri="{FF2B5EF4-FFF2-40B4-BE49-F238E27FC236}">
                <a16:creationId xmlns:a16="http://schemas.microsoft.com/office/drawing/2014/main" id="{796C219C-8475-46EE-A9CB-E5969942865C}"/>
              </a:ext>
            </a:extLst>
          </p:cNvPr>
          <p:cNvPicPr>
            <a:picLocks noChangeAspect="1"/>
          </p:cNvPicPr>
          <p:nvPr/>
        </p:nvPicPr>
        <p:blipFill rotWithShape="1">
          <a:blip r:embed="rId4"/>
          <a:srcRect b="16547"/>
          <a:stretch/>
        </p:blipFill>
        <p:spPr>
          <a:xfrm>
            <a:off x="0" y="0"/>
            <a:ext cx="1760037" cy="1468813"/>
          </a:xfrm>
          <a:prstGeom prst="rect">
            <a:avLst/>
          </a:prstGeom>
        </p:spPr>
      </p:pic>
      <p:sp>
        <p:nvSpPr>
          <p:cNvPr id="18" name="Title 1">
            <a:extLst>
              <a:ext uri="{FF2B5EF4-FFF2-40B4-BE49-F238E27FC236}">
                <a16:creationId xmlns:a16="http://schemas.microsoft.com/office/drawing/2014/main" id="{9D743516-71DF-4DC6-9371-A16CA29C3792}"/>
              </a:ext>
            </a:extLst>
          </p:cNvPr>
          <p:cNvSpPr>
            <a:spLocks noGrp="1"/>
          </p:cNvSpPr>
          <p:nvPr>
            <p:ph type="title" hasCustomPrompt="1"/>
          </p:nvPr>
        </p:nvSpPr>
        <p:spPr>
          <a:xfrm>
            <a:off x="2095499" y="365125"/>
            <a:ext cx="9686925" cy="1325563"/>
          </a:xfrm>
          <a:prstGeom prst="rect">
            <a:avLst/>
          </a:prstGeom>
        </p:spPr>
        <p:txBody>
          <a:bodyPr>
            <a:normAutofit/>
          </a:bodyPr>
          <a:lstStyle>
            <a:lvl1pPr algn="ctr">
              <a:defRPr sz="5400" b="1" i="0">
                <a:latin typeface="+mn-lt"/>
                <a:cs typeface="Arial Black" panose="020B0604020202020204" pitchFamily="34" charset="0"/>
              </a:defRPr>
            </a:lvl1pPr>
          </a:lstStyle>
          <a:p>
            <a:r>
              <a:rPr lang="en-US" dirty="0"/>
              <a:t>Click To Edit Master Title</a:t>
            </a:r>
          </a:p>
        </p:txBody>
      </p:sp>
    </p:spTree>
    <p:extLst>
      <p:ext uri="{BB962C8B-B14F-4D97-AF65-F5344CB8AC3E}">
        <p14:creationId xmlns:p14="http://schemas.microsoft.com/office/powerpoint/2010/main" val="7900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Title Placeholder 1">
            <a:extLst>
              <a:ext uri="{FF2B5EF4-FFF2-40B4-BE49-F238E27FC236}">
                <a16:creationId xmlns:a16="http://schemas.microsoft.com/office/drawing/2014/main" id="{EEC44031-2491-42BE-97CC-F9CA3735AE09}"/>
              </a:ext>
            </a:extLst>
          </p:cNvPr>
          <p:cNvSpPr>
            <a:spLocks noGrp="1"/>
          </p:cNvSpPr>
          <p:nvPr>
            <p:ph type="title"/>
          </p:nvPr>
        </p:nvSpPr>
        <p:spPr>
          <a:xfrm>
            <a:off x="838200" y="317500"/>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7" name="Text Placeholder 2">
            <a:extLst>
              <a:ext uri="{FF2B5EF4-FFF2-40B4-BE49-F238E27FC236}">
                <a16:creationId xmlns:a16="http://schemas.microsoft.com/office/drawing/2014/main" id="{48E755C6-1043-4A05-9505-C18BFB3F1CA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955995888"/>
      </p:ext>
    </p:extLst>
  </p:cSld>
  <p:clrMap bg1="dk1" tx1="lt1" bg2="dk2" tx2="lt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 id="2147483697" r:id="rId9"/>
    <p:sldLayoutId id="2147483698" r:id="rId10"/>
  </p:sldLayoutIdLst>
  <p:txStyles>
    <p:titleStyle>
      <a:lvl1pPr algn="l" defTabSz="914400" rtl="0" eaLnBrk="1" latinLnBrk="0" hangingPunct="1">
        <a:lnSpc>
          <a:spcPct val="90000"/>
        </a:lnSpc>
        <a:spcBef>
          <a:spcPct val="0"/>
        </a:spcBef>
        <a:buNone/>
        <a:defRPr sz="5400" b="1" kern="1200">
          <a:solidFill>
            <a:schemeClr val="tx1"/>
          </a:solidFill>
          <a:latin typeface="+mn-lt"/>
          <a:ea typeface="+mj-ea"/>
          <a:cs typeface="Arial" panose="020B0604020202020204" pitchFamily="34" charset="0"/>
        </a:defRPr>
      </a:lvl1pPr>
    </p:titleStyle>
    <p:bodyStyle>
      <a:lvl1pPr marL="346075" indent="-346075" algn="l" defTabSz="914400" rtl="0" eaLnBrk="1" latinLnBrk="0" hangingPunct="1">
        <a:lnSpc>
          <a:spcPct val="120000"/>
        </a:lnSpc>
        <a:spcBef>
          <a:spcPts val="1000"/>
        </a:spcBef>
        <a:spcAft>
          <a:spcPts val="600"/>
        </a:spcAft>
        <a:buClr>
          <a:srgbClr val="D31F2E"/>
        </a:buClr>
        <a:buSzPct val="10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D31F2E"/>
        </a:buClr>
        <a:buSzPct val="10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hyperlink" Target="https://www.pbisapps.org/resource/tfi" TargetMode="External"/><Relationship Id="rId2" Type="http://schemas.openxmlformats.org/officeDocument/2006/relationships/notesSlide" Target="../notesSlides/notesSlide4.xml"/><Relationship Id="rId1" Type="http://schemas.openxmlformats.org/officeDocument/2006/relationships/slideLayout" Target="../slideLayouts/slideLayout8.xml"/><Relationship Id="rId4" Type="http://schemas.openxmlformats.org/officeDocument/2006/relationships/hyperlink" Target="https://pbis.astate.edu/wp-content/uploads/2017/02/TFI-Action-Plan-1-1.docx" TargetMode="Externa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3.xml"/><Relationship Id="rId5" Type="http://schemas.openxmlformats.org/officeDocument/2006/relationships/hyperlink" Target="https://www.pbis.org/pbis/what-is-pbis" TargetMode="External"/><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3.xml"/><Relationship Id="rId1" Type="http://schemas.openxmlformats.org/officeDocument/2006/relationships/video" Target="https://www.youtube.com/embed/4G_4U_6IB1U" TargetMode="External"/><Relationship Id="rId4" Type="http://schemas.openxmlformats.org/officeDocument/2006/relationships/image" Target="../media/image12.jpeg"/></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3.xml"/><Relationship Id="rId1" Type="http://schemas.openxmlformats.org/officeDocument/2006/relationships/video" Target="https://www.youtube.com/embed/K4-XCebLwFA" TargetMode="External"/><Relationship Id="rId4" Type="http://schemas.openxmlformats.org/officeDocument/2006/relationships/image" Target="../media/image13.jpeg"/></Relationships>
</file>

<file path=ppt/slides/_rels/slide3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2.xml"/><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9.xml"/><Relationship Id="rId1" Type="http://schemas.openxmlformats.org/officeDocument/2006/relationships/slideLayout" Target="../slideLayouts/slideLayout10.xml"/><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0.xml"/><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1.xml"/><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52.xml"/><Relationship Id="rId1" Type="http://schemas.openxmlformats.org/officeDocument/2006/relationships/slideLayout" Target="../slideLayouts/slideLayout10.xml"/></Relationships>
</file>

<file path=ppt/slides/_rels/slide5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53.xml"/><Relationship Id="rId1" Type="http://schemas.openxmlformats.org/officeDocument/2006/relationships/slideLayout" Target="../slideLayouts/slideLayout10.xml"/></Relationships>
</file>

<file path=ppt/slides/_rels/slide5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54.xml"/><Relationship Id="rId1" Type="http://schemas.openxmlformats.org/officeDocument/2006/relationships/slideLayout" Target="../slideLayouts/slideLayout10.xml"/></Relationships>
</file>

<file path=ppt/slides/_rels/slide57.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55.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3.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3.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3.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3.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1.xml.rels><?xml version="1.0" encoding="UTF-8" standalone="yes"?>
<Relationships xmlns="http://schemas.openxmlformats.org/package/2006/relationships"><Relationship Id="rId3" Type="http://schemas.openxmlformats.org/officeDocument/2006/relationships/hyperlink" Target="https://pbismissouri.org/wp-content/uploads/2018/08/Tier-3-2018_Ch.-3.pdf" TargetMode="External"/><Relationship Id="rId2" Type="http://schemas.openxmlformats.org/officeDocument/2006/relationships/notesSlide" Target="../notesSlides/notesSlide60.xml"/><Relationship Id="rId1" Type="http://schemas.openxmlformats.org/officeDocument/2006/relationships/slideLayout" Target="../slideLayouts/slideLayout3.xml"/><Relationship Id="rId5" Type="http://schemas.openxmlformats.org/officeDocument/2006/relationships/hyperlink" Target="https://www.pbisapps.org/products/pbis-assessment" TargetMode="External"/><Relationship Id="rId4" Type="http://schemas.openxmlformats.org/officeDocument/2006/relationships/hyperlink" Target="https://www.pbis.org/pbis/tier-3"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Overview and Readiness for </a:t>
            </a:r>
            <a:br>
              <a:rPr lang="en-US" dirty="0"/>
            </a:br>
            <a:r>
              <a:rPr lang="en-US" dirty="0"/>
              <a:t>PBIS Tier III</a:t>
            </a:r>
          </a:p>
        </p:txBody>
      </p:sp>
      <p:sp>
        <p:nvSpPr>
          <p:cNvPr id="3" name="Subtitle 2">
            <a:extLst>
              <a:ext uri="{FF2B5EF4-FFF2-40B4-BE49-F238E27FC236}">
                <a16:creationId xmlns:a16="http://schemas.microsoft.com/office/drawing/2014/main" id="{E8C9D172-D214-474F-B5E4-9FFC3046EEA4}"/>
              </a:ext>
            </a:extLst>
          </p:cNvPr>
          <p:cNvSpPr>
            <a:spLocks noGrp="1"/>
          </p:cNvSpPr>
          <p:nvPr>
            <p:ph type="subTitle" idx="1"/>
          </p:nvPr>
        </p:nvSpPr>
        <p:spPr/>
        <p:txBody>
          <a:bodyPr/>
          <a:lstStyle/>
          <a:p>
            <a:r>
              <a:rPr lang="en-US" dirty="0"/>
              <a:t>Module 1</a:t>
            </a:r>
          </a:p>
        </p:txBody>
      </p:sp>
    </p:spTree>
    <p:extLst>
      <p:ext uri="{BB962C8B-B14F-4D97-AF65-F5344CB8AC3E}">
        <p14:creationId xmlns:p14="http://schemas.microsoft.com/office/powerpoint/2010/main" val="33872697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7"/>
        <p:cNvGrpSpPr/>
        <p:nvPr/>
      </p:nvGrpSpPr>
      <p:grpSpPr>
        <a:xfrm>
          <a:off x="0" y="0"/>
          <a:ext cx="0" cy="0"/>
          <a:chOff x="0" y="0"/>
          <a:chExt cx="0" cy="0"/>
        </a:xfrm>
      </p:grpSpPr>
      <p:sp>
        <p:nvSpPr>
          <p:cNvPr id="58" name="Google Shape;58;p8"/>
          <p:cNvSpPr txBox="1">
            <a:spLocks noGrp="1"/>
          </p:cNvSpPr>
          <p:nvPr>
            <p:ph type="title"/>
          </p:nvPr>
        </p:nvSpPr>
        <p:spPr>
          <a:prstGeom prst="rect">
            <a:avLst/>
          </a:prstGeom>
          <a:noFill/>
          <a:ln>
            <a:noFill/>
          </a:ln>
        </p:spPr>
        <p:txBody>
          <a:bodyPr spcFirstLastPara="1" wrap="square" lIns="91425" tIns="45700" rIns="91425" bIns="45700" anchor="ctr" anchorCtr="0">
            <a:noAutofit/>
          </a:bodyPr>
          <a:lstStyle/>
          <a:p>
            <a:pPr lvl="0">
              <a:spcBef>
                <a:spcPts val="0"/>
              </a:spcBef>
              <a:buClr>
                <a:schemeClr val="dk1"/>
              </a:buClr>
              <a:buSzPts val="3600"/>
            </a:pPr>
            <a:r>
              <a:rPr lang="en-US" i="0" strike="noStrike" cap="none" dirty="0"/>
              <a:t>Purpose</a:t>
            </a:r>
            <a:endParaRPr i="0" strike="noStrike" cap="none" dirty="0">
              <a:latin typeface="Arial"/>
              <a:ea typeface="Arial"/>
              <a:cs typeface="Arial"/>
              <a:sym typeface="Arial"/>
            </a:endParaRPr>
          </a:p>
        </p:txBody>
      </p:sp>
      <p:sp>
        <p:nvSpPr>
          <p:cNvPr id="2" name="Content Placeholder 1">
            <a:extLst>
              <a:ext uri="{FF2B5EF4-FFF2-40B4-BE49-F238E27FC236}">
                <a16:creationId xmlns:a16="http://schemas.microsoft.com/office/drawing/2014/main" id="{A0A9DD6F-25CB-415D-85B6-0B5709B544F9}"/>
              </a:ext>
            </a:extLst>
          </p:cNvPr>
          <p:cNvSpPr>
            <a:spLocks noGrp="1"/>
          </p:cNvSpPr>
          <p:nvPr>
            <p:ph idx="1"/>
          </p:nvPr>
        </p:nvSpPr>
        <p:spPr/>
        <p:txBody>
          <a:bodyPr/>
          <a:lstStyle/>
          <a:p>
            <a:r>
              <a:rPr lang="en-US" dirty="0"/>
              <a:t>Participants will learn how individualized intervention fits within the three-tiered system</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5E9846-0324-4B93-925A-D9390113066C}"/>
              </a:ext>
            </a:extLst>
          </p:cNvPr>
          <p:cNvSpPr>
            <a:spLocks noGrp="1"/>
          </p:cNvSpPr>
          <p:nvPr>
            <p:ph type="title"/>
          </p:nvPr>
        </p:nvSpPr>
        <p:spPr/>
        <p:txBody>
          <a:bodyPr/>
          <a:lstStyle/>
          <a:p>
            <a:r>
              <a:rPr lang="en-US"/>
              <a:t>Objectives</a:t>
            </a:r>
            <a:endParaRPr lang="en-US" dirty="0"/>
          </a:p>
        </p:txBody>
      </p:sp>
      <p:sp>
        <p:nvSpPr>
          <p:cNvPr id="3" name="Text Placeholder 2">
            <a:extLst>
              <a:ext uri="{FF2B5EF4-FFF2-40B4-BE49-F238E27FC236}">
                <a16:creationId xmlns:a16="http://schemas.microsoft.com/office/drawing/2014/main" id="{DF2A448E-5C74-4E7B-92F8-1010464D6035}"/>
              </a:ext>
            </a:extLst>
          </p:cNvPr>
          <p:cNvSpPr>
            <a:spLocks noGrp="1"/>
          </p:cNvSpPr>
          <p:nvPr>
            <p:ph idx="1"/>
          </p:nvPr>
        </p:nvSpPr>
        <p:spPr/>
        <p:txBody>
          <a:bodyPr>
            <a:normAutofit fontScale="92500" lnSpcReduction="10000"/>
          </a:bodyPr>
          <a:lstStyle/>
          <a:p>
            <a:r>
              <a:rPr lang="en-US"/>
              <a:t>Participants will learn about:</a:t>
            </a:r>
          </a:p>
          <a:p>
            <a:pPr lvl="1"/>
            <a:r>
              <a:rPr lang="en-US"/>
              <a:t>Introduction to PBIS Tier III</a:t>
            </a:r>
          </a:p>
          <a:p>
            <a:pPr lvl="1"/>
            <a:r>
              <a:rPr lang="en-US"/>
              <a:t>Foundations of behavior management</a:t>
            </a:r>
          </a:p>
          <a:p>
            <a:pPr lvl="1"/>
            <a:r>
              <a:rPr lang="en-US"/>
              <a:t>Functional Behavior Assessment (FBA)</a:t>
            </a:r>
          </a:p>
          <a:p>
            <a:pPr lvl="1"/>
            <a:r>
              <a:rPr lang="en-US"/>
              <a:t>Behavior Intervention Plans</a:t>
            </a:r>
          </a:p>
          <a:p>
            <a:pPr lvl="1"/>
            <a:r>
              <a:rPr lang="en-US"/>
              <a:t>Wraparound</a:t>
            </a:r>
          </a:p>
          <a:p>
            <a:pPr lvl="1"/>
            <a:r>
              <a:rPr lang="en-US"/>
              <a:t>Teaming at Tier III</a:t>
            </a:r>
          </a:p>
          <a:p>
            <a:pPr lvl="1"/>
            <a:r>
              <a:rPr lang="en-US"/>
              <a:t>Readiness for Tier III</a:t>
            </a:r>
            <a:endParaRPr lang="en-US" dirty="0"/>
          </a:p>
        </p:txBody>
      </p:sp>
    </p:spTree>
    <p:extLst>
      <p:ext uri="{BB962C8B-B14F-4D97-AF65-F5344CB8AC3E}">
        <p14:creationId xmlns:p14="http://schemas.microsoft.com/office/powerpoint/2010/main" val="15131887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330"/>
        <p:cNvGrpSpPr/>
        <p:nvPr/>
      </p:nvGrpSpPr>
      <p:grpSpPr>
        <a:xfrm>
          <a:off x="0" y="0"/>
          <a:ext cx="0" cy="0"/>
          <a:chOff x="0" y="0"/>
          <a:chExt cx="0" cy="0"/>
        </a:xfrm>
      </p:grpSpPr>
      <p:grpSp>
        <p:nvGrpSpPr>
          <p:cNvPr id="3" name="Group 2"/>
          <p:cNvGrpSpPr/>
          <p:nvPr/>
        </p:nvGrpSpPr>
        <p:grpSpPr>
          <a:xfrm>
            <a:off x="1296461" y="2317918"/>
            <a:ext cx="10895539" cy="4102962"/>
            <a:chOff x="1940982" y="1877390"/>
            <a:chExt cx="10895539" cy="4102962"/>
          </a:xfrm>
        </p:grpSpPr>
        <p:graphicFrame>
          <p:nvGraphicFramePr>
            <p:cNvPr id="10" name="Google Shape;331;p4"/>
            <p:cNvGraphicFramePr/>
            <p:nvPr>
              <p:extLst>
                <p:ext uri="{D42A27DB-BD31-4B8C-83A1-F6EECF244321}">
                  <p14:modId xmlns:p14="http://schemas.microsoft.com/office/powerpoint/2010/main" val="1729517368"/>
                </p:ext>
              </p:extLst>
            </p:nvPr>
          </p:nvGraphicFramePr>
          <p:xfrm>
            <a:off x="2532295" y="1877390"/>
            <a:ext cx="10304226" cy="4102962"/>
          </p:xfrm>
          <a:graphic>
            <a:graphicData uri="http://schemas.openxmlformats.org/drawingml/2006/table">
              <a:tbl>
                <a:tblPr firstRow="1" bandRow="1">
                  <a:noFill/>
                </a:tblPr>
                <a:tblGrid>
                  <a:gridCol w="5152113">
                    <a:extLst>
                      <a:ext uri="{9D8B030D-6E8A-4147-A177-3AD203B41FA5}">
                        <a16:colId xmlns:a16="http://schemas.microsoft.com/office/drawing/2014/main" val="20000"/>
                      </a:ext>
                    </a:extLst>
                  </a:gridCol>
                  <a:gridCol w="5152113">
                    <a:extLst>
                      <a:ext uri="{9D8B030D-6E8A-4147-A177-3AD203B41FA5}">
                        <a16:colId xmlns:a16="http://schemas.microsoft.com/office/drawing/2014/main" val="20001"/>
                      </a:ext>
                    </a:extLst>
                  </a:gridCol>
                </a:tblGrid>
                <a:tr h="4102962">
                  <a:tc>
                    <a:txBody>
                      <a:bodyPr/>
                      <a:lstStyle/>
                      <a:p>
                        <a:pPr marL="0" marR="0" lvl="0" indent="0" algn="l" rtl="0">
                          <a:spcBef>
                            <a:spcPts val="0"/>
                          </a:spcBef>
                          <a:spcAft>
                            <a:spcPts val="0"/>
                          </a:spcAft>
                          <a:buClr>
                            <a:srgbClr val="3333CC"/>
                          </a:buClr>
                          <a:buSzPts val="2800"/>
                          <a:buFont typeface="Noto Sans Symbols"/>
                          <a:buNone/>
                        </a:pPr>
                        <a:r>
                          <a:rPr lang="en-US" sz="2000" b="1" u="none" strike="noStrike" cap="none" dirty="0">
                            <a:solidFill>
                              <a:srgbClr val="D31F2E"/>
                            </a:solidFill>
                            <a:latin typeface="+mn-lt"/>
                          </a:rPr>
                          <a:t>TEAM</a:t>
                        </a:r>
                        <a:endParaRPr sz="2000" dirty="0">
                          <a:solidFill>
                            <a:srgbClr val="D31F2E"/>
                          </a:solidFill>
                          <a:latin typeface="+mn-lt"/>
                        </a:endParaRPr>
                      </a:p>
                      <a:p>
                        <a:pPr marL="173736" marR="0" lvl="0" indent="-173736" algn="l" rtl="0">
                          <a:spcBef>
                            <a:spcPts val="0"/>
                          </a:spcBef>
                          <a:spcAft>
                            <a:spcPts val="0"/>
                          </a:spcAft>
                          <a:buClr>
                            <a:srgbClr val="D31F2E"/>
                          </a:buClr>
                          <a:buSzPct val="120000"/>
                          <a:buFont typeface="Noto Sans Symbols"/>
                          <a:buChar char="▪"/>
                        </a:pPr>
                        <a:r>
                          <a:rPr lang="en-US" sz="2000" b="0" u="none" strike="noStrike" cap="none" dirty="0">
                            <a:solidFill>
                              <a:schemeClr val="tx1"/>
                            </a:solidFill>
                            <a:latin typeface="+mn-lt"/>
                          </a:rPr>
                          <a:t>3.1 Team Composition</a:t>
                        </a:r>
                      </a:p>
                      <a:p>
                        <a:pPr marL="173736" marR="0" lvl="0" indent="-173736" algn="l" rtl="0">
                          <a:spcBef>
                            <a:spcPts val="0"/>
                          </a:spcBef>
                          <a:spcAft>
                            <a:spcPts val="0"/>
                          </a:spcAft>
                          <a:buClr>
                            <a:srgbClr val="D31F2E"/>
                          </a:buClr>
                          <a:buSzPct val="120000"/>
                          <a:buFont typeface="Noto Sans Symbols"/>
                          <a:buChar char="▪"/>
                        </a:pPr>
                        <a:r>
                          <a:rPr lang="en-US" sz="2000" b="0" u="none" strike="noStrike" cap="none" dirty="0">
                            <a:solidFill>
                              <a:schemeClr val="tx1"/>
                            </a:solidFill>
                            <a:latin typeface="+mn-lt"/>
                          </a:rPr>
                          <a:t>3.2 Team Operating Procedures</a:t>
                        </a:r>
                        <a:endParaRPr lang="en-US" sz="2000" dirty="0">
                          <a:solidFill>
                            <a:schemeClr val="tx1"/>
                          </a:solidFill>
                          <a:latin typeface="+mn-lt"/>
                        </a:endParaRPr>
                      </a:p>
                      <a:p>
                        <a:pPr marL="173736" marR="0" lvl="0" indent="-173736" algn="l" rtl="0">
                          <a:spcBef>
                            <a:spcPts val="0"/>
                          </a:spcBef>
                          <a:spcAft>
                            <a:spcPts val="0"/>
                          </a:spcAft>
                          <a:buClr>
                            <a:srgbClr val="D31F2E"/>
                          </a:buClr>
                          <a:buSzPct val="120000"/>
                          <a:buFont typeface="Noto Sans Symbols"/>
                          <a:buChar char="▪"/>
                        </a:pPr>
                        <a:r>
                          <a:rPr lang="en-US" sz="2000" b="0" u="none" strike="noStrike" cap="none" dirty="0">
                            <a:solidFill>
                              <a:schemeClr val="tx1"/>
                            </a:solidFill>
                            <a:latin typeface="+mn-lt"/>
                          </a:rPr>
                          <a:t>3.3 Screening</a:t>
                        </a:r>
                      </a:p>
                      <a:p>
                        <a:pPr marL="173736" marR="0" lvl="0" indent="-173736" algn="l" rtl="0">
                          <a:spcBef>
                            <a:spcPts val="0"/>
                          </a:spcBef>
                          <a:spcAft>
                            <a:spcPts val="0"/>
                          </a:spcAft>
                          <a:buClr>
                            <a:srgbClr val="D31F2E"/>
                          </a:buClr>
                          <a:buSzPct val="120000"/>
                          <a:buFont typeface="Noto Sans Symbols"/>
                          <a:buChar char="▪"/>
                        </a:pPr>
                        <a:r>
                          <a:rPr lang="en-US" sz="2000" b="0" u="none" strike="noStrike" cap="none" dirty="0">
                            <a:solidFill>
                              <a:schemeClr val="tx1"/>
                            </a:solidFill>
                            <a:latin typeface="+mn-lt"/>
                          </a:rPr>
                          <a:t>3.4 Student Support Team</a:t>
                        </a:r>
                        <a:endParaRPr lang="en-US" sz="2000" dirty="0">
                          <a:solidFill>
                            <a:schemeClr val="tx1"/>
                          </a:solidFill>
                          <a:latin typeface="+mn-lt"/>
                        </a:endParaRPr>
                      </a:p>
                      <a:p>
                        <a:pPr marL="0" marR="0" lvl="0" indent="0" algn="l" rtl="0">
                          <a:spcBef>
                            <a:spcPts val="0"/>
                          </a:spcBef>
                          <a:spcAft>
                            <a:spcPts val="0"/>
                          </a:spcAft>
                          <a:buClr>
                            <a:srgbClr val="3333CC"/>
                          </a:buClr>
                          <a:buSzPts val="2200"/>
                          <a:buFont typeface="Noto Sans Symbols"/>
                          <a:buNone/>
                        </a:pPr>
                        <a:endParaRPr sz="2000" b="0" u="none" strike="noStrike" cap="none" dirty="0">
                          <a:solidFill>
                            <a:schemeClr val="dk1"/>
                          </a:solidFill>
                          <a:latin typeface="+mn-lt"/>
                        </a:endParaRPr>
                      </a:p>
                      <a:p>
                        <a:pPr marL="0" marR="0" lvl="0" indent="0" algn="l" rtl="0">
                          <a:spcBef>
                            <a:spcPts val="0"/>
                          </a:spcBef>
                          <a:spcAft>
                            <a:spcPts val="0"/>
                          </a:spcAft>
                          <a:buClr>
                            <a:srgbClr val="3333CC"/>
                          </a:buClr>
                          <a:buSzPts val="2800"/>
                          <a:buFont typeface="Noto Sans Symbols"/>
                          <a:buNone/>
                        </a:pPr>
                        <a:r>
                          <a:rPr lang="en-US" sz="2000" b="1" u="none" strike="noStrike" cap="none" dirty="0">
                            <a:solidFill>
                              <a:srgbClr val="D31F2E"/>
                            </a:solidFill>
                            <a:latin typeface="+mn-lt"/>
                          </a:rPr>
                          <a:t>RESOURCES</a:t>
                        </a:r>
                        <a:endParaRPr sz="2000" dirty="0">
                          <a:solidFill>
                            <a:srgbClr val="D31F2E"/>
                          </a:solidFill>
                          <a:latin typeface="+mn-lt"/>
                        </a:endParaRPr>
                      </a:p>
                      <a:p>
                        <a:pPr marL="173736" marR="0" lvl="0" indent="-173736" algn="l" defTabSz="914400" rtl="0" eaLnBrk="1" fontAlgn="auto" latinLnBrk="0" hangingPunct="1">
                          <a:lnSpc>
                            <a:spcPct val="100000"/>
                          </a:lnSpc>
                          <a:spcBef>
                            <a:spcPts val="0"/>
                          </a:spcBef>
                          <a:spcAft>
                            <a:spcPts val="0"/>
                          </a:spcAft>
                          <a:buClr>
                            <a:srgbClr val="D31F2E"/>
                          </a:buClr>
                          <a:buSzTx/>
                          <a:buFont typeface="Wingdings" panose="05000000000000000000" pitchFamily="2" charset="2"/>
                          <a:buChar char="§"/>
                          <a:tabLst/>
                          <a:defRPr/>
                        </a:pPr>
                        <a:r>
                          <a:rPr kumimoji="0" lang="en-US" sz="2000" b="0" i="0" u="none" strike="noStrike" kern="1200" cap="none" spc="0" normalizeH="0" baseline="0" noProof="0" dirty="0">
                            <a:ln>
                              <a:noFill/>
                            </a:ln>
                            <a:solidFill>
                              <a:schemeClr val="tx1"/>
                            </a:solidFill>
                            <a:effectLst/>
                            <a:uLnTx/>
                            <a:uFillTx/>
                            <a:latin typeface="+mn-lt"/>
                            <a:ea typeface="Verdana" panose="020B0604030504040204" pitchFamily="34" charset="0"/>
                            <a:cs typeface="Verdana" panose="020B0604030504040204" pitchFamily="34" charset="0"/>
                          </a:rPr>
                          <a:t>3.5 Staffing</a:t>
                        </a:r>
                      </a:p>
                      <a:p>
                        <a:pPr marL="173736" marR="0" lvl="0" indent="-173736" algn="l" defTabSz="914400" rtl="0" eaLnBrk="1" fontAlgn="auto" latinLnBrk="0" hangingPunct="1">
                          <a:lnSpc>
                            <a:spcPct val="100000"/>
                          </a:lnSpc>
                          <a:spcBef>
                            <a:spcPts val="0"/>
                          </a:spcBef>
                          <a:spcAft>
                            <a:spcPts val="0"/>
                          </a:spcAft>
                          <a:buClr>
                            <a:srgbClr val="D31F2E"/>
                          </a:buClr>
                          <a:buSzTx/>
                          <a:buFont typeface="Wingdings" panose="05000000000000000000" pitchFamily="2" charset="2"/>
                          <a:buChar char="§"/>
                          <a:tabLst/>
                          <a:defRPr/>
                        </a:pPr>
                        <a:r>
                          <a:rPr kumimoji="0" lang="en-US" sz="2000" b="0" i="0" u="none" strike="noStrike" kern="1200" cap="none" spc="0" normalizeH="0" baseline="0" noProof="0" dirty="0">
                            <a:ln>
                              <a:noFill/>
                            </a:ln>
                            <a:solidFill>
                              <a:schemeClr val="tx1"/>
                            </a:solidFill>
                            <a:effectLst/>
                            <a:uLnTx/>
                            <a:uFillTx/>
                            <a:latin typeface="+mn-lt"/>
                            <a:ea typeface="Verdana" panose="020B0604030504040204" pitchFamily="34" charset="0"/>
                            <a:cs typeface="Verdana" panose="020B0604030504040204" pitchFamily="34" charset="0"/>
                          </a:rPr>
                          <a:t>3.6 Student/Family/Community Involvement</a:t>
                        </a:r>
                      </a:p>
                      <a:p>
                        <a:pPr marL="173736" marR="0" lvl="0" indent="-173736" algn="l" defTabSz="914400" rtl="0" eaLnBrk="1" fontAlgn="auto" latinLnBrk="0" hangingPunct="1">
                          <a:lnSpc>
                            <a:spcPct val="100000"/>
                          </a:lnSpc>
                          <a:spcBef>
                            <a:spcPts val="0"/>
                          </a:spcBef>
                          <a:spcAft>
                            <a:spcPts val="0"/>
                          </a:spcAft>
                          <a:buClr>
                            <a:srgbClr val="D31F2E"/>
                          </a:buClr>
                          <a:buSzTx/>
                          <a:buFont typeface="Wingdings" panose="05000000000000000000" pitchFamily="2" charset="2"/>
                          <a:buChar char="§"/>
                          <a:tabLst/>
                          <a:defRPr/>
                        </a:pPr>
                        <a:r>
                          <a:rPr kumimoji="0" lang="en-US" sz="2000" b="0" i="0" u="none" strike="noStrike" kern="1200" cap="none" spc="0" normalizeH="0" baseline="0" noProof="0" dirty="0">
                            <a:ln>
                              <a:noFill/>
                            </a:ln>
                            <a:solidFill>
                              <a:schemeClr val="tx1"/>
                            </a:solidFill>
                            <a:effectLst/>
                            <a:uLnTx/>
                            <a:uFillTx/>
                            <a:latin typeface="+mn-lt"/>
                            <a:ea typeface="Verdana" panose="020B0604030504040204" pitchFamily="34" charset="0"/>
                            <a:cs typeface="Verdana" panose="020B0604030504040204" pitchFamily="34" charset="0"/>
                          </a:rPr>
                          <a:t>3.7 Professional Development</a:t>
                        </a:r>
                      </a:p>
                      <a:p>
                        <a:pPr marL="0" marR="0" lvl="0" indent="0" algn="l" rtl="0">
                          <a:spcBef>
                            <a:spcPts val="0"/>
                          </a:spcBef>
                          <a:spcAft>
                            <a:spcPts val="0"/>
                          </a:spcAft>
                          <a:buNone/>
                        </a:pPr>
                        <a:endParaRPr sz="2000" b="0" dirty="0">
                          <a:solidFill>
                            <a:schemeClr val="dk1"/>
                          </a:solidFill>
                          <a:latin typeface="+mn-lt"/>
                        </a:endParaRPr>
                      </a:p>
                    </a:txBody>
                    <a:tcPr marL="91450" marR="91450" marT="45725" marB="45725">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
                            <a:srgbClr val="3333CC"/>
                          </a:buClr>
                          <a:buSzPts val="2800"/>
                          <a:buFont typeface="Noto Sans Symbols"/>
                          <a:buNone/>
                          <a:tabLst/>
                          <a:defRPr/>
                        </a:pPr>
                        <a:r>
                          <a:rPr kumimoji="0" lang="en-US" sz="2000" b="1" i="0" u="none" strike="noStrike" kern="1200" cap="none" spc="0" normalizeH="0" baseline="0" noProof="0" dirty="0">
                            <a:ln>
                              <a:noFill/>
                            </a:ln>
                            <a:solidFill>
                              <a:srgbClr val="D31F2E"/>
                            </a:solidFill>
                            <a:effectLst/>
                            <a:uLnTx/>
                            <a:uFillTx/>
                            <a:latin typeface="+mn-lt"/>
                            <a:ea typeface="+mn-ea"/>
                            <a:cs typeface="+mn-cs"/>
                          </a:rPr>
                          <a:t>SUPPORT PLANS</a:t>
                        </a:r>
                        <a:endParaRPr kumimoji="0" lang="en-US" sz="2000" b="0" i="0" u="none" strike="noStrike" kern="1200" cap="none" spc="0" normalizeH="0" baseline="0" noProof="0" dirty="0">
                          <a:ln>
                            <a:noFill/>
                          </a:ln>
                          <a:solidFill>
                            <a:srgbClr val="D31F2E"/>
                          </a:solidFill>
                          <a:effectLst/>
                          <a:uLnTx/>
                          <a:uFillTx/>
                          <a:latin typeface="+mn-lt"/>
                          <a:ea typeface="+mn-ea"/>
                          <a:cs typeface="+mn-cs"/>
                        </a:endParaRPr>
                      </a:p>
                      <a:p>
                        <a:pPr marL="173736" lvl="0" indent="-173736">
                          <a:buClr>
                            <a:srgbClr val="D31F2E"/>
                          </a:buClr>
                          <a:buFont typeface="Wingdings" panose="05000000000000000000" pitchFamily="2" charset="2"/>
                          <a:buChar char="§"/>
                          <a:defRPr/>
                        </a:pPr>
                        <a:r>
                          <a:rPr lang="en-US" sz="2000" b="0" dirty="0">
                            <a:solidFill>
                              <a:schemeClr val="tx1"/>
                            </a:solidFill>
                            <a:latin typeface="+mn-lt"/>
                            <a:ea typeface="Verdana" panose="020B0604030504040204" pitchFamily="34" charset="0"/>
                            <a:cs typeface="Verdana" panose="020B0604030504040204" pitchFamily="34" charset="0"/>
                          </a:rPr>
                          <a:t>3.8   Quality of Life Indicators</a:t>
                        </a:r>
                      </a:p>
                      <a:p>
                        <a:pPr marL="173736" lvl="0" indent="-173736">
                          <a:buClr>
                            <a:srgbClr val="D31F2E"/>
                          </a:buClr>
                          <a:buFont typeface="Wingdings" panose="05000000000000000000" pitchFamily="2" charset="2"/>
                          <a:buChar char="§"/>
                          <a:defRPr/>
                        </a:pPr>
                        <a:r>
                          <a:rPr lang="en-US" sz="2000" b="0" dirty="0">
                            <a:solidFill>
                              <a:schemeClr val="tx1"/>
                            </a:solidFill>
                            <a:latin typeface="+mn-lt"/>
                            <a:ea typeface="Verdana" panose="020B0604030504040204" pitchFamily="34" charset="0"/>
                            <a:cs typeface="Verdana" panose="020B0604030504040204" pitchFamily="34" charset="0"/>
                          </a:rPr>
                          <a:t>3.9   Academic, Social, and Physical Indicators</a:t>
                        </a:r>
                      </a:p>
                      <a:p>
                        <a:pPr marL="173736" lvl="0" indent="-173736">
                          <a:buClr>
                            <a:srgbClr val="D31F2E"/>
                          </a:buClr>
                          <a:buFont typeface="Wingdings" panose="05000000000000000000" pitchFamily="2" charset="2"/>
                          <a:buChar char="§"/>
                          <a:defRPr/>
                        </a:pPr>
                        <a:r>
                          <a:rPr lang="en-US" sz="2000" b="0" dirty="0">
                            <a:solidFill>
                              <a:schemeClr val="tx1"/>
                            </a:solidFill>
                            <a:latin typeface="+mn-lt"/>
                            <a:ea typeface="Verdana" panose="020B0604030504040204" pitchFamily="34" charset="0"/>
                            <a:cs typeface="Verdana" panose="020B0604030504040204" pitchFamily="34" charset="0"/>
                          </a:rPr>
                          <a:t>3.10 Hypothesis Statement</a:t>
                        </a:r>
                      </a:p>
                      <a:p>
                        <a:pPr marL="173736" lvl="0" indent="-173736">
                          <a:buClr>
                            <a:srgbClr val="D31F2E"/>
                          </a:buClr>
                          <a:buFont typeface="Wingdings" panose="05000000000000000000" pitchFamily="2" charset="2"/>
                          <a:buChar char="§"/>
                          <a:defRPr/>
                        </a:pPr>
                        <a:r>
                          <a:rPr lang="en-US" sz="2000" b="0" dirty="0">
                            <a:solidFill>
                              <a:schemeClr val="tx1"/>
                            </a:solidFill>
                            <a:latin typeface="+mn-lt"/>
                            <a:ea typeface="Verdana" panose="020B0604030504040204" pitchFamily="34" charset="0"/>
                            <a:cs typeface="Verdana" panose="020B0604030504040204" pitchFamily="34" charset="0"/>
                          </a:rPr>
                          <a:t>3.11 Comprehensive Support</a:t>
                        </a:r>
                      </a:p>
                      <a:p>
                        <a:pPr marL="173736" lvl="0" indent="-173736">
                          <a:buClr>
                            <a:srgbClr val="D31F2E"/>
                          </a:buClr>
                          <a:buFont typeface="Wingdings" panose="05000000000000000000" pitchFamily="2" charset="2"/>
                          <a:buChar char="§"/>
                          <a:defRPr/>
                        </a:pPr>
                        <a:r>
                          <a:rPr lang="en-US" sz="2000" b="0" dirty="0">
                            <a:solidFill>
                              <a:schemeClr val="tx1"/>
                            </a:solidFill>
                            <a:latin typeface="+mn-lt"/>
                            <a:ea typeface="Verdana" panose="020B0604030504040204" pitchFamily="34" charset="0"/>
                            <a:cs typeface="Verdana" panose="020B0604030504040204" pitchFamily="34" charset="0"/>
                          </a:rPr>
                          <a:t>3.12 Natural and Formal Supports</a:t>
                        </a:r>
                      </a:p>
                      <a:p>
                        <a:pPr marL="173736" lvl="0" indent="-173736">
                          <a:buClr>
                            <a:srgbClr val="D31F2E"/>
                          </a:buClr>
                          <a:buFont typeface="Wingdings" panose="05000000000000000000" pitchFamily="2" charset="2"/>
                          <a:buChar char="§"/>
                          <a:defRPr/>
                        </a:pPr>
                        <a:r>
                          <a:rPr lang="en-US" sz="2000" b="0" dirty="0">
                            <a:solidFill>
                              <a:schemeClr val="tx1"/>
                            </a:solidFill>
                            <a:latin typeface="+mn-lt"/>
                            <a:ea typeface="Verdana" panose="020B0604030504040204" pitchFamily="34" charset="0"/>
                            <a:cs typeface="Verdana" panose="020B0604030504040204" pitchFamily="34" charset="0"/>
                          </a:rPr>
                          <a:t>3.13 Access to Tier I and Tier II Support</a:t>
                        </a:r>
                        <a:endParaRPr lang="en-US" sz="2000" b="1" dirty="0">
                          <a:solidFill>
                            <a:srgbClr val="0070C0"/>
                          </a:solidFill>
                          <a:latin typeface="+mn-lt"/>
                        </a:endParaRPr>
                      </a:p>
                      <a:p>
                        <a:pPr marL="0" marR="0" lvl="0" indent="0" algn="l" rtl="0">
                          <a:spcBef>
                            <a:spcPts val="0"/>
                          </a:spcBef>
                          <a:spcAft>
                            <a:spcPts val="0"/>
                          </a:spcAft>
                          <a:buClr>
                            <a:srgbClr val="3333CC"/>
                          </a:buClr>
                          <a:buSzPts val="2800"/>
                          <a:buFont typeface="Noto Sans Symbols"/>
                          <a:buNone/>
                        </a:pPr>
                        <a:endParaRPr lang="en-US" sz="2000" b="1" dirty="0">
                          <a:solidFill>
                            <a:srgbClr val="0070C0"/>
                          </a:solidFill>
                          <a:latin typeface="+mn-lt"/>
                        </a:endParaRPr>
                      </a:p>
                      <a:p>
                        <a:pPr marL="0" marR="0" lvl="0" indent="0" algn="l" rtl="0">
                          <a:spcBef>
                            <a:spcPts val="0"/>
                          </a:spcBef>
                          <a:spcAft>
                            <a:spcPts val="0"/>
                          </a:spcAft>
                          <a:buClr>
                            <a:srgbClr val="3333CC"/>
                          </a:buClr>
                          <a:buSzPts val="2800"/>
                          <a:buFont typeface="Noto Sans Symbols"/>
                          <a:buNone/>
                        </a:pPr>
                        <a:r>
                          <a:rPr lang="en-US" sz="2000" b="1" dirty="0">
                            <a:solidFill>
                              <a:srgbClr val="D31F2E"/>
                            </a:solidFill>
                            <a:latin typeface="+mn-lt"/>
                          </a:rPr>
                          <a:t>EVALUATION</a:t>
                        </a:r>
                        <a:endParaRPr sz="2000" dirty="0">
                          <a:solidFill>
                            <a:srgbClr val="D31F2E"/>
                          </a:solidFill>
                          <a:latin typeface="+mn-lt"/>
                        </a:endParaRPr>
                      </a:p>
                      <a:p>
                        <a:pPr marL="173736" marR="0" lvl="0" indent="-173736" algn="l" rtl="0">
                          <a:lnSpc>
                            <a:spcPct val="100000"/>
                          </a:lnSpc>
                          <a:spcBef>
                            <a:spcPts val="0"/>
                          </a:spcBef>
                          <a:spcAft>
                            <a:spcPts val="0"/>
                          </a:spcAft>
                          <a:buClr>
                            <a:srgbClr val="D31F2E"/>
                          </a:buClr>
                          <a:buSzPct val="120000"/>
                          <a:buFont typeface="Noto Sans Symbols"/>
                          <a:buChar char="▪"/>
                        </a:pPr>
                        <a:r>
                          <a:rPr lang="en-US" sz="2000" b="0" dirty="0">
                            <a:solidFill>
                              <a:schemeClr val="tx1"/>
                            </a:solidFill>
                            <a:latin typeface="+mn-lt"/>
                          </a:rPr>
                          <a:t>3.14 Data System</a:t>
                        </a:r>
                        <a:endParaRPr sz="2000" dirty="0">
                          <a:solidFill>
                            <a:schemeClr val="tx1"/>
                          </a:solidFill>
                          <a:latin typeface="+mn-lt"/>
                        </a:endParaRPr>
                      </a:p>
                      <a:p>
                        <a:pPr marL="173736" marR="0" lvl="0" indent="-173736" algn="l" rtl="0">
                          <a:spcBef>
                            <a:spcPts val="0"/>
                          </a:spcBef>
                          <a:spcAft>
                            <a:spcPts val="0"/>
                          </a:spcAft>
                          <a:buClr>
                            <a:srgbClr val="D31F2E"/>
                          </a:buClr>
                          <a:buSzPct val="120000"/>
                          <a:buFont typeface="Noto Sans Symbols"/>
                          <a:buChar char="▪"/>
                        </a:pPr>
                        <a:r>
                          <a:rPr lang="en-US" sz="2000" b="0" dirty="0">
                            <a:solidFill>
                              <a:schemeClr val="tx1"/>
                            </a:solidFill>
                            <a:latin typeface="+mn-lt"/>
                          </a:rPr>
                          <a:t>3.15 Data-Based Decision Making</a:t>
                        </a:r>
                        <a:endParaRPr sz="2000" dirty="0">
                          <a:solidFill>
                            <a:schemeClr val="tx1"/>
                          </a:solidFill>
                          <a:latin typeface="+mn-lt"/>
                        </a:endParaRPr>
                      </a:p>
                      <a:p>
                        <a:pPr marL="173736" marR="0" lvl="0" indent="-173736" algn="l" rtl="0">
                          <a:spcBef>
                            <a:spcPts val="0"/>
                          </a:spcBef>
                          <a:spcAft>
                            <a:spcPts val="0"/>
                          </a:spcAft>
                          <a:buClr>
                            <a:srgbClr val="D31F2E"/>
                          </a:buClr>
                          <a:buSzPct val="120000"/>
                          <a:buFont typeface="Noto Sans Symbols"/>
                          <a:buChar char="▪"/>
                        </a:pPr>
                        <a:r>
                          <a:rPr lang="en-US" sz="2000" b="0" dirty="0">
                            <a:solidFill>
                              <a:schemeClr val="tx1"/>
                            </a:solidFill>
                            <a:latin typeface="+mn-lt"/>
                          </a:rPr>
                          <a:t>3.16 Level of Use</a:t>
                        </a:r>
                      </a:p>
                      <a:p>
                        <a:pPr marL="173736" marR="0" lvl="0" indent="-173736" algn="l" rtl="0">
                          <a:spcBef>
                            <a:spcPts val="0"/>
                          </a:spcBef>
                          <a:spcAft>
                            <a:spcPts val="0"/>
                          </a:spcAft>
                          <a:buClr>
                            <a:srgbClr val="D31F2E"/>
                          </a:buClr>
                          <a:buSzPct val="120000"/>
                          <a:buFont typeface="Noto Sans Symbols"/>
                          <a:buChar char="▪"/>
                        </a:pPr>
                        <a:r>
                          <a:rPr lang="en-US" sz="2000" b="0" dirty="0">
                            <a:solidFill>
                              <a:schemeClr val="tx1"/>
                            </a:solidFill>
                            <a:latin typeface="+mn-lt"/>
                          </a:rPr>
                          <a:t>3.17 Annual Evaluation</a:t>
                        </a:r>
                        <a:endParaRPr sz="2000" dirty="0">
                          <a:solidFill>
                            <a:schemeClr val="tx1"/>
                          </a:solidFill>
                          <a:latin typeface="+mn-lt"/>
                        </a:endParaRPr>
                      </a:p>
                    </a:txBody>
                    <a:tcPr marL="91450" marR="91450" marT="45725" marB="45725">
                      <a:solidFill>
                        <a:schemeClr val="bg1"/>
                      </a:solidFill>
                    </a:tcPr>
                  </a:tc>
                  <a:extLst>
                    <a:ext uri="{0D108BD9-81ED-4DB2-BD59-A6C34878D82A}">
                      <a16:rowId xmlns:a16="http://schemas.microsoft.com/office/drawing/2014/main" val="10000"/>
                    </a:ext>
                  </a:extLst>
                </a:tr>
              </a:tbl>
            </a:graphicData>
          </a:graphic>
        </p:graphicFrame>
        <p:sp>
          <p:nvSpPr>
            <p:cNvPr id="9" name="Google Shape;333;p4">
              <a:extLst>
                <a:ext uri="{FF2B5EF4-FFF2-40B4-BE49-F238E27FC236}">
                  <a16:creationId xmlns:a16="http://schemas.microsoft.com/office/drawing/2014/main" id="{D892D91C-90D4-4611-BA9F-120DA079E003}"/>
                </a:ext>
              </a:extLst>
            </p:cNvPr>
            <p:cNvSpPr/>
            <p:nvPr/>
          </p:nvSpPr>
          <p:spPr>
            <a:xfrm>
              <a:off x="1940982" y="4706158"/>
              <a:ext cx="633845" cy="202019"/>
            </a:xfrm>
            <a:prstGeom prst="rightArrow">
              <a:avLst>
                <a:gd name="adj1" fmla="val 50000"/>
                <a:gd name="adj2" fmla="val 50000"/>
              </a:avLst>
            </a:prstGeom>
            <a:solidFill>
              <a:srgbClr val="FFFF00"/>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8" name="Google Shape;333;p4">
              <a:extLst>
                <a:ext uri="{FF2B5EF4-FFF2-40B4-BE49-F238E27FC236}">
                  <a16:creationId xmlns:a16="http://schemas.microsoft.com/office/drawing/2014/main" id="{F6BFF145-CEC0-40D8-97DE-3B31961E778D}"/>
                </a:ext>
              </a:extLst>
            </p:cNvPr>
            <p:cNvSpPr/>
            <p:nvPr/>
          </p:nvSpPr>
          <p:spPr>
            <a:xfrm>
              <a:off x="7101673" y="3788089"/>
              <a:ext cx="633845" cy="187037"/>
            </a:xfrm>
            <a:prstGeom prst="rightArrow">
              <a:avLst>
                <a:gd name="adj1" fmla="val 50000"/>
                <a:gd name="adj2" fmla="val 50000"/>
              </a:avLst>
            </a:prstGeom>
            <a:solidFill>
              <a:srgbClr val="FFFF00"/>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grpSp>
      <p:sp>
        <p:nvSpPr>
          <p:cNvPr id="7" name="Google Shape;333;p4">
            <a:extLst>
              <a:ext uri="{FF2B5EF4-FFF2-40B4-BE49-F238E27FC236}">
                <a16:creationId xmlns:a16="http://schemas.microsoft.com/office/drawing/2014/main" id="{1D3B1995-AA7D-4A3F-94D6-DE693AD58EFC}"/>
              </a:ext>
            </a:extLst>
          </p:cNvPr>
          <p:cNvSpPr/>
          <p:nvPr/>
        </p:nvSpPr>
        <p:spPr>
          <a:xfrm>
            <a:off x="1296461" y="4820661"/>
            <a:ext cx="633845" cy="202019"/>
          </a:xfrm>
          <a:prstGeom prst="rightArrow">
            <a:avLst>
              <a:gd name="adj1" fmla="val 50000"/>
              <a:gd name="adj2" fmla="val 50000"/>
            </a:avLst>
          </a:prstGeom>
          <a:solidFill>
            <a:srgbClr val="FFFF00"/>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12" name="Google Shape;333;p4">
            <a:extLst>
              <a:ext uri="{FF2B5EF4-FFF2-40B4-BE49-F238E27FC236}">
                <a16:creationId xmlns:a16="http://schemas.microsoft.com/office/drawing/2014/main" id="{0CE7A21C-4C4B-4E67-8885-62B6E69814F5}"/>
              </a:ext>
            </a:extLst>
          </p:cNvPr>
          <p:cNvSpPr/>
          <p:nvPr/>
        </p:nvSpPr>
        <p:spPr>
          <a:xfrm>
            <a:off x="6457151" y="3938218"/>
            <a:ext cx="633845" cy="202019"/>
          </a:xfrm>
          <a:prstGeom prst="rightArrow">
            <a:avLst>
              <a:gd name="adj1" fmla="val 50000"/>
              <a:gd name="adj2" fmla="val 50000"/>
            </a:avLst>
          </a:prstGeom>
          <a:solidFill>
            <a:srgbClr val="FFFF00"/>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2" name="Title 1">
            <a:extLst>
              <a:ext uri="{FF2B5EF4-FFF2-40B4-BE49-F238E27FC236}">
                <a16:creationId xmlns:a16="http://schemas.microsoft.com/office/drawing/2014/main" id="{06BA5086-1C87-4EA5-AC9C-22FDF6BCF9DB}"/>
              </a:ext>
            </a:extLst>
          </p:cNvPr>
          <p:cNvSpPr>
            <a:spLocks noGrp="1"/>
          </p:cNvSpPr>
          <p:nvPr>
            <p:ph type="title"/>
          </p:nvPr>
        </p:nvSpPr>
        <p:spPr/>
        <p:txBody>
          <a:bodyPr>
            <a:normAutofit fontScale="90000"/>
          </a:bodyPr>
          <a:lstStyle/>
          <a:p>
            <a:r>
              <a:rPr lang="en-US">
                <a:sym typeface="Trebuchet MS"/>
                <a:hlinkClick r:id="rId3"/>
              </a:rPr>
              <a:t>The Tiered Fidelity Inventory (TFI)</a:t>
            </a:r>
            <a:br>
              <a:rPr lang="en-US">
                <a:sym typeface="Trebuchet MS"/>
              </a:rPr>
            </a:br>
            <a:r>
              <a:rPr lang="en-US">
                <a:sym typeface="Trebuchet MS"/>
                <a:hlinkClick r:id="rId4"/>
              </a:rPr>
              <a:t>Tier III Planning Tool</a:t>
            </a: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C900755-C5F1-4A2B-9072-8FF669D81024}"/>
              </a:ext>
            </a:extLst>
          </p:cNvPr>
          <p:cNvSpPr>
            <a:spLocks noGrp="1"/>
          </p:cNvSpPr>
          <p:nvPr>
            <p:ph type="title"/>
          </p:nvPr>
        </p:nvSpPr>
        <p:spPr/>
        <p:txBody>
          <a:bodyPr/>
          <a:lstStyle/>
          <a:p>
            <a:r>
              <a:rPr lang="en-US"/>
              <a:t>Introduction to the Case Study</a:t>
            </a:r>
            <a:endParaRPr lang="en-US" dirty="0"/>
          </a:p>
        </p:txBody>
      </p:sp>
      <p:sp>
        <p:nvSpPr>
          <p:cNvPr id="5" name="Content Placeholder 4">
            <a:extLst>
              <a:ext uri="{FF2B5EF4-FFF2-40B4-BE49-F238E27FC236}">
                <a16:creationId xmlns:a16="http://schemas.microsoft.com/office/drawing/2014/main" id="{35F6F0EF-7CEA-4C87-B6F1-8C78CDF5A3B2}"/>
              </a:ext>
            </a:extLst>
          </p:cNvPr>
          <p:cNvSpPr>
            <a:spLocks noGrp="1"/>
          </p:cNvSpPr>
          <p:nvPr>
            <p:ph idx="1"/>
          </p:nvPr>
        </p:nvSpPr>
        <p:spPr/>
        <p:txBody>
          <a:bodyPr/>
          <a:lstStyle/>
          <a:p>
            <a:r>
              <a:rPr lang="en-US"/>
              <a:t>In each of these modules, we are going to follow a Case Study to illustrate the process of Tier III.</a:t>
            </a:r>
          </a:p>
          <a:p>
            <a:r>
              <a:rPr lang="en-US"/>
              <a:t>In this module, the Case Study will focus on the process a school undertook to determine their readiness for Tier III and to begin their initial implementation.</a:t>
            </a:r>
            <a:endParaRPr lang="en-US" dirty="0"/>
          </a:p>
        </p:txBody>
      </p:sp>
    </p:spTree>
    <p:extLst>
      <p:ext uri="{BB962C8B-B14F-4D97-AF65-F5344CB8AC3E}">
        <p14:creationId xmlns:p14="http://schemas.microsoft.com/office/powerpoint/2010/main" val="15845033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C067E0CC-A6B6-418A-B447-59FFBCCA9CFB}"/>
              </a:ext>
            </a:extLst>
          </p:cNvPr>
          <p:cNvPicPr>
            <a:picLocks noGrp="1" noChangeAspect="1"/>
          </p:cNvPicPr>
          <p:nvPr>
            <p:ph type="pic" sz="quarter" idx="18"/>
          </p:nvPr>
        </p:nvPicPr>
        <p:blipFill>
          <a:blip r:embed="rId3" cstate="print">
            <a:extLst>
              <a:ext uri="{28A0092B-C50C-407E-A947-70E740481C1C}">
                <a14:useLocalDpi xmlns:a14="http://schemas.microsoft.com/office/drawing/2010/main" val="0"/>
              </a:ext>
            </a:extLst>
          </a:blip>
          <a:srcRect/>
          <a:stretch>
            <a:fillRect/>
          </a:stretch>
        </p:blipFill>
        <p:spPr/>
      </p:pic>
      <p:sp>
        <p:nvSpPr>
          <p:cNvPr id="2" name="Content Placeholder 1">
            <a:extLst>
              <a:ext uri="{FF2B5EF4-FFF2-40B4-BE49-F238E27FC236}">
                <a16:creationId xmlns:a16="http://schemas.microsoft.com/office/drawing/2014/main" id="{45EF250E-1933-4D56-8325-6DA059DDCBDB}"/>
              </a:ext>
            </a:extLst>
          </p:cNvPr>
          <p:cNvSpPr>
            <a:spLocks noGrp="1"/>
          </p:cNvSpPr>
          <p:nvPr>
            <p:ph type="body" sz="quarter" idx="19"/>
          </p:nvPr>
        </p:nvSpPr>
        <p:spPr>
          <a:xfrm>
            <a:off x="6341424" y="1837920"/>
            <a:ext cx="5269184" cy="4441825"/>
          </a:xfrm>
        </p:spPr>
        <p:txBody>
          <a:bodyPr>
            <a:normAutofit fontScale="70000" lnSpcReduction="20000"/>
          </a:bodyPr>
          <a:lstStyle/>
          <a:p>
            <a:r>
              <a:rPr lang="en-US" dirty="0"/>
              <a:t>University Heights Elementary School has 500 students in grades 1-4.</a:t>
            </a:r>
          </a:p>
          <a:p>
            <a:r>
              <a:rPr lang="en-US" dirty="0"/>
              <a:t>They began implementing Tier I of PBIS 5 years ago.</a:t>
            </a:r>
          </a:p>
          <a:p>
            <a:r>
              <a:rPr lang="en-US" dirty="0"/>
              <a:t>They have been doing Tier II Interventions (Check- In, Check-Out and Big Buddy Social Skills Groups) for the past 2 years.</a:t>
            </a:r>
          </a:p>
          <a:p>
            <a:r>
              <a:rPr lang="en-US" dirty="0"/>
              <a:t>Because they have a small group of students who are still experiencing behavioral difficulties, they are exploring the process of Tier III implementation.</a:t>
            </a:r>
          </a:p>
          <a:p>
            <a:endParaRPr lang="en-US" dirty="0"/>
          </a:p>
        </p:txBody>
      </p:sp>
      <p:sp>
        <p:nvSpPr>
          <p:cNvPr id="3" name="Title 2">
            <a:extLst>
              <a:ext uri="{FF2B5EF4-FFF2-40B4-BE49-F238E27FC236}">
                <a16:creationId xmlns:a16="http://schemas.microsoft.com/office/drawing/2014/main" id="{5E4F636B-0BC4-41A6-936B-9097A7AEF508}"/>
              </a:ext>
            </a:extLst>
          </p:cNvPr>
          <p:cNvSpPr>
            <a:spLocks noGrp="1"/>
          </p:cNvSpPr>
          <p:nvPr>
            <p:ph type="title"/>
          </p:nvPr>
        </p:nvSpPr>
        <p:spPr/>
        <p:txBody>
          <a:bodyPr/>
          <a:lstStyle/>
          <a:p>
            <a:r>
              <a:rPr lang="en-US"/>
              <a:t>University Heights Elementary</a:t>
            </a:r>
            <a:endParaRPr lang="en-US" dirty="0"/>
          </a:p>
        </p:txBody>
      </p:sp>
    </p:spTree>
    <p:extLst>
      <p:ext uri="{BB962C8B-B14F-4D97-AF65-F5344CB8AC3E}">
        <p14:creationId xmlns:p14="http://schemas.microsoft.com/office/powerpoint/2010/main" val="21163663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798B3D-C23D-41BE-B090-0117B47EC896}"/>
              </a:ext>
            </a:extLst>
          </p:cNvPr>
          <p:cNvSpPr>
            <a:spLocks noGrp="1"/>
          </p:cNvSpPr>
          <p:nvPr>
            <p:ph type="title"/>
          </p:nvPr>
        </p:nvSpPr>
        <p:spPr/>
        <p:txBody>
          <a:bodyPr>
            <a:normAutofit fontScale="90000"/>
          </a:bodyPr>
          <a:lstStyle/>
          <a:p>
            <a:r>
              <a:rPr lang="en-US" dirty="0"/>
              <a:t>Planning for Intervention: School Profile</a:t>
            </a:r>
          </a:p>
        </p:txBody>
      </p:sp>
      <p:sp>
        <p:nvSpPr>
          <p:cNvPr id="3" name="Content Placeholder 2">
            <a:extLst>
              <a:ext uri="{FF2B5EF4-FFF2-40B4-BE49-F238E27FC236}">
                <a16:creationId xmlns:a16="http://schemas.microsoft.com/office/drawing/2014/main" id="{40BE2B39-765B-4B69-8320-94D6CBD87F53}"/>
              </a:ext>
            </a:extLst>
          </p:cNvPr>
          <p:cNvSpPr>
            <a:spLocks noGrp="1"/>
          </p:cNvSpPr>
          <p:nvPr>
            <p:ph idx="1"/>
          </p:nvPr>
        </p:nvSpPr>
        <p:spPr/>
        <p:txBody>
          <a:bodyPr>
            <a:normAutofit fontScale="92500"/>
          </a:bodyPr>
          <a:lstStyle/>
          <a:p>
            <a:r>
              <a:rPr lang="en-US" dirty="0"/>
              <a:t>At University Heights Elementary School, the student population is 500 students.</a:t>
            </a:r>
          </a:p>
          <a:p>
            <a:r>
              <a:rPr lang="en-US" dirty="0"/>
              <a:t>If Tier I universal practices are implemented with fidelity, it is expected that 80%, or 400 students, will use the expected behaviors without additional support.</a:t>
            </a:r>
          </a:p>
          <a:p>
            <a:r>
              <a:rPr lang="en-US" dirty="0"/>
              <a:t>Approximately 10-15%, or 50-75 students, may need a little extra support (Tier II), and 1-5%, or 5-25 students may require intensive levels of support (Tier III), during the school year.</a:t>
            </a:r>
          </a:p>
        </p:txBody>
      </p:sp>
    </p:spTree>
    <p:extLst>
      <p:ext uri="{BB962C8B-B14F-4D97-AF65-F5344CB8AC3E}">
        <p14:creationId xmlns:p14="http://schemas.microsoft.com/office/powerpoint/2010/main" val="9561889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63"/>
        <p:cNvGrpSpPr/>
        <p:nvPr/>
      </p:nvGrpSpPr>
      <p:grpSpPr>
        <a:xfrm>
          <a:off x="0" y="0"/>
          <a:ext cx="0" cy="0"/>
          <a:chOff x="0" y="0"/>
          <a:chExt cx="0" cy="0"/>
        </a:xfrm>
      </p:grpSpPr>
      <p:sp>
        <p:nvSpPr>
          <p:cNvPr id="64" name="Google Shape;64;p9"/>
          <p:cNvSpPr txBox="1">
            <a:spLocks noGrp="1"/>
          </p:cNvSpPr>
          <p:nvPr>
            <p:ph type="title"/>
          </p:nvPr>
        </p:nvSpPr>
        <p:spPr/>
        <p:txBody>
          <a:bodyPr/>
          <a:lstStyle/>
          <a:p>
            <a:pPr lvl="0"/>
            <a:r>
              <a:rPr lang="en-US"/>
              <a:t>Introduction to PBIS Tier III</a:t>
            </a: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5C6450B-4B40-49C9-8BFA-202ED312A1D0}"/>
              </a:ext>
            </a:extLst>
          </p:cNvPr>
          <p:cNvSpPr>
            <a:spLocks noGrp="1"/>
          </p:cNvSpPr>
          <p:nvPr>
            <p:ph type="title"/>
          </p:nvPr>
        </p:nvSpPr>
        <p:spPr/>
        <p:txBody>
          <a:bodyPr/>
          <a:lstStyle/>
          <a:p>
            <a:r>
              <a:rPr lang="en-US"/>
              <a:t>Purpose of Tier III</a:t>
            </a:r>
            <a:endParaRPr lang="en-US" dirty="0"/>
          </a:p>
        </p:txBody>
      </p:sp>
      <p:sp>
        <p:nvSpPr>
          <p:cNvPr id="5" name="Content Placeholder 4">
            <a:extLst>
              <a:ext uri="{FF2B5EF4-FFF2-40B4-BE49-F238E27FC236}">
                <a16:creationId xmlns:a16="http://schemas.microsoft.com/office/drawing/2014/main" id="{C5D49176-3F8D-4C11-B3FD-527C8F68EDF6}"/>
              </a:ext>
            </a:extLst>
          </p:cNvPr>
          <p:cNvSpPr>
            <a:spLocks noGrp="1"/>
          </p:cNvSpPr>
          <p:nvPr>
            <p:ph idx="1"/>
          </p:nvPr>
        </p:nvSpPr>
        <p:spPr/>
        <p:txBody>
          <a:bodyPr/>
          <a:lstStyle/>
          <a:p>
            <a:r>
              <a:rPr lang="en-US"/>
              <a:t>The purpose of Tier III is to provide intensive supports for students who exhibit academic or behavior difficulties over an extended period of time in multiple settings (e.g., school, home, community).</a:t>
            </a:r>
            <a:endParaRPr lang="en-US" dirty="0"/>
          </a:p>
        </p:txBody>
      </p:sp>
    </p:spTree>
    <p:extLst>
      <p:ext uri="{BB962C8B-B14F-4D97-AF65-F5344CB8AC3E}">
        <p14:creationId xmlns:p14="http://schemas.microsoft.com/office/powerpoint/2010/main" val="13001928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6B81CCA-811F-4926-9D94-947D2940E14D}"/>
              </a:ext>
            </a:extLst>
          </p:cNvPr>
          <p:cNvSpPr>
            <a:spLocks noGrp="1"/>
          </p:cNvSpPr>
          <p:nvPr>
            <p:ph type="title"/>
          </p:nvPr>
        </p:nvSpPr>
        <p:spPr/>
        <p:txBody>
          <a:bodyPr>
            <a:normAutofit fontScale="90000"/>
          </a:bodyPr>
          <a:lstStyle/>
          <a:p>
            <a:r>
              <a:rPr lang="en-US" dirty="0"/>
              <a:t>Tier III Focuses on Intensity of Need</a:t>
            </a:r>
          </a:p>
        </p:txBody>
      </p:sp>
      <p:sp>
        <p:nvSpPr>
          <p:cNvPr id="6" name="Content Placeholder 5">
            <a:extLst>
              <a:ext uri="{FF2B5EF4-FFF2-40B4-BE49-F238E27FC236}">
                <a16:creationId xmlns:a16="http://schemas.microsoft.com/office/drawing/2014/main" id="{80B03061-987D-49BB-86E4-C776B5AA3DB2}"/>
              </a:ext>
            </a:extLst>
          </p:cNvPr>
          <p:cNvSpPr>
            <a:spLocks noGrp="1"/>
          </p:cNvSpPr>
          <p:nvPr>
            <p:ph idx="1"/>
          </p:nvPr>
        </p:nvSpPr>
        <p:spPr/>
        <p:txBody>
          <a:bodyPr/>
          <a:lstStyle/>
          <a:p>
            <a:pPr marL="0" indent="0">
              <a:buNone/>
            </a:pPr>
            <a:r>
              <a:rPr lang="en-US" dirty="0"/>
              <a:t>Some Important Facts:</a:t>
            </a:r>
          </a:p>
          <a:p>
            <a:r>
              <a:rPr lang="en-US" dirty="0"/>
              <a:t>Behavioral need may be internalizing and/or externalizing. </a:t>
            </a:r>
          </a:p>
          <a:p>
            <a:r>
              <a:rPr lang="en-US" dirty="0"/>
              <a:t>Tier III is for students in special or general education.</a:t>
            </a:r>
          </a:p>
          <a:p>
            <a:r>
              <a:rPr lang="en-US" dirty="0"/>
              <a:t>Tier III interventions address long-term or short term needs.</a:t>
            </a:r>
          </a:p>
        </p:txBody>
      </p:sp>
      <p:sp>
        <p:nvSpPr>
          <p:cNvPr id="5" name="Slide Number Placeholder 4">
            <a:extLst>
              <a:ext uri="{FF2B5EF4-FFF2-40B4-BE49-F238E27FC236}">
                <a16:creationId xmlns:a16="http://schemas.microsoft.com/office/drawing/2014/main" id="{A10DC20D-8C17-435D-9C2F-06908FE6D207}"/>
              </a:ext>
            </a:extLst>
          </p:cNvPr>
          <p:cNvSpPr>
            <a:spLocks noGrp="1"/>
          </p:cNvSpPr>
          <p:nvPr>
            <p:ph type="sldNum" sz="quarter" idx="4294967295"/>
          </p:nvPr>
        </p:nvSpPr>
        <p:spPr>
          <a:xfrm>
            <a:off x="11982450" y="6507163"/>
            <a:ext cx="209550" cy="153987"/>
          </a:xfrm>
        </p:spPr>
        <p:txBody>
          <a:bodyPr/>
          <a:lstStyle/>
          <a:p>
            <a:pPr algn="r"/>
            <a:fld id="{F3477EC8-074D-41C4-94AE-E9EA7CEEA348}" type="slidenum">
              <a:rPr lang="en-US" smtClean="0">
                <a:solidFill>
                  <a:srgbClr val="FFFFFF">
                    <a:lumMod val="75000"/>
                  </a:srgbClr>
                </a:solidFill>
              </a:rPr>
              <a:pPr algn="r"/>
              <a:t>10</a:t>
            </a:fld>
            <a:endParaRPr lang="en-US" dirty="0">
              <a:solidFill>
                <a:srgbClr val="FFFFFF">
                  <a:lumMod val="75000"/>
                </a:srgbClr>
              </a:solidFill>
            </a:endParaRPr>
          </a:p>
        </p:txBody>
      </p:sp>
      <p:pic>
        <p:nvPicPr>
          <p:cNvPr id="2" name="Picture 1">
            <a:extLst>
              <a:ext uri="{FF2B5EF4-FFF2-40B4-BE49-F238E27FC236}">
                <a16:creationId xmlns:a16="http://schemas.microsoft.com/office/drawing/2014/main" id="{528F90B5-C3C7-47D0-83C5-FDC24CBFC03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21027901">
            <a:off x="5465890" y="5243639"/>
            <a:ext cx="2946141" cy="1104130"/>
          </a:xfrm>
          <a:prstGeom prst="rect">
            <a:avLst/>
          </a:prstGeom>
        </p:spPr>
      </p:pic>
    </p:spTree>
    <p:extLst>
      <p:ext uri="{BB962C8B-B14F-4D97-AF65-F5344CB8AC3E}">
        <p14:creationId xmlns:p14="http://schemas.microsoft.com/office/powerpoint/2010/main" val="2930391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64F7E1-E0AB-4D43-9E60-778D707CDFF2}"/>
              </a:ext>
            </a:extLst>
          </p:cNvPr>
          <p:cNvSpPr>
            <a:spLocks noGrp="1"/>
          </p:cNvSpPr>
          <p:nvPr>
            <p:ph type="title"/>
          </p:nvPr>
        </p:nvSpPr>
        <p:spPr/>
        <p:txBody>
          <a:bodyPr/>
          <a:lstStyle/>
          <a:p>
            <a:r>
              <a:rPr lang="en-US"/>
              <a:t>Students in Tier III</a:t>
            </a:r>
            <a:endParaRPr lang="en-US" dirty="0"/>
          </a:p>
        </p:txBody>
      </p:sp>
      <p:sp>
        <p:nvSpPr>
          <p:cNvPr id="3" name="Content Placeholder 2">
            <a:extLst>
              <a:ext uri="{FF2B5EF4-FFF2-40B4-BE49-F238E27FC236}">
                <a16:creationId xmlns:a16="http://schemas.microsoft.com/office/drawing/2014/main" id="{5A47568D-F532-4A2F-A77F-80E3FC974832}"/>
              </a:ext>
            </a:extLst>
          </p:cNvPr>
          <p:cNvSpPr>
            <a:spLocks noGrp="1"/>
          </p:cNvSpPr>
          <p:nvPr>
            <p:ph idx="1"/>
          </p:nvPr>
        </p:nvSpPr>
        <p:spPr/>
        <p:txBody>
          <a:bodyPr>
            <a:normAutofit fontScale="92500"/>
          </a:bodyPr>
          <a:lstStyle/>
          <a:p>
            <a:r>
              <a:rPr lang="en-US"/>
              <a:t>Students in Tier III still receive Tier I core instruction.</a:t>
            </a:r>
          </a:p>
          <a:p>
            <a:r>
              <a:rPr lang="en-US"/>
              <a:t>Students in Tier III are still eligible for all Tier I acknowledgments and incentives.</a:t>
            </a:r>
          </a:p>
          <a:p>
            <a:r>
              <a:rPr lang="en-US"/>
              <a:t>Students in Tier III may still have access to Tier II interventions if the team decides it’s appropriate and helpful.</a:t>
            </a:r>
          </a:p>
          <a:p>
            <a:r>
              <a:rPr lang="en-US"/>
              <a:t>Tier III Behavior Intervention Plans/Wraparound Plans should document how access to Tier I and Tier II supports will occur.</a:t>
            </a:r>
            <a:endParaRPr lang="en-US" dirty="0"/>
          </a:p>
        </p:txBody>
      </p:sp>
    </p:spTree>
    <p:extLst>
      <p:ext uri="{BB962C8B-B14F-4D97-AF65-F5344CB8AC3E}">
        <p14:creationId xmlns:p14="http://schemas.microsoft.com/office/powerpoint/2010/main" val="23223254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BF96C144-8449-4DB9-9A98-B5D3BFB76019}"/>
              </a:ext>
            </a:extLst>
          </p:cNvPr>
          <p:cNvSpPr>
            <a:spLocks noGrp="1"/>
          </p:cNvSpPr>
          <p:nvPr>
            <p:ph type="title"/>
          </p:nvPr>
        </p:nvSpPr>
        <p:spPr/>
        <p:txBody>
          <a:bodyPr anchor="ctr"/>
          <a:lstStyle/>
          <a:p>
            <a:r>
              <a:rPr lang="en-US" dirty="0"/>
              <a:t>RTI Model</a:t>
            </a:r>
          </a:p>
        </p:txBody>
      </p:sp>
      <p:sp>
        <p:nvSpPr>
          <p:cNvPr id="2" name="Content Placeholder 1">
            <a:extLst>
              <a:ext uri="{FF2B5EF4-FFF2-40B4-BE49-F238E27FC236}">
                <a16:creationId xmlns:a16="http://schemas.microsoft.com/office/drawing/2014/main" id="{40818CDA-CB34-4159-924C-35F23C8009B9}"/>
              </a:ext>
            </a:extLst>
          </p:cNvPr>
          <p:cNvSpPr>
            <a:spLocks noGrp="1"/>
          </p:cNvSpPr>
          <p:nvPr>
            <p:ph idx="1"/>
          </p:nvPr>
        </p:nvSpPr>
        <p:spPr/>
        <p:txBody>
          <a:bodyPr>
            <a:normAutofit fontScale="92500" lnSpcReduction="20000"/>
          </a:bodyPr>
          <a:lstStyle/>
          <a:p>
            <a:r>
              <a:rPr lang="en-US" b="1" u="sng" dirty="0">
                <a:solidFill>
                  <a:srgbClr val="FF0000"/>
                </a:solidFill>
              </a:rPr>
              <a:t>Tier III</a:t>
            </a:r>
            <a:r>
              <a:rPr lang="en-US" b="1" dirty="0">
                <a:solidFill>
                  <a:srgbClr val="FF0000"/>
                </a:solidFill>
              </a:rPr>
              <a:t>: Individualized supports </a:t>
            </a:r>
            <a:br>
              <a:rPr lang="en-US" b="1" dirty="0">
                <a:solidFill>
                  <a:srgbClr val="FF0000"/>
                </a:solidFill>
              </a:rPr>
            </a:br>
            <a:r>
              <a:rPr lang="en-US" b="1" dirty="0">
                <a:solidFill>
                  <a:srgbClr val="FF0000"/>
                </a:solidFill>
              </a:rPr>
              <a:t>for a few students.</a:t>
            </a:r>
          </a:p>
          <a:p>
            <a:endParaRPr lang="en-US" b="1" dirty="0">
              <a:solidFill>
                <a:srgbClr val="FF0000"/>
              </a:solidFill>
            </a:endParaRPr>
          </a:p>
          <a:p>
            <a:r>
              <a:rPr lang="en-US" b="1" u="sng" dirty="0">
                <a:solidFill>
                  <a:srgbClr val="FFC000"/>
                </a:solidFill>
              </a:rPr>
              <a:t>Tier II</a:t>
            </a:r>
            <a:r>
              <a:rPr lang="en-US" b="1" dirty="0">
                <a:solidFill>
                  <a:srgbClr val="FFC000"/>
                </a:solidFill>
              </a:rPr>
              <a:t>: Targeted supports for </a:t>
            </a:r>
            <a:br>
              <a:rPr lang="en-US" b="1" dirty="0">
                <a:solidFill>
                  <a:srgbClr val="FFC000"/>
                </a:solidFill>
              </a:rPr>
            </a:br>
            <a:r>
              <a:rPr lang="en-US" b="1" dirty="0">
                <a:solidFill>
                  <a:srgbClr val="FFC000"/>
                </a:solidFill>
              </a:rPr>
              <a:t>small groups of students. </a:t>
            </a:r>
          </a:p>
          <a:p>
            <a:endParaRPr lang="en-US" b="1" dirty="0">
              <a:solidFill>
                <a:srgbClr val="FFC000"/>
              </a:solidFill>
            </a:endParaRPr>
          </a:p>
          <a:p>
            <a:r>
              <a:rPr lang="en-US" b="1" u="sng" dirty="0">
                <a:solidFill>
                  <a:schemeClr val="accent6"/>
                </a:solidFill>
              </a:rPr>
              <a:t>Tier 1</a:t>
            </a:r>
            <a:r>
              <a:rPr lang="en-US" b="1" dirty="0">
                <a:solidFill>
                  <a:schemeClr val="accent6"/>
                </a:solidFill>
              </a:rPr>
              <a:t>: Core instruction for </a:t>
            </a:r>
            <a:br>
              <a:rPr lang="en-US" b="1" dirty="0">
                <a:solidFill>
                  <a:schemeClr val="accent6"/>
                </a:solidFill>
              </a:rPr>
            </a:br>
            <a:r>
              <a:rPr lang="en-US" b="1" dirty="0">
                <a:solidFill>
                  <a:schemeClr val="accent6"/>
                </a:solidFill>
              </a:rPr>
              <a:t>all students. </a:t>
            </a:r>
          </a:p>
        </p:txBody>
      </p:sp>
      <p:pic>
        <p:nvPicPr>
          <p:cNvPr id="6" name="Picture 5">
            <a:extLst>
              <a:ext uri="{FF2B5EF4-FFF2-40B4-BE49-F238E27FC236}">
                <a16:creationId xmlns:a16="http://schemas.microsoft.com/office/drawing/2014/main" id="{909899E9-ABBD-4AB6-9C29-064EF04C16FF}"/>
              </a:ext>
            </a:extLst>
          </p:cNvPr>
          <p:cNvPicPr>
            <a:picLocks noChangeAspect="1"/>
          </p:cNvPicPr>
          <p:nvPr/>
        </p:nvPicPr>
        <p:blipFill>
          <a:blip r:embed="rId3" cstate="email">
            <a:extLst>
              <a:ext uri="{BEBA8EAE-BF5A-486C-A8C5-ECC9F3942E4B}">
                <a14:imgProps xmlns:a14="http://schemas.microsoft.com/office/drawing/2010/main">
                  <a14:imgLayer r:embed="rId4">
                    <a14:imgEffect>
                      <a14:backgroundRemoval t="4082" b="97774" l="5018" r="94624">
                        <a14:foregroundMark x1="14516" y1="92579" x2="52151" y2="96475"/>
                        <a14:foregroundMark x1="52151" y1="96475" x2="72401" y2="89239"/>
                        <a14:foregroundMark x1="72401" y1="89239" x2="86918" y2="94063"/>
                        <a14:foregroundMark x1="6093" y1="97774" x2="36738" y2="95547"/>
                        <a14:foregroundMark x1="36738" y1="95547" x2="94624" y2="97588"/>
                        <a14:foregroundMark x1="5197" y1="97774" x2="7168" y2="97217"/>
                        <a14:foregroundMark x1="50179" y1="8905" x2="50179" y2="8905"/>
                        <a14:foregroundMark x1="50717" y1="4082" x2="50717" y2="4082"/>
                      </a14:backgroundRemoval>
                    </a14:imgEffect>
                  </a14:imgLayer>
                </a14:imgProps>
              </a:ext>
              <a:ext uri="{28A0092B-C50C-407E-A947-70E740481C1C}">
                <a14:useLocalDpi xmlns:a14="http://schemas.microsoft.com/office/drawing/2010/main"/>
              </a:ext>
            </a:extLst>
          </a:blip>
          <a:stretch>
            <a:fillRect/>
          </a:stretch>
        </p:blipFill>
        <p:spPr>
          <a:xfrm>
            <a:off x="6980484" y="1856596"/>
            <a:ext cx="4373316" cy="4224404"/>
          </a:xfrm>
          <a:prstGeom prst="rect">
            <a:avLst/>
          </a:prstGeom>
        </p:spPr>
      </p:pic>
      <p:sp>
        <p:nvSpPr>
          <p:cNvPr id="7" name="Content Placeholder 5">
            <a:extLst>
              <a:ext uri="{FF2B5EF4-FFF2-40B4-BE49-F238E27FC236}">
                <a16:creationId xmlns:a16="http://schemas.microsoft.com/office/drawing/2014/main" id="{454ABED6-8E3C-4126-92E1-8551B3399110}"/>
              </a:ext>
            </a:extLst>
          </p:cNvPr>
          <p:cNvSpPr txBox="1">
            <a:spLocks/>
          </p:cNvSpPr>
          <p:nvPr/>
        </p:nvSpPr>
        <p:spPr>
          <a:xfrm>
            <a:off x="2514600" y="6314363"/>
            <a:ext cx="8839200" cy="484187"/>
          </a:xfrm>
          <a:prstGeom prst="rect">
            <a:avLst/>
          </a:prstGeom>
        </p:spPr>
        <p:txBody>
          <a:bodyPr vert="horz" lIns="91440" tIns="45720" rIns="91440" bIns="45720" rtlCol="0" anchor="ctr">
            <a:noAutofit/>
          </a:bodyPr>
          <a:lstStyle>
            <a:lvl1pPr marL="346075" indent="-346075" algn="l" defTabSz="914400" rtl="0" eaLnBrk="1" latinLnBrk="0" hangingPunct="1">
              <a:lnSpc>
                <a:spcPct val="120000"/>
              </a:lnSpc>
              <a:spcBef>
                <a:spcPts val="1000"/>
              </a:spcBef>
              <a:spcAft>
                <a:spcPts val="600"/>
              </a:spcAft>
              <a:buClr>
                <a:srgbClr val="C00000"/>
              </a:buClr>
              <a:buSzPct val="11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000" dirty="0">
                <a:ea typeface="Times New Roman" panose="02020603050405020304" pitchFamily="18" charset="0"/>
                <a:hlinkClick r:id="rId5"/>
              </a:rPr>
              <a:t>https://www.pbis.org/pbis/what-is-pbis</a:t>
            </a:r>
            <a:r>
              <a:rPr lang="en-US" sz="1000" dirty="0">
                <a:ea typeface="Times New Roman" panose="02020603050405020304" pitchFamily="18" charset="0"/>
              </a:rPr>
              <a:t> </a:t>
            </a:r>
          </a:p>
        </p:txBody>
      </p:sp>
      <p:sp>
        <p:nvSpPr>
          <p:cNvPr id="4" name="Oval 3">
            <a:extLst>
              <a:ext uri="{FF2B5EF4-FFF2-40B4-BE49-F238E27FC236}">
                <a16:creationId xmlns:a16="http://schemas.microsoft.com/office/drawing/2014/main" id="{6A861961-D0A2-4FA1-ABB9-7DB384E5C343}"/>
              </a:ext>
            </a:extLst>
          </p:cNvPr>
          <p:cNvSpPr/>
          <p:nvPr/>
        </p:nvSpPr>
        <p:spPr>
          <a:xfrm>
            <a:off x="8585860" y="1947553"/>
            <a:ext cx="1223158" cy="831273"/>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822208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81"/>
        <p:cNvGrpSpPr/>
        <p:nvPr/>
      </p:nvGrpSpPr>
      <p:grpSpPr>
        <a:xfrm>
          <a:off x="0" y="0"/>
          <a:ext cx="0" cy="0"/>
          <a:chOff x="0" y="0"/>
          <a:chExt cx="0" cy="0"/>
        </a:xfrm>
      </p:grpSpPr>
      <p:sp>
        <p:nvSpPr>
          <p:cNvPr id="7" name="Title 1"/>
          <p:cNvSpPr>
            <a:spLocks noGrp="1"/>
          </p:cNvSpPr>
          <p:nvPr>
            <p:ph type="title"/>
          </p:nvPr>
        </p:nvSpPr>
        <p:spPr/>
        <p:txBody>
          <a:bodyPr/>
          <a:lstStyle/>
          <a:p>
            <a:r>
              <a:rPr lang="en-US" dirty="0"/>
              <a:t>PBIS Tier III Core Features</a:t>
            </a:r>
          </a:p>
        </p:txBody>
      </p:sp>
      <p:grpSp>
        <p:nvGrpSpPr>
          <p:cNvPr id="5" name="Group 4">
            <a:extLst>
              <a:ext uri="{FF2B5EF4-FFF2-40B4-BE49-F238E27FC236}">
                <a16:creationId xmlns:a16="http://schemas.microsoft.com/office/drawing/2014/main" id="{026AEB65-DD38-47A0-86A1-F3EACD9D5B0A}"/>
              </a:ext>
            </a:extLst>
          </p:cNvPr>
          <p:cNvGrpSpPr/>
          <p:nvPr/>
        </p:nvGrpSpPr>
        <p:grpSpPr>
          <a:xfrm>
            <a:off x="2342920" y="2148857"/>
            <a:ext cx="7506160" cy="3834254"/>
            <a:chOff x="2342920" y="1828223"/>
            <a:chExt cx="7506160" cy="3834254"/>
          </a:xfrm>
        </p:grpSpPr>
        <p:sp>
          <p:nvSpPr>
            <p:cNvPr id="9" name="Hexagon 8"/>
            <p:cNvSpPr/>
            <p:nvPr/>
          </p:nvSpPr>
          <p:spPr>
            <a:xfrm>
              <a:off x="5214651" y="2996205"/>
              <a:ext cx="1762698" cy="1498294"/>
            </a:xfrm>
            <a:prstGeom prst="hexagon">
              <a:avLst/>
            </a:prstGeom>
            <a:solidFill>
              <a:schemeClr val="tx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rPr>
                <a:t>Tier III</a:t>
              </a:r>
            </a:p>
            <a:p>
              <a:pPr algn="ctr"/>
              <a:r>
                <a:rPr lang="en-US" sz="2800" b="1" dirty="0">
                  <a:solidFill>
                    <a:schemeClr val="bg1"/>
                  </a:solidFill>
                </a:rPr>
                <a:t>PBIS</a:t>
              </a:r>
            </a:p>
          </p:txBody>
        </p:sp>
        <p:grpSp>
          <p:nvGrpSpPr>
            <p:cNvPr id="4" name="Group 3">
              <a:extLst>
                <a:ext uri="{FF2B5EF4-FFF2-40B4-BE49-F238E27FC236}">
                  <a16:creationId xmlns:a16="http://schemas.microsoft.com/office/drawing/2014/main" id="{7DAD9A9B-F8E8-45BB-8EE3-57542BBCA092}"/>
                </a:ext>
              </a:extLst>
            </p:cNvPr>
            <p:cNvGrpSpPr/>
            <p:nvPr/>
          </p:nvGrpSpPr>
          <p:grpSpPr>
            <a:xfrm>
              <a:off x="2342920" y="1828223"/>
              <a:ext cx="7506160" cy="3834254"/>
              <a:chOff x="2342920" y="1828223"/>
              <a:chExt cx="7506160" cy="3834254"/>
            </a:xfrm>
          </p:grpSpPr>
          <p:sp>
            <p:nvSpPr>
              <p:cNvPr id="10" name="Oval 9"/>
              <p:cNvSpPr/>
              <p:nvPr/>
            </p:nvSpPr>
            <p:spPr>
              <a:xfrm>
                <a:off x="7260116" y="3205525"/>
                <a:ext cx="2588964" cy="1079653"/>
              </a:xfrm>
              <a:prstGeom prst="ellipse">
                <a:avLst/>
              </a:prstGeom>
              <a:solidFill>
                <a:srgbClr val="D31F2E"/>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Increased</a:t>
                </a:r>
              </a:p>
              <a:p>
                <a:pPr algn="ctr"/>
                <a:r>
                  <a:rPr lang="en-US" dirty="0">
                    <a:solidFill>
                      <a:schemeClr val="tx1"/>
                    </a:solidFill>
                  </a:rPr>
                  <a:t>Intensity of Data</a:t>
                </a:r>
              </a:p>
              <a:p>
                <a:pPr algn="ctr"/>
                <a:r>
                  <a:rPr lang="en-US" dirty="0">
                    <a:solidFill>
                      <a:schemeClr val="tx1"/>
                    </a:solidFill>
                  </a:rPr>
                  <a:t>Collection</a:t>
                </a:r>
              </a:p>
            </p:txBody>
          </p:sp>
          <p:sp>
            <p:nvSpPr>
              <p:cNvPr id="12" name="Oval 11"/>
              <p:cNvSpPr/>
              <p:nvPr/>
            </p:nvSpPr>
            <p:spPr>
              <a:xfrm>
                <a:off x="2342920" y="3205524"/>
                <a:ext cx="2588964" cy="1079653"/>
              </a:xfrm>
              <a:prstGeom prst="ellipse">
                <a:avLst/>
              </a:prstGeom>
              <a:solidFill>
                <a:srgbClr val="D31F2E"/>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Individualized</a:t>
                </a:r>
              </a:p>
              <a:p>
                <a:pPr algn="ctr"/>
                <a:r>
                  <a:rPr lang="en-US" dirty="0">
                    <a:solidFill>
                      <a:schemeClr val="tx1"/>
                    </a:solidFill>
                  </a:rPr>
                  <a:t>Assessment</a:t>
                </a:r>
              </a:p>
            </p:txBody>
          </p:sp>
          <p:sp>
            <p:nvSpPr>
              <p:cNvPr id="13" name="Oval 12"/>
              <p:cNvSpPr/>
              <p:nvPr/>
            </p:nvSpPr>
            <p:spPr>
              <a:xfrm>
                <a:off x="6446705" y="4582824"/>
                <a:ext cx="2588964" cy="1079653"/>
              </a:xfrm>
              <a:prstGeom prst="ellipse">
                <a:avLst/>
              </a:prstGeom>
              <a:solidFill>
                <a:srgbClr val="D31F2E"/>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Increased</a:t>
                </a:r>
              </a:p>
              <a:p>
                <a:pPr algn="ctr"/>
                <a:r>
                  <a:rPr lang="en-US" dirty="0">
                    <a:solidFill>
                      <a:schemeClr val="tx1"/>
                    </a:solidFill>
                  </a:rPr>
                  <a:t>Family</a:t>
                </a:r>
              </a:p>
              <a:p>
                <a:pPr algn="ctr"/>
                <a:r>
                  <a:rPr lang="en-US" dirty="0">
                    <a:solidFill>
                      <a:schemeClr val="tx1"/>
                    </a:solidFill>
                  </a:rPr>
                  <a:t>Engagement</a:t>
                </a:r>
              </a:p>
            </p:txBody>
          </p:sp>
          <p:sp>
            <p:nvSpPr>
              <p:cNvPr id="14" name="Oval 13"/>
              <p:cNvSpPr/>
              <p:nvPr/>
            </p:nvSpPr>
            <p:spPr>
              <a:xfrm>
                <a:off x="3185711" y="4582824"/>
                <a:ext cx="2588964" cy="1079653"/>
              </a:xfrm>
              <a:prstGeom prst="ellipse">
                <a:avLst/>
              </a:prstGeom>
              <a:solidFill>
                <a:srgbClr val="D31F2E"/>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Individual</a:t>
                </a:r>
              </a:p>
              <a:p>
                <a:pPr algn="ctr"/>
                <a:r>
                  <a:rPr lang="en-US" dirty="0">
                    <a:solidFill>
                      <a:schemeClr val="tx1"/>
                    </a:solidFill>
                  </a:rPr>
                  <a:t>Student Team</a:t>
                </a:r>
              </a:p>
            </p:txBody>
          </p:sp>
          <p:sp>
            <p:nvSpPr>
              <p:cNvPr id="15" name="Oval 14"/>
              <p:cNvSpPr/>
              <p:nvPr/>
            </p:nvSpPr>
            <p:spPr>
              <a:xfrm>
                <a:off x="3185711" y="1828224"/>
                <a:ext cx="2588964" cy="1079653"/>
              </a:xfrm>
              <a:prstGeom prst="ellipse">
                <a:avLst/>
              </a:prstGeom>
              <a:solidFill>
                <a:srgbClr val="D31F2E"/>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Individual</a:t>
                </a:r>
              </a:p>
              <a:p>
                <a:pPr algn="ctr"/>
                <a:r>
                  <a:rPr lang="en-US" dirty="0">
                    <a:solidFill>
                      <a:schemeClr val="tx1"/>
                    </a:solidFill>
                  </a:rPr>
                  <a:t>Support</a:t>
                </a:r>
              </a:p>
              <a:p>
                <a:pPr algn="ctr"/>
                <a:r>
                  <a:rPr lang="en-US" dirty="0">
                    <a:solidFill>
                      <a:schemeClr val="tx1"/>
                    </a:solidFill>
                  </a:rPr>
                  <a:t>Planning</a:t>
                </a:r>
              </a:p>
            </p:txBody>
          </p:sp>
          <p:sp>
            <p:nvSpPr>
              <p:cNvPr id="16" name="Oval 15"/>
              <p:cNvSpPr/>
              <p:nvPr/>
            </p:nvSpPr>
            <p:spPr>
              <a:xfrm>
                <a:off x="6446705" y="1828223"/>
                <a:ext cx="2588964" cy="1079653"/>
              </a:xfrm>
              <a:prstGeom prst="ellipse">
                <a:avLst/>
              </a:prstGeom>
              <a:solidFill>
                <a:srgbClr val="D31F2E"/>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Individualized</a:t>
                </a:r>
              </a:p>
              <a:p>
                <a:pPr algn="ctr"/>
                <a:r>
                  <a:rPr lang="en-US" dirty="0">
                    <a:solidFill>
                      <a:schemeClr val="tx1"/>
                    </a:solidFill>
                  </a:rPr>
                  <a:t>Support</a:t>
                </a:r>
              </a:p>
              <a:p>
                <a:pPr algn="ctr"/>
                <a:r>
                  <a:rPr lang="en-US" dirty="0">
                    <a:solidFill>
                      <a:schemeClr val="tx1"/>
                    </a:solidFill>
                  </a:rPr>
                  <a:t>Delivery</a:t>
                </a:r>
              </a:p>
            </p:txBody>
          </p:sp>
        </p:grpSp>
      </p:gr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68"/>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E2ECB34E-4104-47C5-97AA-0E22C37A1766}"/>
              </a:ext>
            </a:extLst>
          </p:cNvPr>
          <p:cNvPicPr>
            <a:picLocks noGrp="1" noChangeAspect="1"/>
          </p:cNvPicPr>
          <p:nvPr>
            <p:ph type="pic" sz="quarter" idx="18"/>
          </p:nvPr>
        </p:nvPicPr>
        <p:blipFill>
          <a:blip r:embed="rId3" cstate="screen">
            <a:extLst>
              <a:ext uri="{28A0092B-C50C-407E-A947-70E740481C1C}">
                <a14:useLocalDpi xmlns:a14="http://schemas.microsoft.com/office/drawing/2010/main"/>
              </a:ext>
            </a:extLst>
          </a:blip>
          <a:srcRect/>
          <a:stretch>
            <a:fillRect/>
          </a:stretch>
        </p:blipFill>
        <p:spPr/>
      </p:pic>
      <p:sp>
        <p:nvSpPr>
          <p:cNvPr id="5" name="Content Placeholder 4">
            <a:extLst>
              <a:ext uri="{FF2B5EF4-FFF2-40B4-BE49-F238E27FC236}">
                <a16:creationId xmlns:a16="http://schemas.microsoft.com/office/drawing/2014/main" id="{2734D3D8-75AC-4FCF-8C1A-4EFC5D9C74FD}"/>
              </a:ext>
            </a:extLst>
          </p:cNvPr>
          <p:cNvSpPr>
            <a:spLocks noGrp="1"/>
          </p:cNvSpPr>
          <p:nvPr>
            <p:ph type="body" sz="quarter" idx="19"/>
          </p:nvPr>
        </p:nvSpPr>
        <p:spPr>
          <a:xfrm>
            <a:off x="6353300" y="1837920"/>
            <a:ext cx="5257308" cy="4441825"/>
          </a:xfrm>
        </p:spPr>
        <p:txBody>
          <a:bodyPr>
            <a:normAutofit fontScale="85000" lnSpcReduction="20000"/>
          </a:bodyPr>
          <a:lstStyle/>
          <a:p>
            <a:r>
              <a:rPr lang="en-US" dirty="0"/>
              <a:t>Behavior professionals team up with family, teachers, and community to support students.</a:t>
            </a:r>
          </a:p>
          <a:p>
            <a:r>
              <a:rPr lang="en-US" dirty="0"/>
              <a:t>A functional behavior assessment is completed.</a:t>
            </a:r>
          </a:p>
          <a:p>
            <a:r>
              <a:rPr lang="en-US" dirty="0"/>
              <a:t>A behavior intervention plan is created.</a:t>
            </a:r>
          </a:p>
          <a:p>
            <a:r>
              <a:rPr lang="en-US" dirty="0"/>
              <a:t>Collaboration among school professionals, community, parents, and students is essential.</a:t>
            </a:r>
          </a:p>
        </p:txBody>
      </p:sp>
      <p:sp>
        <p:nvSpPr>
          <p:cNvPr id="69" name="Google Shape;69;p10"/>
          <p:cNvSpPr txBox="1">
            <a:spLocks noGrp="1"/>
          </p:cNvSpPr>
          <p:nvPr>
            <p:ph type="title"/>
          </p:nvPr>
        </p:nvSpPr>
        <p:spPr/>
        <p:txBody>
          <a:bodyPr/>
          <a:lstStyle/>
          <a:p>
            <a:pPr lvl="0"/>
            <a:r>
              <a:rPr lang="en-US"/>
              <a:t>     Transitioning to Tier III</a:t>
            </a: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403"/>
        <p:cNvGrpSpPr/>
        <p:nvPr/>
      </p:nvGrpSpPr>
      <p:grpSpPr>
        <a:xfrm>
          <a:off x="0" y="0"/>
          <a:ext cx="0" cy="0"/>
          <a:chOff x="0" y="0"/>
          <a:chExt cx="0" cy="0"/>
        </a:xfrm>
      </p:grpSpPr>
      <p:pic>
        <p:nvPicPr>
          <p:cNvPr id="7" name="Picture Placeholder 6">
            <a:extLst>
              <a:ext uri="{FF2B5EF4-FFF2-40B4-BE49-F238E27FC236}">
                <a16:creationId xmlns:a16="http://schemas.microsoft.com/office/drawing/2014/main" id="{DE334E9E-F878-405B-ACDF-E2F766B78E5D}"/>
              </a:ext>
            </a:extLst>
          </p:cNvPr>
          <p:cNvPicPr>
            <a:picLocks noGrp="1" noChangeAspect="1"/>
          </p:cNvPicPr>
          <p:nvPr>
            <p:ph type="pic" sz="quarter" idx="13"/>
          </p:nvPr>
        </p:nvPicPr>
        <p:blipFill>
          <a:blip r:embed="rId3" cstate="print">
            <a:extLst>
              <a:ext uri="{28A0092B-C50C-407E-A947-70E740481C1C}">
                <a14:useLocalDpi xmlns:a14="http://schemas.microsoft.com/office/drawing/2010/main" val="0"/>
              </a:ext>
            </a:extLst>
          </a:blip>
          <a:srcRect/>
          <a:stretch>
            <a:fillRect/>
          </a:stretch>
        </p:blipFill>
        <p:spPr/>
      </p:pic>
      <p:sp>
        <p:nvSpPr>
          <p:cNvPr id="404" name="Google Shape;404;p62"/>
          <p:cNvSpPr txBox="1">
            <a:spLocks noGrp="1"/>
          </p:cNvSpPr>
          <p:nvPr>
            <p:ph type="title"/>
          </p:nvPr>
        </p:nvSpPr>
        <p:spPr/>
        <p:txBody>
          <a:bodyPr/>
          <a:lstStyle/>
          <a:p>
            <a:pPr lvl="0"/>
            <a:r>
              <a:rPr lang="en-US"/>
              <a:t>Table Talk</a:t>
            </a:r>
            <a:endParaRPr lang="en-US" dirty="0">
              <a:sym typeface="Calibri"/>
            </a:endParaRPr>
          </a:p>
        </p:txBody>
      </p:sp>
      <p:sp>
        <p:nvSpPr>
          <p:cNvPr id="405" name="Google Shape;405;p62"/>
          <p:cNvSpPr txBox="1">
            <a:spLocks noGrp="1"/>
          </p:cNvSpPr>
          <p:nvPr>
            <p:ph type="body" sz="quarter" idx="20"/>
          </p:nvPr>
        </p:nvSpPr>
        <p:spPr/>
        <p:txBody>
          <a:bodyPr/>
          <a:lstStyle/>
          <a:p>
            <a:r>
              <a:rPr lang="en-US"/>
              <a:t>How would you describe Tier III to your staff based upon your implementation of Tiers I and II?</a:t>
            </a:r>
            <a:endParaRPr lang="en-US" dirty="0"/>
          </a:p>
        </p:txBody>
      </p:sp>
    </p:spTree>
    <p:extLst>
      <p:ext uri="{BB962C8B-B14F-4D97-AF65-F5344CB8AC3E}">
        <p14:creationId xmlns:p14="http://schemas.microsoft.com/office/powerpoint/2010/main" val="26597277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p13"/>
          <p:cNvSpPr txBox="1">
            <a:spLocks noGrp="1"/>
          </p:cNvSpPr>
          <p:nvPr>
            <p:ph type="title"/>
          </p:nvPr>
        </p:nvSpPr>
        <p:spPr/>
        <p:txBody>
          <a:bodyPr>
            <a:normAutofit fontScale="90000"/>
          </a:bodyPr>
          <a:lstStyle/>
          <a:p>
            <a:pPr lvl="0"/>
            <a:r>
              <a:rPr lang="en-US"/>
              <a:t>Foundations of Behavior Management</a:t>
            </a:r>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81E69C50-1519-4844-BC58-9FA6ED912F2E}"/>
              </a:ext>
            </a:extLst>
          </p:cNvPr>
          <p:cNvSpPr>
            <a:spLocks noGrp="1"/>
          </p:cNvSpPr>
          <p:nvPr>
            <p:ph type="title"/>
          </p:nvPr>
        </p:nvSpPr>
        <p:spPr/>
        <p:txBody>
          <a:bodyPr/>
          <a:lstStyle/>
          <a:p>
            <a:r>
              <a:rPr lang="en-US"/>
              <a:t>What is Behavior?</a:t>
            </a:r>
            <a:endParaRPr lang="en-US" dirty="0"/>
          </a:p>
        </p:txBody>
      </p:sp>
      <p:sp>
        <p:nvSpPr>
          <p:cNvPr id="7" name="Content Placeholder 6">
            <a:extLst>
              <a:ext uri="{FF2B5EF4-FFF2-40B4-BE49-F238E27FC236}">
                <a16:creationId xmlns:a16="http://schemas.microsoft.com/office/drawing/2014/main" id="{46FD86CD-AB84-4904-873C-328EE7F9DD35}"/>
              </a:ext>
            </a:extLst>
          </p:cNvPr>
          <p:cNvSpPr>
            <a:spLocks noGrp="1"/>
          </p:cNvSpPr>
          <p:nvPr>
            <p:ph idx="1"/>
          </p:nvPr>
        </p:nvSpPr>
        <p:spPr/>
        <p:txBody>
          <a:bodyPr>
            <a:normAutofit fontScale="92500" lnSpcReduction="10000"/>
          </a:bodyPr>
          <a:lstStyle/>
          <a:p>
            <a:r>
              <a:rPr lang="en-US"/>
              <a:t>Behavior is every action by a person that can be seen or heard.</a:t>
            </a:r>
          </a:p>
          <a:p>
            <a:r>
              <a:rPr lang="en-US"/>
              <a:t>Behavior is best defined in a way that is:</a:t>
            </a:r>
          </a:p>
          <a:p>
            <a:pPr lvl="1"/>
            <a:r>
              <a:rPr lang="en-US"/>
              <a:t>Observable</a:t>
            </a:r>
          </a:p>
          <a:p>
            <a:pPr lvl="1"/>
            <a:r>
              <a:rPr lang="en-US"/>
              <a:t>Measurable</a:t>
            </a:r>
          </a:p>
          <a:p>
            <a:pPr lvl="1"/>
            <a:r>
              <a:rPr lang="en-US"/>
              <a:t>Described in concrete terms</a:t>
            </a:r>
          </a:p>
          <a:p>
            <a:r>
              <a:rPr lang="en-US"/>
              <a:t>Example: During math class, Jimmy stands up, picks up his book from his desk and throws it on the floor next to his desk.</a:t>
            </a:r>
            <a:endParaRPr lang="en-US" dirty="0"/>
          </a:p>
        </p:txBody>
      </p:sp>
    </p:spTree>
    <p:extLst>
      <p:ext uri="{BB962C8B-B14F-4D97-AF65-F5344CB8AC3E}">
        <p14:creationId xmlns:p14="http://schemas.microsoft.com/office/powerpoint/2010/main" val="14658730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sp>
        <p:nvSpPr>
          <p:cNvPr id="93" name="Google Shape;93;p14"/>
          <p:cNvSpPr txBox="1">
            <a:spLocks noGrp="1"/>
          </p:cNvSpPr>
          <p:nvPr>
            <p:ph type="title"/>
          </p:nvPr>
        </p:nvSpPr>
        <p:spPr/>
        <p:txBody>
          <a:bodyPr/>
          <a:lstStyle/>
          <a:p>
            <a:pPr lvl="0"/>
            <a:r>
              <a:rPr lang="en-US"/>
              <a:t>Explore and Investigate Behavior </a:t>
            </a:r>
            <a:endParaRPr lang="en-US" dirty="0"/>
          </a:p>
        </p:txBody>
      </p:sp>
      <p:sp>
        <p:nvSpPr>
          <p:cNvPr id="94" name="Google Shape;94;p14"/>
          <p:cNvSpPr txBox="1">
            <a:spLocks noGrp="1"/>
          </p:cNvSpPr>
          <p:nvPr>
            <p:ph idx="1"/>
          </p:nvPr>
        </p:nvSpPr>
        <p:spPr/>
        <p:txBody>
          <a:bodyPr/>
          <a:lstStyle/>
          <a:p>
            <a:pPr lvl="0"/>
            <a:r>
              <a:rPr lang="en-US"/>
              <a:t>There is science behind understanding the behaviors of the students we support.</a:t>
            </a:r>
          </a:p>
          <a:p>
            <a:pPr lvl="0"/>
            <a:r>
              <a:rPr lang="en-US"/>
              <a:t>Our challenge is to understand its context.</a:t>
            </a:r>
            <a:endParaRPr lang="en-US" dirty="0"/>
          </a:p>
        </p:txBody>
      </p:sp>
      <p:pic>
        <p:nvPicPr>
          <p:cNvPr id="1026" name="Picture 2" descr="Image result for investigate who what where when how"/>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1014" t="24465" r="20897" b="22073"/>
          <a:stretch/>
        </p:blipFill>
        <p:spPr bwMode="auto">
          <a:xfrm>
            <a:off x="9573657" y="4269266"/>
            <a:ext cx="1442167" cy="132730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0" name="Google Shape;100;p15"/>
          <p:cNvSpPr txBox="1">
            <a:spLocks noGrp="1"/>
          </p:cNvSpPr>
          <p:nvPr>
            <p:ph type="title"/>
          </p:nvPr>
        </p:nvSpPr>
        <p:spPr/>
        <p:txBody>
          <a:bodyPr/>
          <a:lstStyle/>
          <a:p>
            <a:pPr lvl="0"/>
            <a:r>
              <a:rPr lang="en-US"/>
              <a:t>Historical Foundations</a:t>
            </a:r>
            <a:endParaRPr lang="en-US"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04"/>
        <p:cNvGrpSpPr/>
        <p:nvPr/>
      </p:nvGrpSpPr>
      <p:grpSpPr>
        <a:xfrm>
          <a:off x="0" y="0"/>
          <a:ext cx="0" cy="0"/>
          <a:chOff x="0" y="0"/>
          <a:chExt cx="0" cy="0"/>
        </a:xfrm>
      </p:grpSpPr>
      <p:sp>
        <p:nvSpPr>
          <p:cNvPr id="105" name="Google Shape;105;p16"/>
          <p:cNvSpPr txBox="1">
            <a:spLocks noGrp="1"/>
          </p:cNvSpPr>
          <p:nvPr>
            <p:ph type="title"/>
          </p:nvPr>
        </p:nvSpPr>
        <p:spPr/>
        <p:txBody>
          <a:bodyPr/>
          <a:lstStyle/>
          <a:p>
            <a:pPr lvl="0"/>
            <a:r>
              <a:rPr lang="en-US"/>
              <a:t>Behavior and Consequences</a:t>
            </a:r>
            <a:endParaRPr lang="en-US" dirty="0">
              <a:sym typeface="Arial"/>
            </a:endParaRPr>
          </a:p>
        </p:txBody>
      </p:sp>
      <p:sp>
        <p:nvSpPr>
          <p:cNvPr id="106" name="Google Shape;106;p16"/>
          <p:cNvSpPr txBox="1">
            <a:spLocks noGrp="1"/>
          </p:cNvSpPr>
          <p:nvPr>
            <p:ph idx="1"/>
          </p:nvPr>
        </p:nvSpPr>
        <p:spPr/>
        <p:txBody>
          <a:bodyPr>
            <a:normAutofit fontScale="92500" lnSpcReduction="10000"/>
          </a:bodyPr>
          <a:lstStyle/>
          <a:p>
            <a:r>
              <a:rPr lang="en-US"/>
              <a:t>Burrhus Frederic Skinner: Father of Operant Conditioning</a:t>
            </a:r>
          </a:p>
          <a:p>
            <a:pPr lvl="1"/>
            <a:r>
              <a:rPr lang="en-US"/>
              <a:t>Reinforced behavior is more likely to be repeated.</a:t>
            </a:r>
          </a:p>
          <a:p>
            <a:pPr lvl="1"/>
            <a:r>
              <a:rPr lang="en-US"/>
              <a:t>Behavior that is not reinforced is less likely to be repeated.</a:t>
            </a:r>
          </a:p>
          <a:p>
            <a:r>
              <a:rPr lang="en-US"/>
              <a:t>Based on Thorndike’s Law of Effect</a:t>
            </a:r>
          </a:p>
          <a:p>
            <a:pPr lvl="1"/>
            <a:r>
              <a:rPr lang="en-US"/>
              <a:t>Behavior that is followed by pleasant consequences is likely to be repeated.</a:t>
            </a:r>
          </a:p>
          <a:p>
            <a:pPr lvl="1"/>
            <a:r>
              <a:rPr lang="en-US"/>
              <a:t>Behavior followed by unpleasant consequences is less likely to be repeated.</a:t>
            </a:r>
            <a:endParaRPr lang="en-US" dirty="0">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17"/>
          <p:cNvSpPr txBox="1">
            <a:spLocks noGrp="1"/>
          </p:cNvSpPr>
          <p:nvPr>
            <p:ph type="title"/>
          </p:nvPr>
        </p:nvSpPr>
        <p:spPr/>
        <p:txBody>
          <a:bodyPr/>
          <a:lstStyle/>
          <a:p>
            <a:pPr lvl="0"/>
            <a:r>
              <a:rPr lang="en-US"/>
              <a:t>Applied Behavior Analysis (ABA)</a:t>
            </a:r>
            <a:endParaRPr lang="en-US" dirty="0">
              <a:sym typeface="Calibri"/>
            </a:endParaRPr>
          </a:p>
        </p:txBody>
      </p:sp>
      <p:sp>
        <p:nvSpPr>
          <p:cNvPr id="2" name="Content Placeholder 1">
            <a:extLst>
              <a:ext uri="{FF2B5EF4-FFF2-40B4-BE49-F238E27FC236}">
                <a16:creationId xmlns:a16="http://schemas.microsoft.com/office/drawing/2014/main" id="{B729B100-D147-4F8A-A101-116CCDE25E94}"/>
              </a:ext>
            </a:extLst>
          </p:cNvPr>
          <p:cNvSpPr>
            <a:spLocks noGrp="1"/>
          </p:cNvSpPr>
          <p:nvPr>
            <p:ph idx="1"/>
          </p:nvPr>
        </p:nvSpPr>
        <p:spPr/>
        <p:txBody>
          <a:bodyPr/>
          <a:lstStyle/>
          <a:p>
            <a:pPr marL="0" indent="0">
              <a:buNone/>
            </a:pPr>
            <a:r>
              <a:rPr lang="en-US" dirty="0">
                <a:sym typeface="Times New Roman"/>
              </a:rPr>
              <a:t>ABA is the science in which procedures derived from the principles of learning are systematically applied… </a:t>
            </a:r>
          </a:p>
          <a:p>
            <a:r>
              <a:rPr lang="en-US" dirty="0">
                <a:sym typeface="Times New Roman"/>
              </a:rPr>
              <a:t>to improve socially significant behavior </a:t>
            </a:r>
          </a:p>
          <a:p>
            <a:r>
              <a:rPr lang="en-US" dirty="0">
                <a:sym typeface="Times New Roman"/>
              </a:rPr>
              <a:t>to demonstrate experimentally that the procedures used were responsible for the improvement in behavior</a:t>
            </a:r>
            <a:endParaRPr lang="en-US" dirty="0">
              <a:sym typeface="Arial"/>
            </a:endParaRPr>
          </a:p>
        </p:txBody>
      </p:sp>
      <p:sp>
        <p:nvSpPr>
          <p:cNvPr id="7" name="Content Placeholder 5">
            <a:extLst>
              <a:ext uri="{FF2B5EF4-FFF2-40B4-BE49-F238E27FC236}">
                <a16:creationId xmlns:a16="http://schemas.microsoft.com/office/drawing/2014/main" id="{E0EBF99C-5B95-4C65-A5C2-87D3BFA94400}"/>
              </a:ext>
            </a:extLst>
          </p:cNvPr>
          <p:cNvSpPr txBox="1">
            <a:spLocks/>
          </p:cNvSpPr>
          <p:nvPr/>
        </p:nvSpPr>
        <p:spPr>
          <a:xfrm>
            <a:off x="2519361" y="6311900"/>
            <a:ext cx="8839200" cy="484187"/>
          </a:xfrm>
          <a:prstGeom prst="rect">
            <a:avLst/>
          </a:prstGeom>
        </p:spPr>
        <p:txBody>
          <a:bodyPr vert="horz" lIns="91440" tIns="45720" rIns="91440" bIns="45720" rtlCol="0" anchor="ctr">
            <a:noAutofit/>
          </a:bodyPr>
          <a:lstStyle>
            <a:lvl1pPr marL="346075" indent="-346075" algn="l" defTabSz="914400" rtl="0" eaLnBrk="1" latinLnBrk="0" hangingPunct="1">
              <a:lnSpc>
                <a:spcPct val="120000"/>
              </a:lnSpc>
              <a:spcBef>
                <a:spcPts val="1000"/>
              </a:spcBef>
              <a:spcAft>
                <a:spcPts val="600"/>
              </a:spcAft>
              <a:buClr>
                <a:srgbClr val="C00000"/>
              </a:buClr>
              <a:buSzPct val="110000"/>
              <a:buFont typeface="Wingdings" pitchFamily="2" charset="2"/>
              <a:buChar char="§"/>
              <a:tabLst/>
              <a:defRPr sz="2800" kern="1200">
                <a:solidFill>
                  <a:schemeClr val="tx1"/>
                </a:solidFill>
                <a:latin typeface="Arial" panose="020B0604020202020204" pitchFamily="34" charset="0"/>
                <a:ea typeface="+mn-ea"/>
                <a:cs typeface="Arial" panose="020B0604020202020204" pitchFamily="34" charset="0"/>
              </a:defRPr>
            </a:lvl1pPr>
            <a:lvl2pPr marL="803275" indent="-346075"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600" kern="1200">
                <a:solidFill>
                  <a:schemeClr val="tx1"/>
                </a:solidFill>
                <a:latin typeface="Arial" panose="020B0604020202020204" pitchFamily="34" charset="0"/>
                <a:ea typeface="+mn-ea"/>
                <a:cs typeface="Arial" panose="020B0604020202020204" pitchFamily="34" charset="0"/>
              </a:defRPr>
            </a:lvl2pPr>
            <a:lvl3pPr marL="12588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400" kern="1200">
                <a:solidFill>
                  <a:schemeClr val="tx1"/>
                </a:solidFill>
                <a:latin typeface="Arial" panose="020B0604020202020204" pitchFamily="34" charset="0"/>
                <a:ea typeface="+mn-ea"/>
                <a:cs typeface="Arial" panose="020B0604020202020204" pitchFamily="34" charset="0"/>
              </a:defRPr>
            </a:lvl3pPr>
            <a:lvl4pPr marL="1716088" indent="-344488"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200" kern="1200">
                <a:solidFill>
                  <a:schemeClr val="tx1"/>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lnSpc>
                <a:spcPct val="120000"/>
              </a:lnSpc>
              <a:spcBef>
                <a:spcPts val="500"/>
              </a:spcBef>
              <a:spcAft>
                <a:spcPts val="600"/>
              </a:spcAft>
              <a:buClr>
                <a:srgbClr val="C00000"/>
              </a:buClr>
              <a:buSzPct val="110000"/>
              <a:buFont typeface="Wingdings" pitchFamily="2" charset="2"/>
              <a:buChar char="§"/>
              <a:tabLst/>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000" dirty="0"/>
              <a:t>Cooper, Heron, and </a:t>
            </a:r>
            <a:r>
              <a:rPr lang="en-US" sz="1000" dirty="0" err="1"/>
              <a:t>Heward</a:t>
            </a:r>
            <a:r>
              <a:rPr lang="en-US" sz="1000" dirty="0"/>
              <a:t> (2007)</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19"/>
          <p:cNvSpPr txBox="1">
            <a:spLocks noGrp="1"/>
          </p:cNvSpPr>
          <p:nvPr>
            <p:ph type="title"/>
          </p:nvPr>
        </p:nvSpPr>
        <p:spPr/>
        <p:txBody>
          <a:bodyPr/>
          <a:lstStyle/>
          <a:p>
            <a:pPr lvl="0"/>
            <a:r>
              <a:rPr lang="en-US"/>
              <a:t>Basic Principles of ABA</a:t>
            </a:r>
            <a:endParaRPr lang="en-US" dirty="0"/>
          </a:p>
        </p:txBody>
      </p:sp>
      <p:sp>
        <p:nvSpPr>
          <p:cNvPr id="125" name="Google Shape;125;p19"/>
          <p:cNvSpPr txBox="1">
            <a:spLocks noGrp="1"/>
          </p:cNvSpPr>
          <p:nvPr>
            <p:ph idx="1"/>
          </p:nvPr>
        </p:nvSpPr>
        <p:spPr/>
        <p:txBody>
          <a:bodyPr/>
          <a:lstStyle/>
          <a:p>
            <a:r>
              <a:rPr lang="en-US"/>
              <a:t>Behavior is learned through experience in the environment.</a:t>
            </a:r>
          </a:p>
          <a:p>
            <a:r>
              <a:rPr lang="en-US"/>
              <a:t>All behaviors have antecedents and consequences.</a:t>
            </a:r>
          </a:p>
          <a:p>
            <a:r>
              <a:rPr lang="en-US"/>
              <a:t>Reinforcement and punishment are processes through which consequences impact behavior.</a:t>
            </a:r>
            <a:endParaRPr lang="en-US"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18" name="Google Shape;118;p18"/>
          <p:cNvSpPr txBox="1">
            <a:spLocks noGrp="1"/>
          </p:cNvSpPr>
          <p:nvPr>
            <p:ph type="title"/>
          </p:nvPr>
        </p:nvSpPr>
        <p:spPr/>
        <p:txBody>
          <a:bodyPr/>
          <a:lstStyle/>
          <a:p>
            <a:pPr lvl="0"/>
            <a:r>
              <a:rPr lang="en-US"/>
              <a:t>Basic Principles of ABA</a:t>
            </a:r>
            <a:endParaRPr lang="en-US" dirty="0"/>
          </a:p>
        </p:txBody>
      </p:sp>
      <p:sp>
        <p:nvSpPr>
          <p:cNvPr id="119" name="Google Shape;119;p18"/>
          <p:cNvSpPr txBox="1">
            <a:spLocks noGrp="1"/>
          </p:cNvSpPr>
          <p:nvPr>
            <p:ph idx="1"/>
          </p:nvPr>
        </p:nvSpPr>
        <p:spPr/>
        <p:txBody>
          <a:bodyPr/>
          <a:lstStyle/>
          <a:p>
            <a:r>
              <a:rPr lang="en-US"/>
              <a:t>Behavior is strengthened by  reinforcement.</a:t>
            </a:r>
          </a:p>
          <a:p>
            <a:r>
              <a:rPr lang="en-US"/>
              <a:t>Behavior is weakened by punishment.</a:t>
            </a:r>
          </a:p>
          <a:p>
            <a:r>
              <a:rPr lang="en-US"/>
              <a:t>Reinforcement is more effective for teaching desired behavior.</a:t>
            </a:r>
            <a:endParaRPr lang="en-U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p20"/>
          <p:cNvSpPr txBox="1">
            <a:spLocks noGrp="1"/>
          </p:cNvSpPr>
          <p:nvPr>
            <p:ph type="title"/>
          </p:nvPr>
        </p:nvSpPr>
        <p:spPr/>
        <p:txBody>
          <a:bodyPr/>
          <a:lstStyle/>
          <a:p>
            <a:pPr lvl="0"/>
            <a:r>
              <a:rPr lang="en-US"/>
              <a:t>Functional Behavior Assessment</a:t>
            </a:r>
            <a:endParaRPr lang="en-US"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23"/>
        <p:cNvGrpSpPr/>
        <p:nvPr/>
      </p:nvGrpSpPr>
      <p:grpSpPr>
        <a:xfrm>
          <a:off x="0" y="0"/>
          <a:ext cx="0" cy="0"/>
          <a:chOff x="0" y="0"/>
          <a:chExt cx="0" cy="0"/>
        </a:xfrm>
      </p:grpSpPr>
      <p:sp>
        <p:nvSpPr>
          <p:cNvPr id="324" name="Google Shape;324;p49"/>
          <p:cNvSpPr txBox="1">
            <a:spLocks noGrp="1"/>
          </p:cNvSpPr>
          <p:nvPr>
            <p:ph type="title"/>
          </p:nvPr>
        </p:nvSpPr>
        <p:spPr/>
        <p:txBody>
          <a:bodyPr>
            <a:normAutofit fontScale="90000"/>
          </a:bodyPr>
          <a:lstStyle/>
          <a:p>
            <a:pPr lvl="0"/>
            <a:r>
              <a:rPr lang="en-US"/>
              <a:t>Research Supporting Effectiveness</a:t>
            </a:r>
          </a:p>
        </p:txBody>
      </p:sp>
      <p:sp>
        <p:nvSpPr>
          <p:cNvPr id="325" name="Google Shape;325;p49"/>
          <p:cNvSpPr txBox="1">
            <a:spLocks noGrp="1"/>
          </p:cNvSpPr>
          <p:nvPr>
            <p:ph idx="1"/>
          </p:nvPr>
        </p:nvSpPr>
        <p:spPr/>
        <p:txBody>
          <a:bodyPr/>
          <a:lstStyle/>
          <a:p>
            <a:r>
              <a:rPr lang="en-US"/>
              <a:t>Interventions based on functional behavior assessment reduced problem behavior an average of 70.5% (Gage, Lewis, &amp; Stichter, 2012).</a:t>
            </a:r>
          </a:p>
          <a:p>
            <a:r>
              <a:rPr lang="en-US"/>
              <a:t>Behavior intervention plans that were function-based had greater impact on reducing the number of problem behaviors (Ingram, Lewis-Palmer, &amp; Sugai, 2005).</a:t>
            </a:r>
            <a:endParaRPr lang="en-US" dirty="0"/>
          </a:p>
        </p:txBody>
      </p:sp>
    </p:spTree>
    <p:extLst>
      <p:ext uri="{BB962C8B-B14F-4D97-AF65-F5344CB8AC3E}">
        <p14:creationId xmlns:p14="http://schemas.microsoft.com/office/powerpoint/2010/main" val="40652488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35" name="Google Shape;135;p21"/>
          <p:cNvSpPr txBox="1">
            <a:spLocks noGrp="1"/>
          </p:cNvSpPr>
          <p:nvPr>
            <p:ph type="title"/>
          </p:nvPr>
        </p:nvSpPr>
        <p:spPr/>
        <p:txBody>
          <a:bodyPr/>
          <a:lstStyle/>
          <a:p>
            <a:pPr lvl="0"/>
            <a:r>
              <a:rPr lang="en-US"/>
              <a:t>Functional Behavior Assessment</a:t>
            </a:r>
            <a:endParaRPr lang="en-US" dirty="0">
              <a:sym typeface="Calibri"/>
            </a:endParaRPr>
          </a:p>
        </p:txBody>
      </p:sp>
      <p:sp>
        <p:nvSpPr>
          <p:cNvPr id="136" name="Google Shape;136;p21"/>
          <p:cNvSpPr txBox="1">
            <a:spLocks noGrp="1"/>
          </p:cNvSpPr>
          <p:nvPr>
            <p:ph idx="1"/>
          </p:nvPr>
        </p:nvSpPr>
        <p:spPr/>
        <p:txBody>
          <a:bodyPr/>
          <a:lstStyle/>
          <a:p>
            <a:pPr lvl="0"/>
            <a:r>
              <a:rPr lang="en-US" dirty="0"/>
              <a:t>A Functional Behavior Assessment (FBA) is a </a:t>
            </a:r>
            <a:r>
              <a:rPr lang="en-US" u="sng" dirty="0"/>
              <a:t>problem-solving process</a:t>
            </a:r>
            <a:r>
              <a:rPr lang="en-US" dirty="0"/>
              <a:t> that addresses a challenging behavior.</a:t>
            </a:r>
          </a:p>
          <a:p>
            <a:pPr lvl="0"/>
            <a:r>
              <a:rPr lang="en-US" dirty="0"/>
              <a:t>This process examines the underlying </a:t>
            </a:r>
            <a:r>
              <a:rPr lang="en-US" u="sng" dirty="0"/>
              <a:t>function</a:t>
            </a:r>
            <a:r>
              <a:rPr lang="en-US" dirty="0"/>
              <a:t> of a student’s behavior that impedes the learning of the student or the learning of the student’s peers.</a:t>
            </a:r>
          </a:p>
        </p:txBody>
      </p:sp>
      <p:pic>
        <p:nvPicPr>
          <p:cNvPr id="137" name="Google Shape;137;p21"/>
          <p:cNvPicPr preferRelativeResize="0"/>
          <p:nvPr/>
        </p:nvPicPr>
        <p:blipFill>
          <a:blip r:embed="rId3">
            <a:alphaModFix/>
          </a:blip>
          <a:stretch>
            <a:fillRect/>
          </a:stretch>
        </p:blipFill>
        <p:spPr>
          <a:xfrm>
            <a:off x="5653086" y="4883529"/>
            <a:ext cx="2571750" cy="1781175"/>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86"/>
        <p:cNvGrpSpPr/>
        <p:nvPr/>
      </p:nvGrpSpPr>
      <p:grpSpPr>
        <a:xfrm>
          <a:off x="0" y="0"/>
          <a:ext cx="0" cy="0"/>
          <a:chOff x="0" y="0"/>
          <a:chExt cx="0" cy="0"/>
        </a:xfrm>
      </p:grpSpPr>
      <p:sp>
        <p:nvSpPr>
          <p:cNvPr id="187" name="Google Shape;187;p29"/>
          <p:cNvSpPr txBox="1">
            <a:spLocks noGrp="1"/>
          </p:cNvSpPr>
          <p:nvPr>
            <p:ph type="title"/>
          </p:nvPr>
        </p:nvSpPr>
        <p:spPr/>
        <p:txBody>
          <a:bodyPr/>
          <a:lstStyle/>
          <a:p>
            <a:pPr lvl="0"/>
            <a:r>
              <a:rPr lang="en-US"/>
              <a:t>Complexity of an FBA</a:t>
            </a:r>
            <a:endParaRPr lang="en-US" dirty="0">
              <a:sym typeface="Calibri"/>
            </a:endParaRPr>
          </a:p>
        </p:txBody>
      </p:sp>
      <p:sp>
        <p:nvSpPr>
          <p:cNvPr id="188" name="Google Shape;188;p29"/>
          <p:cNvSpPr txBox="1">
            <a:spLocks noGrp="1"/>
          </p:cNvSpPr>
          <p:nvPr>
            <p:ph idx="1"/>
          </p:nvPr>
        </p:nvSpPr>
        <p:spPr/>
        <p:txBody>
          <a:bodyPr/>
          <a:lstStyle/>
          <a:p>
            <a:pPr lvl="0"/>
            <a:r>
              <a:rPr lang="en-US"/>
              <a:t>For mild to moderate problem behaviors that are not physically threatening to the self or others, and which occur over no more than two school routines, school personnel can conduct the FBA.</a:t>
            </a:r>
          </a:p>
          <a:p>
            <a:pPr lvl="0"/>
            <a:r>
              <a:rPr lang="en-US"/>
              <a:t>For more serious problem behaviors, trained personnel may need to conduct the FBA.</a:t>
            </a:r>
            <a:endParaRPr lang="en-US"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42"/>
        <p:cNvGrpSpPr/>
        <p:nvPr/>
      </p:nvGrpSpPr>
      <p:grpSpPr>
        <a:xfrm>
          <a:off x="0" y="0"/>
          <a:ext cx="0" cy="0"/>
          <a:chOff x="0" y="0"/>
          <a:chExt cx="0" cy="0"/>
        </a:xfrm>
      </p:grpSpPr>
      <p:sp>
        <p:nvSpPr>
          <p:cNvPr id="143" name="Google Shape;143;p22"/>
          <p:cNvSpPr txBox="1">
            <a:spLocks noGrp="1"/>
          </p:cNvSpPr>
          <p:nvPr>
            <p:ph type="title"/>
          </p:nvPr>
        </p:nvSpPr>
        <p:spPr/>
        <p:txBody>
          <a:bodyPr>
            <a:normAutofit fontScale="90000"/>
          </a:bodyPr>
          <a:lstStyle/>
          <a:p>
            <a:pPr lvl="0"/>
            <a:r>
              <a:rPr lang="en-US"/>
              <a:t>Antecedent-Behavior-Consequence</a:t>
            </a:r>
            <a:endParaRPr lang="en-US" dirty="0"/>
          </a:p>
        </p:txBody>
      </p:sp>
      <p:sp>
        <p:nvSpPr>
          <p:cNvPr id="144" name="Google Shape;144;p22"/>
          <p:cNvSpPr txBox="1">
            <a:spLocks noGrp="1"/>
          </p:cNvSpPr>
          <p:nvPr>
            <p:ph idx="1"/>
          </p:nvPr>
        </p:nvSpPr>
        <p:spPr/>
        <p:txBody>
          <a:bodyPr/>
          <a:lstStyle/>
          <a:p>
            <a:pPr marL="0" lvl="0" indent="0">
              <a:buNone/>
            </a:pPr>
            <a:r>
              <a:rPr lang="en-US" dirty="0"/>
              <a:t>Determine the relationships between the student’s problem behavior and aspects of their environment using the ABCs:</a:t>
            </a:r>
          </a:p>
          <a:p>
            <a:r>
              <a:rPr lang="en-US" b="1" u="sng" dirty="0"/>
              <a:t>A</a:t>
            </a:r>
            <a:r>
              <a:rPr lang="en-US" dirty="0"/>
              <a:t>ntecedent - What happens before the target behavior</a:t>
            </a:r>
          </a:p>
          <a:p>
            <a:r>
              <a:rPr lang="en-US" b="1" u="sng" dirty="0"/>
              <a:t>B</a:t>
            </a:r>
            <a:r>
              <a:rPr lang="en-US" dirty="0"/>
              <a:t>ehavior </a:t>
            </a:r>
          </a:p>
          <a:p>
            <a:r>
              <a:rPr lang="en-US" b="1" u="sng" dirty="0"/>
              <a:t>C</a:t>
            </a:r>
            <a:r>
              <a:rPr lang="en-US" dirty="0"/>
              <a:t>onsequence - What happens after the target behavior</a:t>
            </a:r>
          </a:p>
        </p:txBody>
      </p:sp>
      <p:pic>
        <p:nvPicPr>
          <p:cNvPr id="145" name="Google Shape;145;p22"/>
          <p:cNvPicPr preferRelativeResize="0"/>
          <p:nvPr/>
        </p:nvPicPr>
        <p:blipFill>
          <a:blip r:embed="rId3" cstate="email">
            <a:alphaModFix/>
            <a:extLst>
              <a:ext uri="{28A0092B-C50C-407E-A947-70E740481C1C}">
                <a14:useLocalDpi xmlns:a14="http://schemas.microsoft.com/office/drawing/2010/main"/>
              </a:ext>
            </a:extLst>
          </a:blip>
          <a:stretch>
            <a:fillRect/>
          </a:stretch>
        </p:blipFill>
        <p:spPr>
          <a:xfrm>
            <a:off x="5764547" y="5172172"/>
            <a:ext cx="2348827" cy="1320703"/>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46"/>
        <p:cNvGrpSpPr/>
        <p:nvPr/>
      </p:nvGrpSpPr>
      <p:grpSpPr>
        <a:xfrm>
          <a:off x="0" y="0"/>
          <a:ext cx="0" cy="0"/>
          <a:chOff x="0" y="0"/>
          <a:chExt cx="0" cy="0"/>
        </a:xfrm>
      </p:grpSpPr>
      <p:sp>
        <p:nvSpPr>
          <p:cNvPr id="347" name="Google Shape;347;p53"/>
          <p:cNvSpPr txBox="1">
            <a:spLocks noGrp="1"/>
          </p:cNvSpPr>
          <p:nvPr>
            <p:ph type="title"/>
          </p:nvPr>
        </p:nvSpPr>
        <p:spPr/>
        <p:txBody>
          <a:bodyPr/>
          <a:lstStyle/>
          <a:p>
            <a:pPr lvl="0"/>
            <a:r>
              <a:rPr lang="en-US" dirty="0"/>
              <a:t>Function Video</a:t>
            </a:r>
            <a:endParaRPr lang="en-US" dirty="0">
              <a:sym typeface="Calibri"/>
            </a:endParaRPr>
          </a:p>
        </p:txBody>
      </p:sp>
      <p:pic>
        <p:nvPicPr>
          <p:cNvPr id="5" name="Online Media 4" title="Functions of Behavior (Behaviorbabe)">
            <a:hlinkClick r:id="" action="ppaction://media"/>
            <a:extLst>
              <a:ext uri="{FF2B5EF4-FFF2-40B4-BE49-F238E27FC236}">
                <a16:creationId xmlns:a16="http://schemas.microsoft.com/office/drawing/2014/main" id="{1471C429-1B4C-4EC2-AAB0-F4E1D51C5076}"/>
              </a:ext>
            </a:extLst>
          </p:cNvPr>
          <p:cNvPicPr>
            <a:picLocks noGrp="1" noRot="1" noChangeAspect="1"/>
          </p:cNvPicPr>
          <p:nvPr>
            <p:ph idx="1"/>
            <a:videoFile r:link="rId1"/>
          </p:nvPr>
        </p:nvPicPr>
        <p:blipFill>
          <a:blip r:embed="rId4"/>
          <a:stretch>
            <a:fillRect/>
          </a:stretch>
        </p:blipFill>
        <p:spPr>
          <a:xfrm>
            <a:off x="3191795" y="1925053"/>
            <a:ext cx="7486315" cy="4211052"/>
          </a:xfrm>
          <a:prstGeom prst="rect">
            <a:avLst/>
          </a:prstGeom>
        </p:spPr>
      </p:pic>
    </p:spTree>
    <p:extLst>
      <p:ext uri="{BB962C8B-B14F-4D97-AF65-F5344CB8AC3E}">
        <p14:creationId xmlns:p14="http://schemas.microsoft.com/office/powerpoint/2010/main" val="347130444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54"/>
        <p:cNvGrpSpPr/>
        <p:nvPr/>
      </p:nvGrpSpPr>
      <p:grpSpPr>
        <a:xfrm>
          <a:off x="0" y="0"/>
          <a:ext cx="0" cy="0"/>
          <a:chOff x="0" y="0"/>
          <a:chExt cx="0" cy="0"/>
        </a:xfrm>
      </p:grpSpPr>
      <p:sp>
        <p:nvSpPr>
          <p:cNvPr id="355" name="Google Shape;355;p54"/>
          <p:cNvSpPr txBox="1">
            <a:spLocks noGrp="1"/>
          </p:cNvSpPr>
          <p:nvPr>
            <p:ph type="title"/>
          </p:nvPr>
        </p:nvSpPr>
        <p:spPr/>
        <p:txBody>
          <a:bodyPr/>
          <a:lstStyle/>
          <a:p>
            <a:pPr lvl="0"/>
            <a:r>
              <a:rPr lang="en-US"/>
              <a:t>Behavior Scenario Video</a:t>
            </a:r>
            <a:endParaRPr lang="en-US" dirty="0"/>
          </a:p>
        </p:txBody>
      </p:sp>
      <p:pic>
        <p:nvPicPr>
          <p:cNvPr id="5" name="Online Media 4" title="Classroom Management: Function Video 5">
            <a:hlinkClick r:id="" action="ppaction://media"/>
            <a:extLst>
              <a:ext uri="{FF2B5EF4-FFF2-40B4-BE49-F238E27FC236}">
                <a16:creationId xmlns:a16="http://schemas.microsoft.com/office/drawing/2014/main" id="{6297261E-C52C-4EB5-96EE-E4E1AACD5A2B}"/>
              </a:ext>
            </a:extLst>
          </p:cNvPr>
          <p:cNvPicPr>
            <a:picLocks noGrp="1" noRot="1" noChangeAspect="1"/>
          </p:cNvPicPr>
          <p:nvPr>
            <p:ph idx="1"/>
            <a:videoFile r:link="rId1"/>
          </p:nvPr>
        </p:nvPicPr>
        <p:blipFill>
          <a:blip r:embed="rId4"/>
          <a:stretch>
            <a:fillRect/>
          </a:stretch>
        </p:blipFill>
        <p:spPr>
          <a:xfrm>
            <a:off x="3494963" y="2093165"/>
            <a:ext cx="6887996" cy="3874498"/>
          </a:xfrm>
          <a:prstGeom prst="rect">
            <a:avLst/>
          </a:prstGeom>
        </p:spPr>
      </p:pic>
    </p:spTree>
    <p:extLst>
      <p:ext uri="{BB962C8B-B14F-4D97-AF65-F5344CB8AC3E}">
        <p14:creationId xmlns:p14="http://schemas.microsoft.com/office/powerpoint/2010/main" val="164408235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403"/>
        <p:cNvGrpSpPr/>
        <p:nvPr/>
      </p:nvGrpSpPr>
      <p:grpSpPr>
        <a:xfrm>
          <a:off x="0" y="0"/>
          <a:ext cx="0" cy="0"/>
          <a:chOff x="0" y="0"/>
          <a:chExt cx="0" cy="0"/>
        </a:xfrm>
      </p:grpSpPr>
      <p:pic>
        <p:nvPicPr>
          <p:cNvPr id="7" name="Picture Placeholder 6">
            <a:extLst>
              <a:ext uri="{FF2B5EF4-FFF2-40B4-BE49-F238E27FC236}">
                <a16:creationId xmlns:a16="http://schemas.microsoft.com/office/drawing/2014/main" id="{53958323-0651-44F4-86C9-AA5BF46B263B}"/>
              </a:ext>
            </a:extLst>
          </p:cNvPr>
          <p:cNvPicPr>
            <a:picLocks noGrp="1" noChangeAspect="1"/>
          </p:cNvPicPr>
          <p:nvPr>
            <p:ph type="pic" sz="quarter" idx="13"/>
          </p:nvPr>
        </p:nvPicPr>
        <p:blipFill>
          <a:blip r:embed="rId3" cstate="print">
            <a:extLst>
              <a:ext uri="{28A0092B-C50C-407E-A947-70E740481C1C}">
                <a14:useLocalDpi xmlns:a14="http://schemas.microsoft.com/office/drawing/2010/main" val="0"/>
              </a:ext>
            </a:extLst>
          </a:blip>
          <a:srcRect/>
          <a:stretch>
            <a:fillRect/>
          </a:stretch>
        </p:blipFill>
        <p:spPr/>
      </p:pic>
      <p:sp>
        <p:nvSpPr>
          <p:cNvPr id="404" name="Google Shape;404;p62"/>
          <p:cNvSpPr txBox="1">
            <a:spLocks noGrp="1"/>
          </p:cNvSpPr>
          <p:nvPr>
            <p:ph type="title"/>
          </p:nvPr>
        </p:nvSpPr>
        <p:spPr/>
        <p:txBody>
          <a:bodyPr/>
          <a:lstStyle/>
          <a:p>
            <a:pPr lvl="0"/>
            <a:r>
              <a:rPr lang="en-US"/>
              <a:t>Table Talk</a:t>
            </a:r>
            <a:endParaRPr lang="en-US" dirty="0">
              <a:sym typeface="Calibri"/>
            </a:endParaRPr>
          </a:p>
        </p:txBody>
      </p:sp>
      <p:sp>
        <p:nvSpPr>
          <p:cNvPr id="405" name="Google Shape;405;p62"/>
          <p:cNvSpPr txBox="1">
            <a:spLocks noGrp="1"/>
          </p:cNvSpPr>
          <p:nvPr>
            <p:ph type="body" sz="quarter" idx="20"/>
          </p:nvPr>
        </p:nvSpPr>
        <p:spPr/>
        <p:txBody>
          <a:bodyPr>
            <a:normAutofit fontScale="85000" lnSpcReduction="10000"/>
          </a:bodyPr>
          <a:lstStyle/>
          <a:p>
            <a:r>
              <a:rPr lang="en-US" dirty="0"/>
              <a:t>Collaboration in FBA:</a:t>
            </a:r>
          </a:p>
          <a:p>
            <a:r>
              <a:rPr lang="en-US" dirty="0"/>
              <a:t>Is it practical to ask a regular education teacher to be involved in the FBA process? </a:t>
            </a:r>
          </a:p>
          <a:p>
            <a:r>
              <a:rPr lang="en-US" dirty="0"/>
              <a:t>What about the music teacher, the librarian, or a resource teacher?</a:t>
            </a:r>
          </a:p>
          <a:p>
            <a:endParaRPr lang="en-US" dirty="0"/>
          </a:p>
          <a:p>
            <a:pPr lvl="0"/>
            <a:r>
              <a:rPr lang="en-US" dirty="0"/>
              <a:t>✐ Discuss the parties that should be involved in the process.</a:t>
            </a:r>
          </a:p>
        </p:txBody>
      </p:sp>
    </p:spTree>
    <p:extLst>
      <p:ext uri="{BB962C8B-B14F-4D97-AF65-F5344CB8AC3E}">
        <p14:creationId xmlns:p14="http://schemas.microsoft.com/office/powerpoint/2010/main" val="372448553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85"/>
        <p:cNvGrpSpPr/>
        <p:nvPr/>
      </p:nvGrpSpPr>
      <p:grpSpPr>
        <a:xfrm>
          <a:off x="0" y="0"/>
          <a:ext cx="0" cy="0"/>
          <a:chOff x="0" y="0"/>
          <a:chExt cx="0" cy="0"/>
        </a:xfrm>
      </p:grpSpPr>
      <p:sp>
        <p:nvSpPr>
          <p:cNvPr id="286" name="Google Shape;286;p43"/>
          <p:cNvSpPr txBox="1">
            <a:spLocks noGrp="1"/>
          </p:cNvSpPr>
          <p:nvPr>
            <p:ph type="title"/>
          </p:nvPr>
        </p:nvSpPr>
        <p:spPr/>
        <p:txBody>
          <a:bodyPr/>
          <a:lstStyle/>
          <a:p>
            <a:pPr lvl="0"/>
            <a:r>
              <a:rPr lang="en-US"/>
              <a:t>Behavior Intervention Plan (BIP)</a:t>
            </a:r>
            <a:endParaRPr lang="en-US"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91"/>
        <p:cNvGrpSpPr/>
        <p:nvPr/>
      </p:nvGrpSpPr>
      <p:grpSpPr>
        <a:xfrm>
          <a:off x="0" y="0"/>
          <a:ext cx="0" cy="0"/>
          <a:chOff x="0" y="0"/>
          <a:chExt cx="0" cy="0"/>
        </a:xfrm>
      </p:grpSpPr>
      <p:sp>
        <p:nvSpPr>
          <p:cNvPr id="3" name="Content Placeholder 2"/>
          <p:cNvSpPr>
            <a:spLocks noGrp="1"/>
          </p:cNvSpPr>
          <p:nvPr>
            <p:ph idx="4294967295"/>
          </p:nvPr>
        </p:nvSpPr>
        <p:spPr>
          <a:xfrm>
            <a:off x="838200" y="1146835"/>
            <a:ext cx="10515600" cy="5114925"/>
          </a:xfrm>
          <a:prstGeom prst="rect">
            <a:avLst/>
          </a:prstGeom>
        </p:spPr>
        <p:txBody>
          <a:bodyPr>
            <a:normAutofit fontScale="85000" lnSpcReduction="20000"/>
          </a:bodyPr>
          <a:lstStyle/>
          <a:p>
            <a:pPr marL="0" indent="0">
              <a:buNone/>
            </a:pPr>
            <a:r>
              <a:rPr lang="en-US" sz="4000" dirty="0"/>
              <a:t>			What we sometimes see as</a:t>
            </a:r>
          </a:p>
          <a:p>
            <a:pPr marL="0" indent="0">
              <a:buNone/>
            </a:pPr>
            <a:r>
              <a:rPr lang="en-US" sz="4000" dirty="0"/>
              <a:t>	a failure to </a:t>
            </a:r>
            <a:r>
              <a:rPr lang="en-US" sz="7200" b="1" dirty="0">
                <a:solidFill>
                  <a:schemeClr val="accent6"/>
                </a:solidFill>
              </a:rPr>
              <a:t>B</a:t>
            </a:r>
            <a:r>
              <a:rPr lang="en-US" sz="7200" b="1" dirty="0">
                <a:solidFill>
                  <a:schemeClr val="accent1"/>
                </a:solidFill>
              </a:rPr>
              <a:t>E</a:t>
            </a:r>
            <a:r>
              <a:rPr lang="en-US" sz="7200" b="1" dirty="0">
                <a:solidFill>
                  <a:srgbClr val="C00000"/>
                </a:solidFill>
              </a:rPr>
              <a:t>H</a:t>
            </a:r>
            <a:r>
              <a:rPr lang="en-US" sz="7200" b="1" dirty="0">
                <a:solidFill>
                  <a:schemeClr val="accent4"/>
                </a:solidFill>
              </a:rPr>
              <a:t>A</a:t>
            </a:r>
            <a:r>
              <a:rPr lang="en-US" sz="7200" b="1" dirty="0">
                <a:solidFill>
                  <a:srgbClr val="7030A0"/>
                </a:solidFill>
              </a:rPr>
              <a:t>V</a:t>
            </a:r>
            <a:r>
              <a:rPr lang="en-US" sz="7200" b="1" dirty="0">
                <a:solidFill>
                  <a:srgbClr val="FF66CC"/>
                </a:solidFill>
              </a:rPr>
              <a:t>E</a:t>
            </a:r>
          </a:p>
          <a:p>
            <a:pPr marL="0" indent="0">
              <a:buNone/>
            </a:pPr>
            <a:r>
              <a:rPr lang="en-US" sz="4000" dirty="0"/>
              <a:t>					properly,</a:t>
            </a:r>
          </a:p>
          <a:p>
            <a:pPr marL="0" indent="0">
              <a:buNone/>
            </a:pPr>
            <a:r>
              <a:rPr lang="en-US" sz="4000" dirty="0"/>
              <a:t>			is actually a failure to</a:t>
            </a:r>
          </a:p>
          <a:p>
            <a:pPr marL="0" indent="0">
              <a:buNone/>
            </a:pPr>
            <a:r>
              <a:rPr lang="en-US" sz="7200" dirty="0"/>
              <a:t>				</a:t>
            </a:r>
            <a:r>
              <a:rPr lang="en-US" sz="7200" b="1" dirty="0">
                <a:solidFill>
                  <a:srgbClr val="FF66CC"/>
                </a:solidFill>
              </a:rPr>
              <a:t>C</a:t>
            </a:r>
            <a:r>
              <a:rPr lang="en-US" sz="7200" b="1" dirty="0">
                <a:solidFill>
                  <a:schemeClr val="accent4"/>
                </a:solidFill>
              </a:rPr>
              <a:t>O</a:t>
            </a:r>
            <a:r>
              <a:rPr lang="en-US" sz="7200" b="1" dirty="0">
                <a:solidFill>
                  <a:srgbClr val="C00000"/>
                </a:solidFill>
              </a:rPr>
              <a:t>M</a:t>
            </a:r>
            <a:r>
              <a:rPr lang="en-US" sz="7200" b="1" dirty="0">
                <a:solidFill>
                  <a:schemeClr val="accent6"/>
                </a:solidFill>
              </a:rPr>
              <a:t>M</a:t>
            </a:r>
            <a:r>
              <a:rPr lang="en-US" sz="7200" b="1" dirty="0">
                <a:solidFill>
                  <a:schemeClr val="accent1"/>
                </a:solidFill>
              </a:rPr>
              <a:t>U</a:t>
            </a:r>
            <a:r>
              <a:rPr lang="en-US" sz="7200" b="1" dirty="0">
                <a:solidFill>
                  <a:srgbClr val="7030A0"/>
                </a:solidFill>
              </a:rPr>
              <a:t>N</a:t>
            </a:r>
            <a:r>
              <a:rPr lang="en-US" sz="7200" b="1" dirty="0">
                <a:solidFill>
                  <a:schemeClr val="accent4"/>
                </a:solidFill>
              </a:rPr>
              <a:t>I</a:t>
            </a:r>
            <a:r>
              <a:rPr lang="en-US" sz="7200" b="1" dirty="0">
                <a:solidFill>
                  <a:srgbClr val="C00000"/>
                </a:solidFill>
              </a:rPr>
              <a:t>C</a:t>
            </a:r>
            <a:r>
              <a:rPr lang="en-US" sz="7200" b="1" dirty="0">
                <a:solidFill>
                  <a:schemeClr val="accent6"/>
                </a:solidFill>
              </a:rPr>
              <a:t>A</a:t>
            </a:r>
            <a:r>
              <a:rPr lang="en-US" sz="7200" b="1" dirty="0">
                <a:solidFill>
                  <a:schemeClr val="accent1"/>
                </a:solidFill>
              </a:rPr>
              <a:t>T</a:t>
            </a:r>
            <a:r>
              <a:rPr lang="en-US" sz="7200" b="1" dirty="0">
                <a:solidFill>
                  <a:srgbClr val="7030A0"/>
                </a:solidFill>
              </a:rPr>
              <a:t>E</a:t>
            </a:r>
          </a:p>
          <a:p>
            <a:pPr marL="0" indent="0">
              <a:buNone/>
            </a:pPr>
            <a:r>
              <a:rPr lang="en-US" sz="4000" dirty="0"/>
              <a:t>					properly.</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297"/>
        <p:cNvGrpSpPr/>
        <p:nvPr/>
      </p:nvGrpSpPr>
      <p:grpSpPr>
        <a:xfrm>
          <a:off x="0" y="0"/>
          <a:ext cx="0" cy="0"/>
          <a:chOff x="0" y="0"/>
          <a:chExt cx="0" cy="0"/>
        </a:xfrm>
      </p:grpSpPr>
      <p:sp>
        <p:nvSpPr>
          <p:cNvPr id="298" name="Google Shape;298;p45"/>
          <p:cNvSpPr txBox="1">
            <a:spLocks noGrp="1"/>
          </p:cNvSpPr>
          <p:nvPr>
            <p:ph type="title"/>
          </p:nvPr>
        </p:nvSpPr>
        <p:spPr/>
        <p:txBody>
          <a:bodyPr/>
          <a:lstStyle/>
          <a:p>
            <a:pPr lvl="0"/>
            <a:r>
              <a:rPr lang="en-US"/>
              <a:t>Behavior Intervention Plan (BIP)</a:t>
            </a:r>
            <a:endParaRPr lang="en-US" dirty="0"/>
          </a:p>
        </p:txBody>
      </p:sp>
      <p:sp>
        <p:nvSpPr>
          <p:cNvPr id="299" name="Google Shape;299;p45"/>
          <p:cNvSpPr txBox="1">
            <a:spLocks noGrp="1"/>
          </p:cNvSpPr>
          <p:nvPr>
            <p:ph idx="1"/>
          </p:nvPr>
        </p:nvSpPr>
        <p:spPr/>
        <p:txBody>
          <a:bodyPr/>
          <a:lstStyle/>
          <a:p>
            <a:pPr lvl="0"/>
            <a:r>
              <a:rPr lang="en-US"/>
              <a:t>Based on the results of the Functional Behavior Assessment </a:t>
            </a:r>
          </a:p>
          <a:p>
            <a:pPr lvl="0"/>
            <a:r>
              <a:rPr lang="en-US"/>
              <a:t>Designed to teach and reinforce replacement behaviors</a:t>
            </a:r>
          </a:p>
          <a:p>
            <a:pPr lvl="0"/>
            <a:r>
              <a:rPr lang="en-US"/>
              <a:t>Defines the behavior, reasons the behavior occurs, and intervention strategies that will take place when the behavior occurs</a:t>
            </a:r>
            <a:endParaRPr lang="en-US"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50"/>
        <p:cNvGrpSpPr/>
        <p:nvPr/>
      </p:nvGrpSpPr>
      <p:grpSpPr>
        <a:xfrm>
          <a:off x="0" y="0"/>
          <a:ext cx="0" cy="0"/>
          <a:chOff x="0" y="0"/>
          <a:chExt cx="0" cy="0"/>
        </a:xfrm>
      </p:grpSpPr>
      <p:sp>
        <p:nvSpPr>
          <p:cNvPr id="151" name="Google Shape;151;p23"/>
          <p:cNvSpPr txBox="1">
            <a:spLocks noGrp="1"/>
          </p:cNvSpPr>
          <p:nvPr>
            <p:ph type="title"/>
          </p:nvPr>
        </p:nvSpPr>
        <p:spPr/>
        <p:txBody>
          <a:bodyPr/>
          <a:lstStyle/>
          <a:p>
            <a:pPr lvl="0"/>
            <a:r>
              <a:rPr lang="en-US"/>
              <a:t>Steps in the FBA/BIP Process</a:t>
            </a:r>
            <a:endParaRPr lang="en-US" dirty="0"/>
          </a:p>
        </p:txBody>
      </p:sp>
      <p:sp>
        <p:nvSpPr>
          <p:cNvPr id="152" name="Google Shape;152;p23"/>
          <p:cNvSpPr txBox="1">
            <a:spLocks noGrp="1"/>
          </p:cNvSpPr>
          <p:nvPr>
            <p:ph idx="1"/>
          </p:nvPr>
        </p:nvSpPr>
        <p:spPr/>
        <p:txBody>
          <a:bodyPr>
            <a:normAutofit fontScale="92500" lnSpcReduction="10000"/>
          </a:bodyPr>
          <a:lstStyle/>
          <a:p>
            <a:pPr lvl="0"/>
            <a:r>
              <a:rPr lang="en-US"/>
              <a:t>Establish a team.</a:t>
            </a:r>
          </a:p>
          <a:p>
            <a:pPr lvl="0"/>
            <a:r>
              <a:rPr lang="en-US"/>
              <a:t>Identify the interfering or problem behavior.</a:t>
            </a:r>
          </a:p>
          <a:p>
            <a:pPr lvl="0"/>
            <a:r>
              <a:rPr lang="en-US"/>
              <a:t>Collect baseline data.</a:t>
            </a:r>
          </a:p>
          <a:p>
            <a:pPr lvl="0"/>
            <a:r>
              <a:rPr lang="en-US"/>
              <a:t>Form a hypothesis statement.</a:t>
            </a:r>
          </a:p>
          <a:p>
            <a:pPr lvl="0"/>
            <a:r>
              <a:rPr lang="en-US"/>
              <a:t>Develop interventions and decide on a behavior intervention plan (BIP).</a:t>
            </a:r>
          </a:p>
          <a:p>
            <a:pPr lvl="0"/>
            <a:r>
              <a:rPr lang="en-US"/>
              <a:t>Monitor the chosen intervention’s effectiveness.</a:t>
            </a:r>
            <a:endParaRPr lang="en-US" dirty="0"/>
          </a:p>
        </p:txBody>
      </p:sp>
    </p:spTree>
    <p:extLst>
      <p:ext uri="{BB962C8B-B14F-4D97-AF65-F5344CB8AC3E}">
        <p14:creationId xmlns:p14="http://schemas.microsoft.com/office/powerpoint/2010/main" val="407700087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310"/>
        <p:cNvGrpSpPr/>
        <p:nvPr/>
      </p:nvGrpSpPr>
      <p:grpSpPr>
        <a:xfrm>
          <a:off x="0" y="0"/>
          <a:ext cx="0" cy="0"/>
          <a:chOff x="0" y="0"/>
          <a:chExt cx="0" cy="0"/>
        </a:xfrm>
      </p:grpSpPr>
      <p:sp>
        <p:nvSpPr>
          <p:cNvPr id="311" name="Google Shape;311;p47"/>
          <p:cNvSpPr txBox="1">
            <a:spLocks noGrp="1"/>
          </p:cNvSpPr>
          <p:nvPr>
            <p:ph type="title"/>
          </p:nvPr>
        </p:nvSpPr>
        <p:spPr/>
        <p:txBody>
          <a:bodyPr/>
          <a:lstStyle/>
          <a:p>
            <a:pPr lvl="0"/>
            <a:r>
              <a:rPr lang="en-US"/>
              <a:t>Progress Monitoring </a:t>
            </a:r>
            <a:endParaRPr lang="en-US" dirty="0"/>
          </a:p>
        </p:txBody>
      </p:sp>
      <p:sp>
        <p:nvSpPr>
          <p:cNvPr id="312" name="Google Shape;312;p47"/>
          <p:cNvSpPr txBox="1">
            <a:spLocks noGrp="1"/>
          </p:cNvSpPr>
          <p:nvPr>
            <p:ph idx="1"/>
          </p:nvPr>
        </p:nvSpPr>
        <p:spPr/>
        <p:txBody>
          <a:bodyPr/>
          <a:lstStyle/>
          <a:p>
            <a:pPr lvl="0"/>
            <a:r>
              <a:rPr lang="en-US"/>
              <a:t>The BIP should be reviewed by the ACTION TEAM on a regular basis.</a:t>
            </a:r>
          </a:p>
          <a:p>
            <a:pPr lvl="0"/>
            <a:r>
              <a:rPr lang="en-US"/>
              <a:t>Assess fidelity of implementation.</a:t>
            </a:r>
          </a:p>
          <a:p>
            <a:pPr lvl="0"/>
            <a:r>
              <a:rPr lang="en-US"/>
              <a:t>Assess social validity.</a:t>
            </a:r>
            <a:endParaRPr lang="en-US"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EEEF8B-EB06-4FF3-8D50-7FF4F0B1D833}"/>
              </a:ext>
            </a:extLst>
          </p:cNvPr>
          <p:cNvSpPr>
            <a:spLocks noGrp="1"/>
          </p:cNvSpPr>
          <p:nvPr>
            <p:ph type="title"/>
          </p:nvPr>
        </p:nvSpPr>
        <p:spPr/>
        <p:txBody>
          <a:bodyPr/>
          <a:lstStyle/>
          <a:p>
            <a:r>
              <a:rPr lang="en-US"/>
              <a:t>Principles of the BIP Process</a:t>
            </a:r>
            <a:endParaRPr lang="en-US" dirty="0"/>
          </a:p>
        </p:txBody>
      </p:sp>
      <p:sp>
        <p:nvSpPr>
          <p:cNvPr id="3" name="Content Placeholder 2">
            <a:extLst>
              <a:ext uri="{FF2B5EF4-FFF2-40B4-BE49-F238E27FC236}">
                <a16:creationId xmlns:a16="http://schemas.microsoft.com/office/drawing/2014/main" id="{80F0D648-C580-43D8-88B7-9D486C7FD336}"/>
              </a:ext>
            </a:extLst>
          </p:cNvPr>
          <p:cNvSpPr>
            <a:spLocks noGrp="1"/>
          </p:cNvSpPr>
          <p:nvPr>
            <p:ph idx="1"/>
          </p:nvPr>
        </p:nvSpPr>
        <p:spPr/>
        <p:txBody>
          <a:bodyPr/>
          <a:lstStyle/>
          <a:p>
            <a:pPr marL="0" lvl="0" indent="0">
              <a:buNone/>
            </a:pPr>
            <a:r>
              <a:rPr lang="en-US" dirty="0"/>
              <a:t>The FBA and BIP incorporate several critical principles that shape the process:</a:t>
            </a:r>
          </a:p>
          <a:p>
            <a:pPr lvl="1"/>
            <a:r>
              <a:rPr lang="en-US" dirty="0"/>
              <a:t>Quality of Life (QoL)</a:t>
            </a:r>
          </a:p>
          <a:p>
            <a:pPr lvl="1"/>
            <a:r>
              <a:rPr lang="en-US" dirty="0"/>
              <a:t>Self-determination</a:t>
            </a:r>
          </a:p>
          <a:p>
            <a:pPr lvl="1"/>
            <a:r>
              <a:rPr lang="en-US" dirty="0"/>
              <a:t>Person-Centered Planning (PCP)</a:t>
            </a:r>
          </a:p>
        </p:txBody>
      </p:sp>
    </p:spTree>
    <p:extLst>
      <p:ext uri="{BB962C8B-B14F-4D97-AF65-F5344CB8AC3E}">
        <p14:creationId xmlns:p14="http://schemas.microsoft.com/office/powerpoint/2010/main" val="276517370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410"/>
        <p:cNvGrpSpPr/>
        <p:nvPr/>
      </p:nvGrpSpPr>
      <p:grpSpPr>
        <a:xfrm>
          <a:off x="0" y="0"/>
          <a:ext cx="0" cy="0"/>
          <a:chOff x="0" y="0"/>
          <a:chExt cx="0" cy="0"/>
        </a:xfrm>
      </p:grpSpPr>
      <p:pic>
        <p:nvPicPr>
          <p:cNvPr id="7" name="Picture Placeholder 6">
            <a:extLst>
              <a:ext uri="{FF2B5EF4-FFF2-40B4-BE49-F238E27FC236}">
                <a16:creationId xmlns:a16="http://schemas.microsoft.com/office/drawing/2014/main" id="{BA7400B0-AFF7-42EE-BBBC-286D541D4A30}"/>
              </a:ext>
            </a:extLst>
          </p:cNvPr>
          <p:cNvPicPr>
            <a:picLocks noGrp="1" noChangeAspect="1"/>
          </p:cNvPicPr>
          <p:nvPr>
            <p:ph type="pic" sz="quarter" idx="13"/>
          </p:nvPr>
        </p:nvPicPr>
        <p:blipFill>
          <a:blip r:embed="rId3" cstate="print">
            <a:extLst>
              <a:ext uri="{28A0092B-C50C-407E-A947-70E740481C1C}">
                <a14:useLocalDpi xmlns:a14="http://schemas.microsoft.com/office/drawing/2010/main" val="0"/>
              </a:ext>
            </a:extLst>
          </a:blip>
          <a:srcRect/>
          <a:stretch>
            <a:fillRect/>
          </a:stretch>
        </p:blipFill>
        <p:spPr/>
      </p:pic>
      <p:sp>
        <p:nvSpPr>
          <p:cNvPr id="411" name="Google Shape;411;p63"/>
          <p:cNvSpPr txBox="1">
            <a:spLocks noGrp="1"/>
          </p:cNvSpPr>
          <p:nvPr>
            <p:ph type="title"/>
          </p:nvPr>
        </p:nvSpPr>
        <p:spPr/>
        <p:txBody>
          <a:bodyPr/>
          <a:lstStyle/>
          <a:p>
            <a:pPr lvl="0"/>
            <a:r>
              <a:rPr lang="en-US"/>
              <a:t>Table Talk</a:t>
            </a:r>
            <a:endParaRPr lang="en-US" dirty="0"/>
          </a:p>
        </p:txBody>
      </p:sp>
      <p:sp>
        <p:nvSpPr>
          <p:cNvPr id="412" name="Google Shape;412;p63"/>
          <p:cNvSpPr txBox="1">
            <a:spLocks noGrp="1"/>
          </p:cNvSpPr>
          <p:nvPr>
            <p:ph type="body" sz="quarter" idx="20"/>
          </p:nvPr>
        </p:nvSpPr>
        <p:spPr/>
        <p:txBody>
          <a:bodyPr/>
          <a:lstStyle/>
          <a:p>
            <a:r>
              <a:rPr lang="en-US"/>
              <a:t>What is the relationship between Functional Behavior Assessment and the Behavior Intervention Plan?</a:t>
            </a:r>
            <a:endParaRPr lang="en-US" dirty="0"/>
          </a:p>
        </p:txBody>
      </p:sp>
    </p:spTree>
    <p:extLst>
      <p:ext uri="{BB962C8B-B14F-4D97-AF65-F5344CB8AC3E}">
        <p14:creationId xmlns:p14="http://schemas.microsoft.com/office/powerpoint/2010/main" val="279072932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F67D9DB-C6B5-42BF-9974-C546908BF8BA}"/>
              </a:ext>
            </a:extLst>
          </p:cNvPr>
          <p:cNvSpPr>
            <a:spLocks noGrp="1"/>
          </p:cNvSpPr>
          <p:nvPr>
            <p:ph type="title"/>
          </p:nvPr>
        </p:nvSpPr>
        <p:spPr/>
        <p:txBody>
          <a:bodyPr/>
          <a:lstStyle/>
          <a:p>
            <a:r>
              <a:rPr lang="en-US"/>
              <a:t>Wraparound </a:t>
            </a:r>
            <a:endParaRPr lang="en-US" dirty="0"/>
          </a:p>
        </p:txBody>
      </p:sp>
    </p:spTree>
    <p:extLst>
      <p:ext uri="{BB962C8B-B14F-4D97-AF65-F5344CB8AC3E}">
        <p14:creationId xmlns:p14="http://schemas.microsoft.com/office/powerpoint/2010/main" val="304655608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8CDFC40-E5CB-4777-B598-5889506341DE}"/>
              </a:ext>
            </a:extLst>
          </p:cNvPr>
          <p:cNvSpPr>
            <a:spLocks noGrp="1"/>
          </p:cNvSpPr>
          <p:nvPr>
            <p:ph type="title"/>
          </p:nvPr>
        </p:nvSpPr>
        <p:spPr/>
        <p:txBody>
          <a:bodyPr/>
          <a:lstStyle/>
          <a:p>
            <a:r>
              <a:rPr lang="en-US"/>
              <a:t>What is Wraparound?</a:t>
            </a:r>
            <a:endParaRPr lang="en-US" dirty="0"/>
          </a:p>
        </p:txBody>
      </p:sp>
      <p:sp>
        <p:nvSpPr>
          <p:cNvPr id="4" name="Content Placeholder 3">
            <a:extLst>
              <a:ext uri="{FF2B5EF4-FFF2-40B4-BE49-F238E27FC236}">
                <a16:creationId xmlns:a16="http://schemas.microsoft.com/office/drawing/2014/main" id="{337476AE-8820-47A8-B39B-CDE8DF811E8B}"/>
              </a:ext>
            </a:extLst>
          </p:cNvPr>
          <p:cNvSpPr>
            <a:spLocks noGrp="1"/>
          </p:cNvSpPr>
          <p:nvPr>
            <p:ph idx="1"/>
          </p:nvPr>
        </p:nvSpPr>
        <p:spPr/>
        <p:txBody>
          <a:bodyPr>
            <a:normAutofit fontScale="85000" lnSpcReduction="10000"/>
          </a:bodyPr>
          <a:lstStyle/>
          <a:p>
            <a:r>
              <a:rPr lang="en-US"/>
              <a:t>Wraparound is a community-based process used to build support networks for students with emotional or behavioral challenges.</a:t>
            </a:r>
          </a:p>
          <a:p>
            <a:r>
              <a:rPr lang="en-US"/>
              <a:t>Wraparound plans address multiple life domains (e.g., physical, safety, academic, social, career).</a:t>
            </a:r>
          </a:p>
          <a:p>
            <a:r>
              <a:rPr lang="en-US"/>
              <a:t>Wraparound plans are family-centered.</a:t>
            </a:r>
          </a:p>
          <a:p>
            <a:r>
              <a:rPr lang="en-US"/>
              <a:t>Wraparound plans bring the agencies with which the student is involved (e.g., mental health, social services) to the table to work together with the family to design interventions based on the student’s goals.</a:t>
            </a:r>
            <a:endParaRPr lang="en-US" dirty="0"/>
          </a:p>
        </p:txBody>
      </p:sp>
    </p:spTree>
    <p:extLst>
      <p:ext uri="{BB962C8B-B14F-4D97-AF65-F5344CB8AC3E}">
        <p14:creationId xmlns:p14="http://schemas.microsoft.com/office/powerpoint/2010/main" val="36366001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5141F0-EE7E-4E7A-8EDA-849CC128878B}"/>
              </a:ext>
            </a:extLst>
          </p:cNvPr>
          <p:cNvSpPr>
            <a:spLocks noGrp="1"/>
          </p:cNvSpPr>
          <p:nvPr>
            <p:ph type="title"/>
          </p:nvPr>
        </p:nvSpPr>
        <p:spPr/>
        <p:txBody>
          <a:bodyPr/>
          <a:lstStyle/>
          <a:p>
            <a:r>
              <a:rPr lang="en-US"/>
              <a:t>When is Wraparound Needed?</a:t>
            </a:r>
            <a:endParaRPr lang="en-US" dirty="0"/>
          </a:p>
        </p:txBody>
      </p:sp>
      <p:sp>
        <p:nvSpPr>
          <p:cNvPr id="3" name="Content Placeholder 2">
            <a:extLst>
              <a:ext uri="{FF2B5EF4-FFF2-40B4-BE49-F238E27FC236}">
                <a16:creationId xmlns:a16="http://schemas.microsoft.com/office/drawing/2014/main" id="{29EB0196-5FFA-4ED9-8150-1E87C0F3954E}"/>
              </a:ext>
            </a:extLst>
          </p:cNvPr>
          <p:cNvSpPr>
            <a:spLocks noGrp="1"/>
          </p:cNvSpPr>
          <p:nvPr>
            <p:ph idx="1"/>
          </p:nvPr>
        </p:nvSpPr>
        <p:spPr/>
        <p:txBody>
          <a:bodyPr>
            <a:normAutofit fontScale="85000" lnSpcReduction="20000"/>
          </a:bodyPr>
          <a:lstStyle/>
          <a:p>
            <a:pPr marL="0" indent="0">
              <a:buNone/>
            </a:pPr>
            <a:r>
              <a:rPr lang="en-US" dirty="0"/>
              <a:t>Not all students receiving Tier III services will need wraparound. Wraparound is needed when…</a:t>
            </a:r>
          </a:p>
          <a:p>
            <a:r>
              <a:rPr lang="en-US" dirty="0"/>
              <a:t>Students have multiple needs across a number of settings, such as home, school, and community.</a:t>
            </a:r>
          </a:p>
          <a:p>
            <a:r>
              <a:rPr lang="en-US" dirty="0"/>
              <a:t>Students are at-risk for alternative placement.</a:t>
            </a:r>
          </a:p>
          <a:p>
            <a:r>
              <a:rPr lang="en-US" dirty="0"/>
              <a:t>Students have many agencies involved in their lives (such as social workers, counselors, teachers, probation officers) who need to coordinate their care to assure the best outcomes for the student.</a:t>
            </a:r>
          </a:p>
          <a:p>
            <a:r>
              <a:rPr lang="en-US" dirty="0"/>
              <a:t>Students have guardians who are disengaged or not getting along.</a:t>
            </a:r>
          </a:p>
          <a:p>
            <a:endParaRPr lang="en-US" dirty="0"/>
          </a:p>
        </p:txBody>
      </p:sp>
      <p:sp>
        <p:nvSpPr>
          <p:cNvPr id="4" name="TextBox 3">
            <a:extLst>
              <a:ext uri="{FF2B5EF4-FFF2-40B4-BE49-F238E27FC236}">
                <a16:creationId xmlns:a16="http://schemas.microsoft.com/office/drawing/2014/main" id="{57D237BF-4222-48DF-8382-0EC17EA0ED8A}"/>
              </a:ext>
            </a:extLst>
          </p:cNvPr>
          <p:cNvSpPr txBox="1"/>
          <p:nvPr/>
        </p:nvSpPr>
        <p:spPr>
          <a:xfrm>
            <a:off x="2593290" y="6352890"/>
            <a:ext cx="7005419" cy="246221"/>
          </a:xfrm>
          <a:prstGeom prst="rect">
            <a:avLst/>
          </a:prstGeom>
          <a:noFill/>
        </p:spPr>
        <p:txBody>
          <a:bodyPr wrap="square" rtlCol="0">
            <a:spAutoFit/>
          </a:bodyPr>
          <a:lstStyle/>
          <a:p>
            <a:pPr algn="ctr"/>
            <a:r>
              <a:rPr lang="en-US" sz="1000" dirty="0">
                <a:solidFill>
                  <a:schemeClr val="bg1"/>
                </a:solidFill>
              </a:rPr>
              <a:t>Eric Bruns, PhD. University of Washington School of Medicine, Annual Northwest PBIS Conference, 2019</a:t>
            </a:r>
          </a:p>
        </p:txBody>
      </p:sp>
    </p:spTree>
    <p:extLst>
      <p:ext uri="{BB962C8B-B14F-4D97-AF65-F5344CB8AC3E}">
        <p14:creationId xmlns:p14="http://schemas.microsoft.com/office/powerpoint/2010/main" val="2856934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46FD2F-21B2-4422-A8F1-58C9976325C7}"/>
              </a:ext>
            </a:extLst>
          </p:cNvPr>
          <p:cNvSpPr>
            <a:spLocks noGrp="1"/>
          </p:cNvSpPr>
          <p:nvPr>
            <p:ph type="title"/>
          </p:nvPr>
        </p:nvSpPr>
        <p:spPr/>
        <p:txBody>
          <a:bodyPr/>
          <a:lstStyle/>
          <a:p>
            <a:r>
              <a:rPr lang="en-US"/>
              <a:t>Who is Involved in Wraparound?</a:t>
            </a:r>
            <a:endParaRPr lang="en-US" dirty="0"/>
          </a:p>
        </p:txBody>
      </p:sp>
      <p:sp>
        <p:nvSpPr>
          <p:cNvPr id="3" name="Content Placeholder 2">
            <a:extLst>
              <a:ext uri="{FF2B5EF4-FFF2-40B4-BE49-F238E27FC236}">
                <a16:creationId xmlns:a16="http://schemas.microsoft.com/office/drawing/2014/main" id="{72A93963-6A86-403D-8AFE-0E22E3C68D13}"/>
              </a:ext>
            </a:extLst>
          </p:cNvPr>
          <p:cNvSpPr>
            <a:spLocks noGrp="1"/>
          </p:cNvSpPr>
          <p:nvPr>
            <p:ph idx="1"/>
          </p:nvPr>
        </p:nvSpPr>
        <p:spPr/>
        <p:txBody>
          <a:bodyPr>
            <a:normAutofit fontScale="92500" lnSpcReduction="20000"/>
          </a:bodyPr>
          <a:lstStyle/>
          <a:p>
            <a:r>
              <a:rPr lang="en-US"/>
              <a:t>Each district needs to have a contact person who is in touch with community agencies who may need to be involved on a student’s wraparound team.</a:t>
            </a:r>
          </a:p>
          <a:p>
            <a:r>
              <a:rPr lang="en-US"/>
              <a:t>These agencies may include mental health agencies, social work agencies, juvenile justice, faith-based organizations, employment services, housing departments, recovery support groups, etc.</a:t>
            </a:r>
          </a:p>
          <a:p>
            <a:r>
              <a:rPr lang="en-US"/>
              <a:t>Because wraparound is a family-centered process, the student’s family also needs to be part of the process.</a:t>
            </a:r>
            <a:endParaRPr lang="en-US" dirty="0"/>
          </a:p>
        </p:txBody>
      </p:sp>
    </p:spTree>
    <p:extLst>
      <p:ext uri="{BB962C8B-B14F-4D97-AF65-F5344CB8AC3E}">
        <p14:creationId xmlns:p14="http://schemas.microsoft.com/office/powerpoint/2010/main" val="2894273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1D866B-2A6D-404F-B317-5AFBB473EF7A}"/>
              </a:ext>
            </a:extLst>
          </p:cNvPr>
          <p:cNvSpPr>
            <a:spLocks noGrp="1"/>
          </p:cNvSpPr>
          <p:nvPr>
            <p:ph type="title"/>
          </p:nvPr>
        </p:nvSpPr>
        <p:spPr/>
        <p:txBody>
          <a:bodyPr/>
          <a:lstStyle/>
          <a:p>
            <a:r>
              <a:rPr lang="en-US"/>
              <a:t>Teaming at Tier III</a:t>
            </a:r>
            <a:endParaRPr lang="en-US" dirty="0"/>
          </a:p>
        </p:txBody>
      </p:sp>
    </p:spTree>
    <p:extLst>
      <p:ext uri="{BB962C8B-B14F-4D97-AF65-F5344CB8AC3E}">
        <p14:creationId xmlns:p14="http://schemas.microsoft.com/office/powerpoint/2010/main" val="57555545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269"/>
        <p:cNvGrpSpPr/>
        <p:nvPr/>
      </p:nvGrpSpPr>
      <p:grpSpPr>
        <a:xfrm>
          <a:off x="0" y="0"/>
          <a:ext cx="0" cy="0"/>
          <a:chOff x="0" y="0"/>
          <a:chExt cx="0" cy="0"/>
        </a:xfrm>
      </p:grpSpPr>
      <p:sp>
        <p:nvSpPr>
          <p:cNvPr id="270" name="Google Shape;270;p41"/>
          <p:cNvSpPr txBox="1">
            <a:spLocks noGrp="1"/>
          </p:cNvSpPr>
          <p:nvPr>
            <p:ph type="title"/>
          </p:nvPr>
        </p:nvSpPr>
        <p:spPr/>
        <p:txBody>
          <a:bodyPr/>
          <a:lstStyle/>
          <a:p>
            <a:pPr lvl="0"/>
            <a:r>
              <a:rPr lang="en-US"/>
              <a:t>Team-Based Processes</a:t>
            </a:r>
            <a:endParaRPr lang="en-US" dirty="0"/>
          </a:p>
        </p:txBody>
      </p:sp>
      <p:sp>
        <p:nvSpPr>
          <p:cNvPr id="271" name="Google Shape;271;p41"/>
          <p:cNvSpPr txBox="1">
            <a:spLocks noGrp="1"/>
          </p:cNvSpPr>
          <p:nvPr>
            <p:ph idx="1"/>
          </p:nvPr>
        </p:nvSpPr>
        <p:spPr/>
        <p:txBody>
          <a:bodyPr>
            <a:normAutofit lnSpcReduction="10000"/>
          </a:bodyPr>
          <a:lstStyle/>
          <a:p>
            <a:r>
              <a:rPr lang="en-US"/>
              <a:t>Tier III systems, data, and practices are led by a team.</a:t>
            </a:r>
          </a:p>
          <a:p>
            <a:r>
              <a:rPr lang="en-US"/>
              <a:t>This intensive system must include the following:</a:t>
            </a:r>
          </a:p>
          <a:p>
            <a:pPr lvl="1"/>
            <a:r>
              <a:rPr lang="en-US"/>
              <a:t>Personnel who are trained in the basic principles of behavior, functional assessment, and behavior support planning</a:t>
            </a:r>
          </a:p>
          <a:p>
            <a:pPr lvl="1"/>
            <a:r>
              <a:rPr lang="en-US"/>
              <a:t>A system for early identification and referral</a:t>
            </a:r>
          </a:p>
          <a:p>
            <a:pPr lvl="1"/>
            <a:r>
              <a:rPr lang="en-US"/>
              <a:t>An organizational structure that allows for flexible teaming and planning</a:t>
            </a:r>
            <a:endParaRPr lang="en-US" dirty="0"/>
          </a:p>
        </p:txBody>
      </p:sp>
      <p:pic>
        <p:nvPicPr>
          <p:cNvPr id="272" name="Google Shape;272;p41"/>
          <p:cNvPicPr preferRelativeResize="0"/>
          <p:nvPr/>
        </p:nvPicPr>
        <p:blipFill>
          <a:blip r:embed="rId3">
            <a:alphaModFix/>
          </a:blip>
          <a:stretch>
            <a:fillRect/>
          </a:stretch>
        </p:blipFill>
        <p:spPr>
          <a:xfrm>
            <a:off x="5894120" y="5663355"/>
            <a:ext cx="2097579" cy="1027216"/>
          </a:xfrm>
          <a:prstGeom prst="rect">
            <a:avLst/>
          </a:prstGeom>
          <a:noFill/>
          <a:ln>
            <a:noFill/>
          </a:ln>
        </p:spPr>
      </p:pic>
    </p:spTree>
    <p:extLst>
      <p:ext uri="{BB962C8B-B14F-4D97-AF65-F5344CB8AC3E}">
        <p14:creationId xmlns:p14="http://schemas.microsoft.com/office/powerpoint/2010/main" val="2426550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71">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71">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7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255"/>
        <p:cNvGrpSpPr/>
        <p:nvPr/>
      </p:nvGrpSpPr>
      <p:grpSpPr>
        <a:xfrm>
          <a:off x="0" y="0"/>
          <a:ext cx="0" cy="0"/>
          <a:chOff x="0" y="0"/>
          <a:chExt cx="0" cy="0"/>
        </a:xfrm>
      </p:grpSpPr>
      <p:sp>
        <p:nvSpPr>
          <p:cNvPr id="256" name="Google Shape;256;p39"/>
          <p:cNvSpPr txBox="1">
            <a:spLocks noGrp="1"/>
          </p:cNvSpPr>
          <p:nvPr>
            <p:ph type="title"/>
          </p:nvPr>
        </p:nvSpPr>
        <p:spPr/>
        <p:txBody>
          <a:bodyPr/>
          <a:lstStyle/>
          <a:p>
            <a:pPr lvl="0"/>
            <a:r>
              <a:rPr lang="en-US"/>
              <a:t>Resources Needed</a:t>
            </a:r>
          </a:p>
        </p:txBody>
      </p:sp>
      <p:sp>
        <p:nvSpPr>
          <p:cNvPr id="257" name="Google Shape;257;p39"/>
          <p:cNvSpPr txBox="1">
            <a:spLocks noGrp="1"/>
          </p:cNvSpPr>
          <p:nvPr>
            <p:ph idx="1"/>
          </p:nvPr>
        </p:nvSpPr>
        <p:spPr/>
        <p:txBody>
          <a:bodyPr/>
          <a:lstStyle/>
          <a:p>
            <a:pPr marL="0" lvl="0" indent="0">
              <a:buNone/>
            </a:pPr>
            <a:r>
              <a:rPr lang="en-US" dirty="0"/>
              <a:t>Team members working with individual students will need time for the following:</a:t>
            </a:r>
          </a:p>
          <a:p>
            <a:r>
              <a:rPr lang="en-US" dirty="0"/>
              <a:t>Attending trainings to develop expertise</a:t>
            </a:r>
          </a:p>
          <a:p>
            <a:r>
              <a:rPr lang="en-US" dirty="0"/>
              <a:t>Conducting the FBA</a:t>
            </a:r>
          </a:p>
          <a:p>
            <a:r>
              <a:rPr lang="en-US" dirty="0"/>
              <a:t>Developing, implementing, and monitoring the resulting BIP</a:t>
            </a:r>
          </a:p>
        </p:txBody>
      </p:sp>
    </p:spTree>
    <p:extLst>
      <p:ext uri="{BB962C8B-B14F-4D97-AF65-F5344CB8AC3E}">
        <p14:creationId xmlns:p14="http://schemas.microsoft.com/office/powerpoint/2010/main" val="346537277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73C7D5-954B-46F2-9051-40AFA1795ABF}"/>
              </a:ext>
            </a:extLst>
          </p:cNvPr>
          <p:cNvSpPr>
            <a:spLocks noGrp="1"/>
          </p:cNvSpPr>
          <p:nvPr>
            <p:ph type="title"/>
          </p:nvPr>
        </p:nvSpPr>
        <p:spPr/>
        <p:txBody>
          <a:bodyPr/>
          <a:lstStyle/>
          <a:p>
            <a:r>
              <a:rPr lang="en-US"/>
              <a:t>Professional Development</a:t>
            </a:r>
            <a:endParaRPr lang="en-US" dirty="0"/>
          </a:p>
        </p:txBody>
      </p:sp>
      <p:sp>
        <p:nvSpPr>
          <p:cNvPr id="3" name="Content Placeholder 2">
            <a:extLst>
              <a:ext uri="{FF2B5EF4-FFF2-40B4-BE49-F238E27FC236}">
                <a16:creationId xmlns:a16="http://schemas.microsoft.com/office/drawing/2014/main" id="{A1DC2581-BDD1-4842-A8BF-234BCB7CE287}"/>
              </a:ext>
            </a:extLst>
          </p:cNvPr>
          <p:cNvSpPr>
            <a:spLocks noGrp="1"/>
          </p:cNvSpPr>
          <p:nvPr>
            <p:ph idx="1"/>
          </p:nvPr>
        </p:nvSpPr>
        <p:spPr/>
        <p:txBody>
          <a:bodyPr>
            <a:normAutofit lnSpcReduction="10000"/>
          </a:bodyPr>
          <a:lstStyle/>
          <a:p>
            <a:r>
              <a:rPr lang="en-US"/>
              <a:t>Depending upon their role, staff members will need varying levels of professional development around Tier III.</a:t>
            </a:r>
          </a:p>
          <a:p>
            <a:r>
              <a:rPr lang="en-US"/>
              <a:t>Staff members serving on Core (systems) and Action (individual student) teams may need professional development on basic behavioral theory, function of behavior, and function-based interventions.</a:t>
            </a:r>
          </a:p>
          <a:p>
            <a:r>
              <a:rPr lang="en-US"/>
              <a:t>A written process should be developed to teach and coach all relevant staff on Tier III theory and components.</a:t>
            </a:r>
            <a:endParaRPr lang="en-US" dirty="0"/>
          </a:p>
        </p:txBody>
      </p:sp>
    </p:spTree>
    <p:extLst>
      <p:ext uri="{BB962C8B-B14F-4D97-AF65-F5344CB8AC3E}">
        <p14:creationId xmlns:p14="http://schemas.microsoft.com/office/powerpoint/2010/main" val="58205114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0" name="Google Shape;100;p14"/>
          <p:cNvSpPr txBox="1">
            <a:spLocks noGrp="1"/>
          </p:cNvSpPr>
          <p:nvPr>
            <p:ph type="title"/>
          </p:nvPr>
        </p:nvSpPr>
        <p:spPr/>
        <p:txBody>
          <a:bodyPr/>
          <a:lstStyle/>
          <a:p>
            <a:pPr lvl="0"/>
            <a:r>
              <a:rPr lang="en-US"/>
              <a:t>Readiness Criteria</a:t>
            </a:r>
            <a:endParaRPr lang="en-US"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5" name="Google Shape;155;p22"/>
          <p:cNvSpPr txBox="1">
            <a:spLocks noGrp="1"/>
          </p:cNvSpPr>
          <p:nvPr>
            <p:ph type="title"/>
          </p:nvPr>
        </p:nvSpPr>
        <p:spPr/>
        <p:txBody>
          <a:bodyPr/>
          <a:lstStyle/>
          <a:p>
            <a:pPr lvl="0"/>
            <a:r>
              <a:rPr lang="en-US"/>
              <a:t>Readiness Criteria</a:t>
            </a:r>
          </a:p>
        </p:txBody>
      </p:sp>
      <p:sp>
        <p:nvSpPr>
          <p:cNvPr id="156" name="Google Shape;156;p22"/>
          <p:cNvSpPr txBox="1">
            <a:spLocks noGrp="1"/>
          </p:cNvSpPr>
          <p:nvPr>
            <p:ph idx="1"/>
          </p:nvPr>
        </p:nvSpPr>
        <p:spPr/>
        <p:txBody>
          <a:bodyPr/>
          <a:lstStyle/>
          <a:p>
            <a:r>
              <a:rPr lang="en-US"/>
              <a:t>Readiness for Tier III implementation requires that Tier I and Tier II systems, data, and practices are implemented in a consistent and efficient manner.</a:t>
            </a:r>
          </a:p>
          <a:p>
            <a:r>
              <a:rPr lang="en-US"/>
              <a:t>Checkpoint:</a:t>
            </a:r>
          </a:p>
          <a:p>
            <a:pPr lvl="1"/>
            <a:r>
              <a:rPr lang="en-US"/>
              <a:t>Fidelity checks (e.g., TFI, SAS)</a:t>
            </a:r>
          </a:p>
          <a:p>
            <a:pPr lvl="1"/>
            <a:r>
              <a:rPr lang="en-US"/>
              <a:t>School-wide discipline data</a:t>
            </a:r>
          </a:p>
          <a:p>
            <a:pPr lvl="1"/>
            <a:r>
              <a:rPr lang="en-US"/>
              <a:t>Tier III team identified</a:t>
            </a:r>
            <a:endParaRPr lang="en-US" dirty="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6" name="Google Shape;106;p15"/>
          <p:cNvSpPr txBox="1">
            <a:spLocks noGrp="1"/>
          </p:cNvSpPr>
          <p:nvPr>
            <p:ph type="title"/>
          </p:nvPr>
        </p:nvSpPr>
        <p:spPr/>
        <p:txBody>
          <a:bodyPr/>
          <a:lstStyle/>
          <a:p>
            <a:pPr lvl="0"/>
            <a:r>
              <a:rPr lang="en-US"/>
              <a:t>Fidelity of Universal Systems</a:t>
            </a:r>
            <a:endParaRPr lang="en-US" dirty="0"/>
          </a:p>
        </p:txBody>
      </p:sp>
      <p:sp>
        <p:nvSpPr>
          <p:cNvPr id="107" name="Google Shape;107;p15"/>
          <p:cNvSpPr txBox="1">
            <a:spLocks noGrp="1"/>
          </p:cNvSpPr>
          <p:nvPr>
            <p:ph idx="1"/>
          </p:nvPr>
        </p:nvSpPr>
        <p:spPr/>
        <p:txBody>
          <a:bodyPr/>
          <a:lstStyle/>
          <a:p>
            <a:pPr marL="0" lvl="0" indent="0">
              <a:buNone/>
            </a:pPr>
            <a:r>
              <a:rPr lang="en-US" dirty="0"/>
              <a:t>Ideally, before implementing Tier III, schools should have…</a:t>
            </a:r>
          </a:p>
          <a:p>
            <a:r>
              <a:rPr lang="en-US" b="1" dirty="0"/>
              <a:t>SWPBIS Tiered Fidelity Inventory (TFI)</a:t>
            </a:r>
            <a:r>
              <a:rPr lang="en-US" dirty="0"/>
              <a:t> Tier I score of 70%</a:t>
            </a:r>
          </a:p>
          <a:p>
            <a:r>
              <a:rPr lang="en-US" b="1" dirty="0"/>
              <a:t>Self-Assessment Survey (SAS)</a:t>
            </a:r>
            <a:r>
              <a:rPr lang="en-US" dirty="0"/>
              <a:t> results of 80% or more features in place for school-wide systems, non-classroom systems, and classroom systems</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118"/>
        <p:cNvGrpSpPr/>
        <p:nvPr/>
      </p:nvGrpSpPr>
      <p:grpSpPr>
        <a:xfrm>
          <a:off x="0" y="0"/>
          <a:ext cx="0" cy="0"/>
          <a:chOff x="0" y="0"/>
          <a:chExt cx="0" cy="0"/>
        </a:xfrm>
      </p:grpSpPr>
      <p:sp>
        <p:nvSpPr>
          <p:cNvPr id="2" name="Title 1">
            <a:extLst>
              <a:ext uri="{FF2B5EF4-FFF2-40B4-BE49-F238E27FC236}">
                <a16:creationId xmlns:a16="http://schemas.microsoft.com/office/drawing/2014/main" id="{70366BB1-0EE9-4CCA-8EC8-56304BC61AC0}"/>
              </a:ext>
            </a:extLst>
          </p:cNvPr>
          <p:cNvSpPr>
            <a:spLocks noGrp="1"/>
          </p:cNvSpPr>
          <p:nvPr>
            <p:ph type="title"/>
          </p:nvPr>
        </p:nvSpPr>
        <p:spPr/>
        <p:txBody>
          <a:bodyPr/>
          <a:lstStyle/>
          <a:p>
            <a:r>
              <a:rPr lang="en-US"/>
              <a:t>School-wide Discipline Data</a:t>
            </a:r>
            <a:endParaRPr lang="en-US" dirty="0"/>
          </a:p>
        </p:txBody>
      </p:sp>
      <p:sp>
        <p:nvSpPr>
          <p:cNvPr id="120" name="Google Shape;120;p17"/>
          <p:cNvSpPr txBox="1">
            <a:spLocks noGrp="1"/>
          </p:cNvSpPr>
          <p:nvPr>
            <p:ph idx="1"/>
          </p:nvPr>
        </p:nvSpPr>
        <p:spPr/>
        <p:txBody>
          <a:bodyPr/>
          <a:lstStyle/>
          <a:p>
            <a:r>
              <a:rPr lang="en-US" dirty="0"/>
              <a:t>Office Discipline Referral (ODR) data should indicate that at least 80% of students are responding well to Tier I  (in the 0-1 referral range).</a:t>
            </a:r>
          </a:p>
          <a:p>
            <a:r>
              <a:rPr lang="en-US" dirty="0"/>
              <a:t>Before moving to Tier III, schools should be consistently using school-wide data for making decisions.</a:t>
            </a:r>
          </a:p>
          <a:p>
            <a:endParaRPr lang="en-US" dirty="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6818F0C6-1A0A-43B3-8BE2-FFA377E52BCD}"/>
              </a:ext>
            </a:extLst>
          </p:cNvPr>
          <p:cNvSpPr>
            <a:spLocks noGrp="1"/>
          </p:cNvSpPr>
          <p:nvPr>
            <p:ph type="title"/>
          </p:nvPr>
        </p:nvSpPr>
        <p:spPr/>
        <p:txBody>
          <a:bodyPr>
            <a:normAutofit fontScale="90000"/>
          </a:bodyPr>
          <a:lstStyle/>
          <a:p>
            <a:r>
              <a:rPr lang="en-US"/>
              <a:t>Continuum of Implementation and Intervention</a:t>
            </a:r>
            <a:endParaRPr lang="en-US" dirty="0"/>
          </a:p>
        </p:txBody>
      </p:sp>
      <p:grpSp>
        <p:nvGrpSpPr>
          <p:cNvPr id="3" name="Group 2"/>
          <p:cNvGrpSpPr/>
          <p:nvPr/>
        </p:nvGrpSpPr>
        <p:grpSpPr>
          <a:xfrm>
            <a:off x="6140644" y="1885337"/>
            <a:ext cx="5861402" cy="4454610"/>
            <a:chOff x="5783852" y="2190786"/>
            <a:chExt cx="5794874" cy="3361253"/>
          </a:xfrm>
        </p:grpSpPr>
        <p:sp>
          <p:nvSpPr>
            <p:cNvPr id="2" name="TextBox 1"/>
            <p:cNvSpPr txBox="1"/>
            <p:nvPr/>
          </p:nvSpPr>
          <p:spPr>
            <a:xfrm>
              <a:off x="5783852" y="2190786"/>
              <a:ext cx="5794872" cy="1114727"/>
            </a:xfrm>
            <a:prstGeom prst="rect">
              <a:avLst/>
            </a:prstGeom>
            <a:solidFill>
              <a:srgbClr val="D31F2E"/>
            </a:solidFill>
          </p:spPr>
          <p:txBody>
            <a:bodyPr wrap="square" rtlCol="0">
              <a:spAutoFit/>
            </a:bodyPr>
            <a:lstStyle/>
            <a:p>
              <a:pPr algn="ctr"/>
              <a:r>
                <a:rPr lang="en-US" b="1" dirty="0">
                  <a:latin typeface="Arial" panose="020B0604020202020204" pitchFamily="34" charset="0"/>
                  <a:cs typeface="Arial" panose="020B0604020202020204" pitchFamily="34" charset="0"/>
                </a:rPr>
                <a:t>Tier 3 – Few</a:t>
              </a:r>
            </a:p>
            <a:p>
              <a:pPr marL="285750" indent="-285750">
                <a:buFont typeface="Arial" panose="020B0604020202020204" pitchFamily="34" charset="0"/>
                <a:buChar char="•"/>
              </a:pPr>
              <a:r>
                <a:rPr lang="en-US" dirty="0">
                  <a:latin typeface="Arial" panose="020B0604020202020204" pitchFamily="34" charset="0"/>
                  <a:cs typeface="Arial" panose="020B0604020202020204" pitchFamily="34" charset="0"/>
                </a:rPr>
                <a:t>Team approach</a:t>
              </a:r>
            </a:p>
            <a:p>
              <a:pPr marL="285750" indent="-285750">
                <a:buFont typeface="Arial" panose="020B0604020202020204" pitchFamily="34" charset="0"/>
                <a:buChar char="•"/>
              </a:pPr>
              <a:r>
                <a:rPr lang="en-US" dirty="0">
                  <a:latin typeface="Arial" panose="020B0604020202020204" pitchFamily="34" charset="0"/>
                  <a:cs typeface="Arial" panose="020B0604020202020204" pitchFamily="34" charset="0"/>
                </a:rPr>
                <a:t>Need for FBA/BIP</a:t>
              </a:r>
            </a:p>
            <a:p>
              <a:pPr marL="285750" indent="-285750">
                <a:buFont typeface="Arial" panose="020B0604020202020204" pitchFamily="34" charset="0"/>
                <a:buChar char="•"/>
              </a:pPr>
              <a:r>
                <a:rPr lang="en-US" dirty="0">
                  <a:latin typeface="Arial" panose="020B0604020202020204" pitchFamily="34" charset="0"/>
                  <a:cs typeface="Arial" panose="020B0604020202020204" pitchFamily="34" charset="0"/>
                </a:rPr>
                <a:t>Strategic/ongoing intervention</a:t>
              </a:r>
            </a:p>
            <a:p>
              <a:pPr marL="285750" indent="-285750">
                <a:buFont typeface="Arial" panose="020B0604020202020204" pitchFamily="34" charset="0"/>
                <a:buChar char="•"/>
              </a:pPr>
              <a:r>
                <a:rPr lang="en-US" dirty="0">
                  <a:latin typeface="Arial" panose="020B0604020202020204" pitchFamily="34" charset="0"/>
                  <a:cs typeface="Arial" panose="020B0604020202020204" pitchFamily="34" charset="0"/>
                </a:rPr>
                <a:t>Between 1-5% may require this level of intervention.</a:t>
              </a:r>
            </a:p>
          </p:txBody>
        </p:sp>
        <p:sp>
          <p:nvSpPr>
            <p:cNvPr id="7" name="TextBox 6"/>
            <p:cNvSpPr txBox="1"/>
            <p:nvPr/>
          </p:nvSpPr>
          <p:spPr>
            <a:xfrm>
              <a:off x="5783854" y="3513145"/>
              <a:ext cx="5794872" cy="836045"/>
            </a:xfrm>
            <a:prstGeom prst="rect">
              <a:avLst/>
            </a:prstGeom>
            <a:solidFill>
              <a:srgbClr val="E58C69"/>
            </a:solidFill>
          </p:spPr>
          <p:txBody>
            <a:bodyPr wrap="square" rtlCol="0">
              <a:spAutoFit/>
            </a:bodyPr>
            <a:lstStyle/>
            <a:p>
              <a:pPr algn="ctr"/>
              <a:r>
                <a:rPr lang="en-US" b="1" dirty="0">
                  <a:latin typeface="Arial" panose="020B0604020202020204" pitchFamily="34" charset="0"/>
                  <a:cs typeface="Arial" panose="020B0604020202020204" pitchFamily="34" charset="0"/>
                </a:rPr>
                <a:t>Tier 2 – Some</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Targeted intervention</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Targeted instruction</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Possibly approximately 15% will require this level of care.</a:t>
              </a:r>
            </a:p>
          </p:txBody>
        </p:sp>
        <p:sp>
          <p:nvSpPr>
            <p:cNvPr id="8" name="TextBox 7"/>
            <p:cNvSpPr txBox="1"/>
            <p:nvPr/>
          </p:nvSpPr>
          <p:spPr>
            <a:xfrm>
              <a:off x="5783853" y="4530206"/>
              <a:ext cx="5794872" cy="1021833"/>
            </a:xfrm>
            <a:prstGeom prst="rect">
              <a:avLst/>
            </a:prstGeom>
            <a:solidFill>
              <a:srgbClr val="E58C69"/>
            </a:solidFill>
          </p:spPr>
          <p:txBody>
            <a:bodyPr wrap="square" rtlCol="0">
              <a:spAutoFit/>
            </a:bodyPr>
            <a:lstStyle/>
            <a:p>
              <a:pPr algn="ctr"/>
              <a:r>
                <a:rPr lang="en-US" b="1" dirty="0">
                  <a:latin typeface="Arial" panose="020B0604020202020204" pitchFamily="34" charset="0"/>
                  <a:cs typeface="Arial" panose="020B0604020202020204" pitchFamily="34" charset="0"/>
                </a:rPr>
                <a:t>Tier 1 – All</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All students</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Prevention</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Likely 80% will remain in this tier.</a:t>
              </a:r>
            </a:p>
            <a:p>
              <a:pPr marL="285750"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0-1 office discipline referrals</a:t>
              </a:r>
            </a:p>
          </p:txBody>
        </p:sp>
      </p:grpSp>
      <p:pic>
        <p:nvPicPr>
          <p:cNvPr id="9" name="Picture 8">
            <a:extLst>
              <a:ext uri="{FF2B5EF4-FFF2-40B4-BE49-F238E27FC236}">
                <a16:creationId xmlns:a16="http://schemas.microsoft.com/office/drawing/2014/main" id="{6D7B21E5-E72E-49C7-9CB4-44A9F1FE1D20}"/>
              </a:ext>
            </a:extLst>
          </p:cNvPr>
          <p:cNvPicPr>
            <a:picLocks noChangeAspect="1"/>
          </p:cNvPicPr>
          <p:nvPr/>
        </p:nvPicPr>
        <p:blipFill>
          <a:blip r:embed="rId3" cstate="email">
            <a:extLst>
              <a:ext uri="{BEBA8EAE-BF5A-486C-A8C5-ECC9F3942E4B}">
                <a14:imgProps xmlns:a14="http://schemas.microsoft.com/office/drawing/2010/main">
                  <a14:imgLayer r:embed="rId4">
                    <a14:imgEffect>
                      <a14:backgroundRemoval t="4082" b="97774" l="5018" r="94624">
                        <a14:foregroundMark x1="14516" y1="92579" x2="52151" y2="96475"/>
                        <a14:foregroundMark x1="52151" y1="96475" x2="72401" y2="89239"/>
                        <a14:foregroundMark x1="72401" y1="89239" x2="86918" y2="94063"/>
                        <a14:foregroundMark x1="6093" y1="97774" x2="36738" y2="95547"/>
                        <a14:foregroundMark x1="36738" y1="95547" x2="94624" y2="97588"/>
                        <a14:foregroundMark x1="5197" y1="97774" x2="7168" y2="97217"/>
                        <a14:foregroundMark x1="50179" y1="8905" x2="50179" y2="8905"/>
                        <a14:foregroundMark x1="50717" y1="4082" x2="50717" y2="4082"/>
                      </a14:backgroundRemoval>
                    </a14:imgEffect>
                  </a14:imgLayer>
                </a14:imgProps>
              </a:ext>
              <a:ext uri="{28A0092B-C50C-407E-A947-70E740481C1C}">
                <a14:useLocalDpi xmlns:a14="http://schemas.microsoft.com/office/drawing/2010/main"/>
              </a:ext>
            </a:extLst>
          </a:blip>
          <a:stretch>
            <a:fillRect/>
          </a:stretch>
        </p:blipFill>
        <p:spPr>
          <a:xfrm>
            <a:off x="1767328" y="2115543"/>
            <a:ext cx="4373316" cy="4224404"/>
          </a:xfrm>
          <a:prstGeom prst="rect">
            <a:avLst/>
          </a:prstGeom>
        </p:spPr>
      </p:pic>
    </p:spTree>
    <p:extLst>
      <p:ext uri="{BB962C8B-B14F-4D97-AF65-F5344CB8AC3E}">
        <p14:creationId xmlns:p14="http://schemas.microsoft.com/office/powerpoint/2010/main" val="322540141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174"/>
        <p:cNvGrpSpPr/>
        <p:nvPr/>
      </p:nvGrpSpPr>
      <p:grpSpPr>
        <a:xfrm>
          <a:off x="0" y="0"/>
          <a:ext cx="0" cy="0"/>
          <a:chOff x="0" y="0"/>
          <a:chExt cx="0" cy="0"/>
        </a:xfrm>
      </p:grpSpPr>
      <p:sp>
        <p:nvSpPr>
          <p:cNvPr id="175" name="Google Shape;175;p25"/>
          <p:cNvSpPr txBox="1">
            <a:spLocks noGrp="1"/>
          </p:cNvSpPr>
          <p:nvPr>
            <p:ph type="title"/>
          </p:nvPr>
        </p:nvSpPr>
        <p:spPr/>
        <p:txBody>
          <a:bodyPr/>
          <a:lstStyle/>
          <a:p>
            <a:pPr lvl="0"/>
            <a:r>
              <a:rPr lang="en-US"/>
              <a:t>Tier III Team </a:t>
            </a:r>
            <a:endParaRPr lang="en-US" dirty="0"/>
          </a:p>
        </p:txBody>
      </p:sp>
      <p:sp>
        <p:nvSpPr>
          <p:cNvPr id="176" name="Google Shape;176;p25"/>
          <p:cNvSpPr txBox="1">
            <a:spLocks noGrp="1"/>
          </p:cNvSpPr>
          <p:nvPr>
            <p:ph idx="1"/>
          </p:nvPr>
        </p:nvSpPr>
        <p:spPr/>
        <p:txBody>
          <a:bodyPr>
            <a:normAutofit lnSpcReduction="10000"/>
          </a:bodyPr>
          <a:lstStyle/>
          <a:p>
            <a:pPr marL="0" lvl="0" indent="0">
              <a:buNone/>
            </a:pPr>
            <a:r>
              <a:rPr lang="en-US" dirty="0"/>
              <a:t>A core group of staff have been identified who will serve on the Tier III team. At minimum, this should consist of the following:</a:t>
            </a:r>
          </a:p>
          <a:p>
            <a:r>
              <a:rPr lang="en-US" dirty="0"/>
              <a:t>Administrator</a:t>
            </a:r>
          </a:p>
          <a:p>
            <a:r>
              <a:rPr lang="en-US" dirty="0"/>
              <a:t>Member with behavioral expertise</a:t>
            </a:r>
          </a:p>
          <a:p>
            <a:r>
              <a:rPr lang="en-US" dirty="0"/>
              <a:t>Member with academic expertise</a:t>
            </a:r>
          </a:p>
          <a:p>
            <a:r>
              <a:rPr lang="en-US" dirty="0"/>
              <a:t>Crossover member with Tier II expertise</a:t>
            </a:r>
          </a:p>
        </p:txBody>
      </p:sp>
      <p:pic>
        <p:nvPicPr>
          <p:cNvPr id="177" name="Google Shape;177;p25"/>
          <p:cNvPicPr preferRelativeResize="0"/>
          <p:nvPr/>
        </p:nvPicPr>
        <p:blipFill>
          <a:blip r:embed="rId3" cstate="print">
            <a:alphaModFix/>
            <a:extLst>
              <a:ext uri="{28A0092B-C50C-407E-A947-70E740481C1C}">
                <a14:useLocalDpi xmlns:a14="http://schemas.microsoft.com/office/drawing/2010/main" val="0"/>
              </a:ext>
            </a:extLst>
          </a:blip>
          <a:stretch>
            <a:fillRect/>
          </a:stretch>
        </p:blipFill>
        <p:spPr>
          <a:xfrm>
            <a:off x="8741432" y="3429000"/>
            <a:ext cx="3040992" cy="1530922"/>
          </a:xfrm>
          <a:prstGeom prst="rect">
            <a:avLst/>
          </a:prstGeom>
          <a:noFill/>
          <a:ln>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F497699-9735-4A5E-ACD3-C3209F959AD2}"/>
              </a:ext>
            </a:extLst>
          </p:cNvPr>
          <p:cNvSpPr>
            <a:spLocks noGrp="1"/>
          </p:cNvSpPr>
          <p:nvPr>
            <p:ph type="pic" sz="quarter" idx="18"/>
          </p:nvPr>
        </p:nvSpPr>
        <p:spPr/>
      </p:sp>
      <p:sp>
        <p:nvSpPr>
          <p:cNvPr id="190" name="Google Shape;190;p27"/>
          <p:cNvSpPr txBox="1">
            <a:spLocks noGrp="1"/>
          </p:cNvSpPr>
          <p:nvPr>
            <p:ph type="body" sz="quarter" idx="19"/>
          </p:nvPr>
        </p:nvSpPr>
        <p:spPr>
          <a:prstGeom prst="rect">
            <a:avLst/>
          </a:prstGeom>
        </p:spPr>
        <p:txBody>
          <a:bodyPr spcFirstLastPara="1" wrap="square" lIns="91425" tIns="45700" rIns="91425" bIns="45700" anchor="t" anchorCtr="0">
            <a:noAutofit/>
          </a:bodyPr>
          <a:lstStyle/>
          <a:p>
            <a:pPr marL="0" indent="0">
              <a:buNone/>
            </a:pPr>
            <a:r>
              <a:rPr lang="en-US" dirty="0"/>
              <a:t>You can use the readiness checklists on the following three slides to determine your school’s capacity for building a Tier III team.</a:t>
            </a:r>
            <a:endParaRPr dirty="0"/>
          </a:p>
        </p:txBody>
      </p:sp>
      <p:sp>
        <p:nvSpPr>
          <p:cNvPr id="189" name="Google Shape;189;p27"/>
          <p:cNvSpPr txBox="1">
            <a:spLocks noGrp="1"/>
          </p:cNvSpPr>
          <p:nvPr>
            <p:ph type="title"/>
          </p:nvPr>
        </p:nvSpPr>
        <p:spPr>
          <a:prstGeom prst="rect">
            <a:avLst/>
          </a:prstGeom>
        </p:spPr>
        <p:txBody>
          <a:bodyPr spcFirstLastPara="1" wrap="square" lIns="91425" tIns="45700" rIns="91425" bIns="45700" anchor="b" anchorCtr="0">
            <a:noAutofit/>
          </a:bodyPr>
          <a:lstStyle/>
          <a:p>
            <a:pPr marL="0" lvl="0" indent="0" algn="ctr" rtl="0">
              <a:spcBef>
                <a:spcPts val="0"/>
              </a:spcBef>
              <a:spcAft>
                <a:spcPts val="0"/>
              </a:spcAft>
              <a:buNone/>
            </a:pPr>
            <a:r>
              <a:rPr lang="en-US" dirty="0"/>
              <a:t>Checklist Review </a:t>
            </a:r>
            <a:endParaRPr dirty="0"/>
          </a:p>
        </p:txBody>
      </p:sp>
      <p:pic>
        <p:nvPicPr>
          <p:cNvPr id="191" name="Google Shape;191;p27"/>
          <p:cNvPicPr preferRelativeResize="0"/>
          <p:nvPr/>
        </p:nvPicPr>
        <p:blipFill>
          <a:blip r:embed="rId3">
            <a:alphaModFix/>
          </a:blip>
          <a:stretch>
            <a:fillRect/>
          </a:stretch>
        </p:blipFill>
        <p:spPr>
          <a:xfrm>
            <a:off x="3600450" y="2190344"/>
            <a:ext cx="1790700" cy="2495550"/>
          </a:xfrm>
          <a:prstGeom prst="rect">
            <a:avLst/>
          </a:prstGeom>
          <a:noFill/>
          <a:ln>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Tier III Readiness Checklist</a:t>
            </a:r>
          </a:p>
        </p:txBody>
      </p:sp>
      <p:pic>
        <p:nvPicPr>
          <p:cNvPr id="2" name="Picture 1">
            <a:extLst>
              <a:ext uri="{FF2B5EF4-FFF2-40B4-BE49-F238E27FC236}">
                <a16:creationId xmlns:a16="http://schemas.microsoft.com/office/drawing/2014/main" id="{360A6C88-F5BA-4857-8635-204C7E211FAF}"/>
              </a:ext>
            </a:extLst>
          </p:cNvPr>
          <p:cNvPicPr>
            <a:picLocks noChangeAspect="1"/>
          </p:cNvPicPr>
          <p:nvPr/>
        </p:nvPicPr>
        <p:blipFill>
          <a:blip r:embed="rId3"/>
          <a:stretch>
            <a:fillRect/>
          </a:stretch>
        </p:blipFill>
        <p:spPr>
          <a:xfrm>
            <a:off x="2895034" y="1439813"/>
            <a:ext cx="8087854" cy="5258534"/>
          </a:xfrm>
          <a:prstGeom prst="rect">
            <a:avLst/>
          </a:prstGeom>
        </p:spPr>
      </p:pic>
    </p:spTree>
    <p:extLst>
      <p:ext uri="{BB962C8B-B14F-4D97-AF65-F5344CB8AC3E}">
        <p14:creationId xmlns:p14="http://schemas.microsoft.com/office/powerpoint/2010/main" val="140991417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9B98A4E-47D9-4B15-8E3C-8C0D4AFDF645}"/>
              </a:ext>
            </a:extLst>
          </p:cNvPr>
          <p:cNvPicPr>
            <a:picLocks noChangeAspect="1"/>
          </p:cNvPicPr>
          <p:nvPr/>
        </p:nvPicPr>
        <p:blipFill>
          <a:blip r:embed="rId3"/>
          <a:stretch>
            <a:fillRect/>
          </a:stretch>
        </p:blipFill>
        <p:spPr>
          <a:xfrm>
            <a:off x="3228436" y="547285"/>
            <a:ext cx="7716327" cy="5763429"/>
          </a:xfrm>
          <a:prstGeom prst="rect">
            <a:avLst/>
          </a:prstGeom>
        </p:spPr>
      </p:pic>
    </p:spTree>
    <p:extLst>
      <p:ext uri="{BB962C8B-B14F-4D97-AF65-F5344CB8AC3E}">
        <p14:creationId xmlns:p14="http://schemas.microsoft.com/office/powerpoint/2010/main" val="281529085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154CD11-DDEF-40C9-9BC0-7543C1FFBEAA}"/>
              </a:ext>
            </a:extLst>
          </p:cNvPr>
          <p:cNvPicPr>
            <a:picLocks noChangeAspect="1"/>
          </p:cNvPicPr>
          <p:nvPr/>
        </p:nvPicPr>
        <p:blipFill>
          <a:blip r:embed="rId3"/>
          <a:stretch>
            <a:fillRect/>
          </a:stretch>
        </p:blipFill>
        <p:spPr>
          <a:xfrm>
            <a:off x="3273206" y="528232"/>
            <a:ext cx="7687748" cy="5801535"/>
          </a:xfrm>
          <a:prstGeom prst="rect">
            <a:avLst/>
          </a:prstGeom>
        </p:spPr>
      </p:pic>
    </p:spTree>
    <p:extLst>
      <p:ext uri="{BB962C8B-B14F-4D97-AF65-F5344CB8AC3E}">
        <p14:creationId xmlns:p14="http://schemas.microsoft.com/office/powerpoint/2010/main" val="156758521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216"/>
        <p:cNvGrpSpPr/>
        <p:nvPr/>
      </p:nvGrpSpPr>
      <p:grpSpPr>
        <a:xfrm>
          <a:off x="0" y="0"/>
          <a:ext cx="0" cy="0"/>
          <a:chOff x="0" y="0"/>
          <a:chExt cx="0" cy="0"/>
        </a:xfrm>
      </p:grpSpPr>
      <p:pic>
        <p:nvPicPr>
          <p:cNvPr id="7" name="Picture Placeholder 6">
            <a:extLst>
              <a:ext uri="{FF2B5EF4-FFF2-40B4-BE49-F238E27FC236}">
                <a16:creationId xmlns:a16="http://schemas.microsoft.com/office/drawing/2014/main" id="{F04D21A3-B5DE-4724-96CF-771C167D94C0}"/>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l="6026" r="6026"/>
          <a:stretch>
            <a:fillRect/>
          </a:stretch>
        </p:blipFill>
        <p:spPr/>
      </p:pic>
      <p:sp>
        <p:nvSpPr>
          <p:cNvPr id="217" name="Google Shape;217;p31"/>
          <p:cNvSpPr txBox="1">
            <a:spLocks noGrp="1"/>
          </p:cNvSpPr>
          <p:nvPr>
            <p:ph type="title"/>
          </p:nvPr>
        </p:nvSpPr>
        <p:spPr/>
        <p:txBody>
          <a:bodyPr/>
          <a:lstStyle/>
          <a:p>
            <a:pPr lvl="0"/>
            <a:r>
              <a:rPr lang="en-US"/>
              <a:t>Table Talk</a:t>
            </a:r>
          </a:p>
        </p:txBody>
      </p:sp>
      <p:sp>
        <p:nvSpPr>
          <p:cNvPr id="218" name="Google Shape;218;p31"/>
          <p:cNvSpPr txBox="1">
            <a:spLocks noGrp="1"/>
          </p:cNvSpPr>
          <p:nvPr>
            <p:ph type="body" sz="quarter" idx="20"/>
          </p:nvPr>
        </p:nvSpPr>
        <p:spPr/>
        <p:txBody>
          <a:bodyPr/>
          <a:lstStyle/>
          <a:p>
            <a:pPr lvl="0"/>
            <a:r>
              <a:rPr lang="en-US"/>
              <a:t>Which indicators are in place for your school?</a:t>
            </a:r>
          </a:p>
          <a:p>
            <a:pPr lvl="0"/>
            <a:r>
              <a:rPr lang="en-US"/>
              <a:t>Which indicators are not in place or need increased fidelity?</a:t>
            </a:r>
            <a:endParaRPr lang="en-US" dirty="0"/>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2D4AFEE9-A651-4C98-90CB-147E54CB9C29}"/>
              </a:ext>
            </a:extLst>
          </p:cNvPr>
          <p:cNvSpPr>
            <a:spLocks noGrp="1"/>
          </p:cNvSpPr>
          <p:nvPr>
            <p:ph type="title"/>
          </p:nvPr>
        </p:nvSpPr>
        <p:spPr/>
        <p:txBody>
          <a:bodyPr/>
          <a:lstStyle/>
          <a:p>
            <a:r>
              <a:rPr lang="en-US"/>
              <a:t>Case Study</a:t>
            </a:r>
            <a:endParaRPr lang="en-US" dirty="0"/>
          </a:p>
        </p:txBody>
      </p:sp>
    </p:spTree>
    <p:extLst>
      <p:ext uri="{BB962C8B-B14F-4D97-AF65-F5344CB8AC3E}">
        <p14:creationId xmlns:p14="http://schemas.microsoft.com/office/powerpoint/2010/main" val="325189248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783F300-5699-40F5-8D2C-2B892DDC4080}"/>
              </a:ext>
            </a:extLst>
          </p:cNvPr>
          <p:cNvSpPr>
            <a:spLocks noGrp="1"/>
          </p:cNvSpPr>
          <p:nvPr>
            <p:ph type="title"/>
          </p:nvPr>
        </p:nvSpPr>
        <p:spPr/>
        <p:txBody>
          <a:bodyPr/>
          <a:lstStyle/>
          <a:p>
            <a:r>
              <a:rPr lang="en-US"/>
              <a:t>Checking for Readiness</a:t>
            </a:r>
            <a:endParaRPr lang="en-US" dirty="0"/>
          </a:p>
        </p:txBody>
      </p:sp>
      <p:sp>
        <p:nvSpPr>
          <p:cNvPr id="2" name="Content Placeholder 1">
            <a:extLst>
              <a:ext uri="{FF2B5EF4-FFF2-40B4-BE49-F238E27FC236}">
                <a16:creationId xmlns:a16="http://schemas.microsoft.com/office/drawing/2014/main" id="{D0E6B1ED-DC4A-46D3-88F6-C73ADDA88999}"/>
              </a:ext>
            </a:extLst>
          </p:cNvPr>
          <p:cNvSpPr>
            <a:spLocks noGrp="1"/>
          </p:cNvSpPr>
          <p:nvPr>
            <p:ph idx="1"/>
          </p:nvPr>
        </p:nvSpPr>
        <p:spPr/>
        <p:txBody>
          <a:bodyPr/>
          <a:lstStyle/>
          <a:p>
            <a:r>
              <a:rPr lang="en-US"/>
              <a:t>Members of the district leadership team met with the University Heights principal, assistant principal, and a counselor to watch a webinar on Tier III. They then completed the Tier III Readiness Checklist. </a:t>
            </a:r>
          </a:p>
          <a:p>
            <a:r>
              <a:rPr lang="en-US"/>
              <a:t>In completing the Tier III Readiness Checklist, they determined that University Heights Elementary School met the criteria for implementation of PBIS Tier III.</a:t>
            </a:r>
          </a:p>
          <a:p>
            <a:endParaRPr lang="en-US" dirty="0"/>
          </a:p>
        </p:txBody>
      </p:sp>
    </p:spTree>
    <p:extLst>
      <p:ext uri="{BB962C8B-B14F-4D97-AF65-F5344CB8AC3E}">
        <p14:creationId xmlns:p14="http://schemas.microsoft.com/office/powerpoint/2010/main" val="2207231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A325DE-F5B0-46D9-A00D-1B3AD6E5F4BB}"/>
              </a:ext>
            </a:extLst>
          </p:cNvPr>
          <p:cNvSpPr>
            <a:spLocks noGrp="1"/>
          </p:cNvSpPr>
          <p:nvPr>
            <p:ph type="title"/>
          </p:nvPr>
        </p:nvSpPr>
        <p:spPr/>
        <p:txBody>
          <a:bodyPr/>
          <a:lstStyle/>
          <a:p>
            <a:r>
              <a:rPr lang="en-US"/>
              <a:t>Assembling a Team</a:t>
            </a:r>
            <a:endParaRPr lang="en-US" dirty="0"/>
          </a:p>
        </p:txBody>
      </p:sp>
      <p:sp>
        <p:nvSpPr>
          <p:cNvPr id="3" name="Content Placeholder 2">
            <a:extLst>
              <a:ext uri="{FF2B5EF4-FFF2-40B4-BE49-F238E27FC236}">
                <a16:creationId xmlns:a16="http://schemas.microsoft.com/office/drawing/2014/main" id="{C5B606AF-156F-4EEF-B461-081EE6163FC6}"/>
              </a:ext>
            </a:extLst>
          </p:cNvPr>
          <p:cNvSpPr>
            <a:spLocks noGrp="1"/>
          </p:cNvSpPr>
          <p:nvPr>
            <p:ph idx="1"/>
          </p:nvPr>
        </p:nvSpPr>
        <p:spPr/>
        <p:txBody>
          <a:bodyPr>
            <a:normAutofit fontScale="92500"/>
          </a:bodyPr>
          <a:lstStyle/>
          <a:p>
            <a:r>
              <a:rPr lang="en-US"/>
              <a:t>The Assistant Superintendent agreed to be the district contact for the Tier III Team. In addition to lending district support, she would also serve as the contact person between University Heights Elementary School and the various community agencies that may be needed for Wraparound.</a:t>
            </a:r>
          </a:p>
          <a:p>
            <a:r>
              <a:rPr lang="en-US"/>
              <a:t>The other members of the Core Team were the Assistant Principal, a Guidance Counselor, two teachers, and the PBIS Tier II Coach.</a:t>
            </a:r>
            <a:endParaRPr lang="en-US" dirty="0"/>
          </a:p>
        </p:txBody>
      </p:sp>
    </p:spTree>
    <p:extLst>
      <p:ext uri="{BB962C8B-B14F-4D97-AF65-F5344CB8AC3E}">
        <p14:creationId xmlns:p14="http://schemas.microsoft.com/office/powerpoint/2010/main" val="3281631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FB3EA3-C6E1-4964-A9CE-AF3315D4C99C}"/>
              </a:ext>
            </a:extLst>
          </p:cNvPr>
          <p:cNvSpPr>
            <a:spLocks noGrp="1"/>
          </p:cNvSpPr>
          <p:nvPr>
            <p:ph type="title"/>
          </p:nvPr>
        </p:nvSpPr>
        <p:spPr/>
        <p:txBody>
          <a:bodyPr/>
          <a:lstStyle/>
          <a:p>
            <a:r>
              <a:rPr lang="en-US"/>
              <a:t>Professional Development</a:t>
            </a:r>
            <a:endParaRPr lang="en-US" dirty="0"/>
          </a:p>
        </p:txBody>
      </p:sp>
      <p:sp>
        <p:nvSpPr>
          <p:cNvPr id="3" name="Content Placeholder 2">
            <a:extLst>
              <a:ext uri="{FF2B5EF4-FFF2-40B4-BE49-F238E27FC236}">
                <a16:creationId xmlns:a16="http://schemas.microsoft.com/office/drawing/2014/main" id="{4E0F9D19-3FE2-44C3-A414-7B03469E7F14}"/>
              </a:ext>
            </a:extLst>
          </p:cNvPr>
          <p:cNvSpPr>
            <a:spLocks noGrp="1"/>
          </p:cNvSpPr>
          <p:nvPr>
            <p:ph idx="1"/>
          </p:nvPr>
        </p:nvSpPr>
        <p:spPr/>
        <p:txBody>
          <a:bodyPr>
            <a:normAutofit fontScale="85000" lnSpcReduction="10000"/>
          </a:bodyPr>
          <a:lstStyle/>
          <a:p>
            <a:pPr marL="0" indent="0">
              <a:buNone/>
            </a:pPr>
            <a:r>
              <a:rPr lang="en-US" dirty="0"/>
              <a:t>To prepare for Tier III Implementation, University Heights Elementary School scheduled the following professional development activities:</a:t>
            </a:r>
          </a:p>
          <a:p>
            <a:r>
              <a:rPr lang="en-US" dirty="0"/>
              <a:t>The Core Team received Tier III Training from their state’s PBIS Resource Center.</a:t>
            </a:r>
          </a:p>
          <a:p>
            <a:r>
              <a:rPr lang="en-US" dirty="0"/>
              <a:t>The Assistant Principal gathered resources on function of behavior to provide training as needed to teachers and other staff who might serve on action teams.</a:t>
            </a:r>
          </a:p>
          <a:p>
            <a:r>
              <a:rPr lang="en-US" dirty="0"/>
              <a:t>All faculty and staff attended an in-service training on the referral process for identifying students for Tier III interventions.</a:t>
            </a:r>
          </a:p>
        </p:txBody>
      </p:sp>
    </p:spTree>
    <p:extLst>
      <p:ext uri="{BB962C8B-B14F-4D97-AF65-F5344CB8AC3E}">
        <p14:creationId xmlns:p14="http://schemas.microsoft.com/office/powerpoint/2010/main" val="2809457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Shape 300"/>
        <p:cNvGrpSpPr/>
        <p:nvPr/>
      </p:nvGrpSpPr>
      <p:grpSpPr>
        <a:xfrm>
          <a:off x="0" y="0"/>
          <a:ext cx="0" cy="0"/>
          <a:chOff x="0" y="0"/>
          <a:chExt cx="0" cy="0"/>
        </a:xfrm>
      </p:grpSpPr>
      <p:sp>
        <p:nvSpPr>
          <p:cNvPr id="301" name="Google Shape;301;p31"/>
          <p:cNvSpPr txBox="1">
            <a:spLocks noGrp="1"/>
          </p:cNvSpPr>
          <p:nvPr>
            <p:ph type="title"/>
          </p:nvPr>
        </p:nvSpPr>
        <p:spPr/>
        <p:txBody>
          <a:bodyPr/>
          <a:lstStyle/>
          <a:p>
            <a:pPr lvl="0"/>
            <a:r>
              <a:rPr lang="en-US">
                <a:sym typeface="Calibri"/>
              </a:rPr>
              <a:t>Do It With Fidelity!</a:t>
            </a:r>
            <a:endParaRPr lang="en-US" dirty="0"/>
          </a:p>
        </p:txBody>
      </p:sp>
      <p:sp>
        <p:nvSpPr>
          <p:cNvPr id="303" name="Google Shape;303;p31"/>
          <p:cNvSpPr txBox="1">
            <a:spLocks noGrp="1"/>
          </p:cNvSpPr>
          <p:nvPr>
            <p:ph idx="1"/>
          </p:nvPr>
        </p:nvSpPr>
        <p:spPr/>
        <p:txBody>
          <a:bodyPr/>
          <a:lstStyle/>
          <a:p>
            <a:pPr marL="0" lvl="0" indent="0">
              <a:buNone/>
            </a:pPr>
            <a:r>
              <a:rPr lang="en-US" dirty="0"/>
              <a:t>Tiered Fidelity Inventory (TFI)</a:t>
            </a:r>
          </a:p>
          <a:p>
            <a:pPr lvl="0"/>
            <a:endParaRPr lang="en-US" dirty="0"/>
          </a:p>
          <a:p>
            <a:pPr lvl="0"/>
            <a:r>
              <a:rPr lang="en-US" dirty="0"/>
              <a:t>Section 3.6: Student/Family/Community Involvement</a:t>
            </a:r>
          </a:p>
          <a:p>
            <a:pPr lvl="0"/>
            <a:r>
              <a:rPr lang="en-US" dirty="0"/>
              <a:t>Section 3.7: Professional Development</a:t>
            </a:r>
          </a:p>
          <a:p>
            <a:pPr lvl="0"/>
            <a:r>
              <a:rPr lang="en-US" dirty="0"/>
              <a:t>Section 3.12: Formal and Natural Supports</a:t>
            </a:r>
          </a:p>
          <a:p>
            <a:pPr lvl="0"/>
            <a:r>
              <a:rPr lang="en-US" dirty="0"/>
              <a:t>Section 3.13: Access to Tier I and Tier II Supports</a:t>
            </a:r>
          </a:p>
        </p:txBody>
      </p:sp>
    </p:spTree>
    <p:extLst>
      <p:ext uri="{BB962C8B-B14F-4D97-AF65-F5344CB8AC3E}">
        <p14:creationId xmlns:p14="http://schemas.microsoft.com/office/powerpoint/2010/main" val="237126432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5200" dirty="0"/>
              <a:t>3.6 Student/Family/Community Involvement</a:t>
            </a:r>
          </a:p>
        </p:txBody>
      </p:sp>
      <p:graphicFrame>
        <p:nvGraphicFramePr>
          <p:cNvPr id="5" name="Table 4">
            <a:extLst>
              <a:ext uri="{FF2B5EF4-FFF2-40B4-BE49-F238E27FC236}">
                <a16:creationId xmlns:a16="http://schemas.microsoft.com/office/drawing/2014/main" id="{B2C03F67-A4D0-40FB-9DB2-0D6663E134A1}"/>
              </a:ext>
            </a:extLst>
          </p:cNvPr>
          <p:cNvGraphicFramePr>
            <a:graphicFrameLocks noGrp="1"/>
          </p:cNvGraphicFramePr>
          <p:nvPr>
            <p:extLst>
              <p:ext uri="{D42A27DB-BD31-4B8C-83A1-F6EECF244321}">
                <p14:modId xmlns:p14="http://schemas.microsoft.com/office/powerpoint/2010/main" val="1856558068"/>
              </p:ext>
            </p:extLst>
          </p:nvPr>
        </p:nvGraphicFramePr>
        <p:xfrm>
          <a:off x="2056396" y="1689047"/>
          <a:ext cx="10004497" cy="1127760"/>
        </p:xfrm>
        <a:graphic>
          <a:graphicData uri="http://schemas.openxmlformats.org/drawingml/2006/table">
            <a:tbl>
              <a:tblPr firstRow="1" firstCol="1" bandRow="1">
                <a:tableStyleId>{5940675A-B579-460E-94D1-54222C63F5DA}</a:tableStyleId>
              </a:tblPr>
              <a:tblGrid>
                <a:gridCol w="4050027">
                  <a:extLst>
                    <a:ext uri="{9D8B030D-6E8A-4147-A177-3AD203B41FA5}">
                      <a16:colId xmlns:a16="http://schemas.microsoft.com/office/drawing/2014/main" val="20000"/>
                    </a:ext>
                  </a:extLst>
                </a:gridCol>
                <a:gridCol w="2443091">
                  <a:extLst>
                    <a:ext uri="{9D8B030D-6E8A-4147-A177-3AD203B41FA5}">
                      <a16:colId xmlns:a16="http://schemas.microsoft.com/office/drawing/2014/main" val="20001"/>
                    </a:ext>
                  </a:extLst>
                </a:gridCol>
                <a:gridCol w="3511379">
                  <a:extLst>
                    <a:ext uri="{9D8B030D-6E8A-4147-A177-3AD203B41FA5}">
                      <a16:colId xmlns:a16="http://schemas.microsoft.com/office/drawing/2014/main" val="20002"/>
                    </a:ext>
                  </a:extLst>
                </a:gridCol>
              </a:tblGrid>
              <a:tr h="252586">
                <a:tc rowSpan="2">
                  <a:txBody>
                    <a:bodyPr/>
                    <a:lstStyle/>
                    <a:p>
                      <a:pPr marL="328930" marR="0" indent="-283210" algn="ctr">
                        <a:spcBef>
                          <a:spcPts val="0"/>
                        </a:spcBef>
                        <a:spcAft>
                          <a:spcPts val="0"/>
                        </a:spcAft>
                      </a:pPr>
                      <a:r>
                        <a:rPr lang="en-US" sz="2000" dirty="0">
                          <a:effectLst/>
                        </a:rPr>
                        <a:t>Feature</a:t>
                      </a:r>
                      <a:endParaRPr lang="en-US" sz="2000" dirty="0">
                        <a:solidFill>
                          <a:schemeClr val="bg1"/>
                        </a:solidFill>
                        <a:effectLst/>
                        <a:latin typeface="+mn-lt"/>
                      </a:endParaRPr>
                    </a:p>
                  </a:txBody>
                  <a:tcPr marL="62255" marR="62255" marT="0" marB="0" anchor="ctr">
                    <a:solidFill>
                      <a:srgbClr val="D31F2E"/>
                    </a:solidFill>
                  </a:tcPr>
                </a:tc>
                <a:tc rowSpan="2">
                  <a:txBody>
                    <a:bodyPr/>
                    <a:lstStyle/>
                    <a:p>
                      <a:pPr marL="328930" marR="0" indent="-283210" algn="ctr">
                        <a:spcBef>
                          <a:spcPts val="0"/>
                        </a:spcBef>
                        <a:spcAft>
                          <a:spcPts val="0"/>
                        </a:spcAft>
                      </a:pPr>
                      <a:r>
                        <a:rPr lang="en-US" sz="2000" dirty="0">
                          <a:effectLst/>
                        </a:rPr>
                        <a:t>Data Sources</a:t>
                      </a:r>
                      <a:endParaRPr lang="en-US" sz="2000" dirty="0">
                        <a:solidFill>
                          <a:schemeClr val="bg1"/>
                        </a:solidFill>
                        <a:effectLst/>
                        <a:latin typeface="+mn-lt"/>
                      </a:endParaRPr>
                    </a:p>
                  </a:txBody>
                  <a:tcPr marL="62255" marR="62255" marT="0" marB="0" anchor="ctr">
                    <a:solidFill>
                      <a:srgbClr val="D31F2E"/>
                    </a:solidFill>
                  </a:tcPr>
                </a:tc>
                <a:tc>
                  <a:txBody>
                    <a:bodyPr/>
                    <a:lstStyle/>
                    <a:p>
                      <a:pPr marL="328930" marR="0" indent="-283210" algn="ctr">
                        <a:spcBef>
                          <a:spcPts val="0"/>
                        </a:spcBef>
                        <a:spcAft>
                          <a:spcPts val="0"/>
                        </a:spcAft>
                      </a:pPr>
                      <a:r>
                        <a:rPr lang="en-US" sz="2000" dirty="0">
                          <a:effectLst/>
                        </a:rPr>
                        <a:t>Scoring Criteria</a:t>
                      </a:r>
                      <a:endParaRPr lang="en-US" sz="2000" dirty="0">
                        <a:solidFill>
                          <a:schemeClr val="bg1"/>
                        </a:solidFill>
                        <a:effectLst/>
                        <a:latin typeface="+mn-lt"/>
                      </a:endParaRPr>
                    </a:p>
                  </a:txBody>
                  <a:tcPr marL="62255" marR="62255" marT="0" marB="0" anchor="ctr">
                    <a:solidFill>
                      <a:srgbClr val="D31F2E"/>
                    </a:solidFill>
                  </a:tcPr>
                </a:tc>
                <a:extLst>
                  <a:ext uri="{0D108BD9-81ED-4DB2-BD59-A6C34878D82A}">
                    <a16:rowId xmlns:a16="http://schemas.microsoft.com/office/drawing/2014/main" val="10000"/>
                  </a:ext>
                </a:extLst>
              </a:tr>
              <a:tr h="681982">
                <a:tc vMerge="1">
                  <a:txBody>
                    <a:bodyPr/>
                    <a:lstStyle/>
                    <a:p>
                      <a:endParaRPr lang="en-US"/>
                    </a:p>
                  </a:txBody>
                  <a:tcPr/>
                </a:tc>
                <a:tc vMerge="1">
                  <a:txBody>
                    <a:bodyPr/>
                    <a:lstStyle/>
                    <a:p>
                      <a:endParaRPr lang="en-US"/>
                    </a:p>
                  </a:txBody>
                  <a:tcPr/>
                </a:tc>
                <a:tc>
                  <a:txBody>
                    <a:bodyPr/>
                    <a:lstStyle/>
                    <a:p>
                      <a:pPr marL="328930" marR="0" indent="-283210" algn="l">
                        <a:spcBef>
                          <a:spcPts val="0"/>
                        </a:spcBef>
                        <a:spcAft>
                          <a:spcPts val="0"/>
                        </a:spcAft>
                      </a:pPr>
                      <a:r>
                        <a:rPr lang="en-US" sz="1800" dirty="0">
                          <a:effectLst/>
                        </a:rPr>
                        <a:t>0 = Not implemented</a:t>
                      </a:r>
                    </a:p>
                    <a:p>
                      <a:pPr marL="328930" marR="0" indent="-283210" algn="l">
                        <a:spcBef>
                          <a:spcPts val="0"/>
                        </a:spcBef>
                        <a:spcAft>
                          <a:spcPts val="0"/>
                        </a:spcAft>
                      </a:pPr>
                      <a:r>
                        <a:rPr lang="en-US" sz="1800" dirty="0">
                          <a:effectLst/>
                        </a:rPr>
                        <a:t>1 = Partially implemented</a:t>
                      </a:r>
                    </a:p>
                    <a:p>
                      <a:pPr marL="328930" marR="0" indent="-283210" algn="l">
                        <a:spcBef>
                          <a:spcPts val="0"/>
                        </a:spcBef>
                        <a:spcAft>
                          <a:spcPts val="0"/>
                        </a:spcAft>
                      </a:pPr>
                      <a:r>
                        <a:rPr lang="en-US" sz="1800" dirty="0">
                          <a:effectLst/>
                        </a:rPr>
                        <a:t>2 = Fully implemented</a:t>
                      </a:r>
                      <a:endParaRPr lang="en-US" sz="1800" dirty="0">
                        <a:solidFill>
                          <a:schemeClr val="bg1"/>
                        </a:solidFill>
                        <a:effectLst/>
                        <a:latin typeface="+mn-lt"/>
                      </a:endParaRPr>
                    </a:p>
                  </a:txBody>
                  <a:tcPr marL="62255" marR="62255" marT="0" marB="0">
                    <a:solidFill>
                      <a:srgbClr val="D31F2E"/>
                    </a:solidFill>
                  </a:tcPr>
                </a:tc>
                <a:extLst>
                  <a:ext uri="{0D108BD9-81ED-4DB2-BD59-A6C34878D82A}">
                    <a16:rowId xmlns:a16="http://schemas.microsoft.com/office/drawing/2014/main" val="10001"/>
                  </a:ext>
                </a:extLst>
              </a:tr>
            </a:tbl>
          </a:graphicData>
        </a:graphic>
      </p:graphicFrame>
      <p:graphicFrame>
        <p:nvGraphicFramePr>
          <p:cNvPr id="7" name="Content Placeholder 3">
            <a:extLst>
              <a:ext uri="{FF2B5EF4-FFF2-40B4-BE49-F238E27FC236}">
                <a16:creationId xmlns:a16="http://schemas.microsoft.com/office/drawing/2014/main" id="{4214E891-D4C3-432D-95DA-1B7726AB55AF}"/>
              </a:ext>
            </a:extLst>
          </p:cNvPr>
          <p:cNvGraphicFramePr>
            <a:graphicFrameLocks/>
          </p:cNvGraphicFramePr>
          <p:nvPr>
            <p:extLst>
              <p:ext uri="{D42A27DB-BD31-4B8C-83A1-F6EECF244321}">
                <p14:modId xmlns:p14="http://schemas.microsoft.com/office/powerpoint/2010/main" val="596907191"/>
              </p:ext>
            </p:extLst>
          </p:nvPr>
        </p:nvGraphicFramePr>
        <p:xfrm>
          <a:off x="2056396" y="2816807"/>
          <a:ext cx="10004496" cy="3247401"/>
        </p:xfrm>
        <a:graphic>
          <a:graphicData uri="http://schemas.openxmlformats.org/drawingml/2006/table">
            <a:tbl>
              <a:tblPr firstRow="1" firstCol="1" bandRow="1">
                <a:tableStyleId>{5940675A-B579-460E-94D1-54222C63F5DA}</a:tableStyleId>
              </a:tblPr>
              <a:tblGrid>
                <a:gridCol w="4050929">
                  <a:extLst>
                    <a:ext uri="{9D8B030D-6E8A-4147-A177-3AD203B41FA5}">
                      <a16:colId xmlns:a16="http://schemas.microsoft.com/office/drawing/2014/main" val="20000"/>
                    </a:ext>
                  </a:extLst>
                </a:gridCol>
                <a:gridCol w="2448107">
                  <a:extLst>
                    <a:ext uri="{9D8B030D-6E8A-4147-A177-3AD203B41FA5}">
                      <a16:colId xmlns:a16="http://schemas.microsoft.com/office/drawing/2014/main" val="20001"/>
                    </a:ext>
                  </a:extLst>
                </a:gridCol>
                <a:gridCol w="3505460">
                  <a:extLst>
                    <a:ext uri="{9D8B030D-6E8A-4147-A177-3AD203B41FA5}">
                      <a16:colId xmlns:a16="http://schemas.microsoft.com/office/drawing/2014/main" val="20002"/>
                    </a:ext>
                  </a:extLst>
                </a:gridCol>
              </a:tblGrid>
              <a:tr h="3247401">
                <a:tc>
                  <a:txBody>
                    <a:bodyPr/>
                    <a:lstStyle/>
                    <a:p>
                      <a:r>
                        <a:rPr lang="en-US" sz="1600" b="1" dirty="0"/>
                        <a:t>Student/Family/Community Involvement:</a:t>
                      </a:r>
                    </a:p>
                    <a:p>
                      <a:pPr>
                        <a:lnSpc>
                          <a:spcPct val="100000"/>
                        </a:lnSpc>
                        <a:spcBef>
                          <a:spcPts val="600"/>
                        </a:spcBef>
                        <a:spcAft>
                          <a:spcPts val="0"/>
                        </a:spcAft>
                      </a:pPr>
                      <a:r>
                        <a:rPr lang="en-US" sz="1600" dirty="0"/>
                        <a:t>Tier 3 team has district contact person(s) with access to external support agencies and resources for planning and implementing non-school-based interventions (e.g., intensive mental health) as needed.</a:t>
                      </a:r>
                    </a:p>
                  </a:txBody>
                  <a:tcPr marL="68580" marR="68580" marT="0" marB="0"/>
                </a:tc>
                <a:tc>
                  <a:txBody>
                    <a:bodyPr/>
                    <a:lstStyle/>
                    <a:p>
                      <a:pPr marL="285750" marR="0" lvl="0" indent="-285750" algn="l" defTabSz="914400" rtl="0" eaLnBrk="1" fontAlgn="auto" latinLnBrk="0" hangingPunct="1">
                        <a:lnSpc>
                          <a:spcPct val="100000"/>
                        </a:lnSpc>
                        <a:spcBef>
                          <a:spcPts val="0"/>
                        </a:spcBef>
                        <a:spcAft>
                          <a:spcPts val="0"/>
                        </a:spcAft>
                        <a:buClr>
                          <a:srgbClr val="D31F2E"/>
                        </a:buClr>
                        <a:buSzTx/>
                        <a:buFont typeface="Wingdings" panose="05000000000000000000" pitchFamily="2" charset="2"/>
                        <a:buChar char="§"/>
                        <a:tabLst/>
                        <a:defRPr/>
                      </a:pPr>
                      <a:r>
                        <a:rPr lang="en-US" sz="1600" dirty="0"/>
                        <a:t>Three randomly selected Tier 3 student support plans created in the last 12 months (see TFI Tier 3 Support Plan Worksheet)</a:t>
                      </a:r>
                    </a:p>
                  </a:txBody>
                  <a:tcPr marL="68580" marR="68580" marT="0" marB="0"/>
                </a:tc>
                <a:tc>
                  <a:txBody>
                    <a:bodyPr/>
                    <a:lstStyle/>
                    <a:p>
                      <a:pPr>
                        <a:spcAft>
                          <a:spcPts val="1200"/>
                        </a:spcAft>
                      </a:pPr>
                      <a:r>
                        <a:rPr lang="en-US" sz="1600" dirty="0"/>
                        <a:t>0 = District contact person is not established.</a:t>
                      </a:r>
                    </a:p>
                    <a:p>
                      <a:pPr>
                        <a:spcAft>
                          <a:spcPts val="1200"/>
                        </a:spcAft>
                      </a:pPr>
                      <a:r>
                        <a:rPr lang="en-US" sz="1600" dirty="0"/>
                        <a:t>1 = District contact person established with external agencies, OR resources are available and documented in support plans. </a:t>
                      </a:r>
                    </a:p>
                    <a:p>
                      <a:r>
                        <a:rPr lang="en-US" sz="1600" dirty="0"/>
                        <a:t>2 = District contact person established with external agencies, AND resources are available and documented in support plans.</a:t>
                      </a:r>
                    </a:p>
                  </a:txBody>
                  <a:tcPr marL="68580" marR="68580" marT="0" marB="0"/>
                </a:tc>
                <a:extLst>
                  <a:ext uri="{0D108BD9-81ED-4DB2-BD59-A6C34878D82A}">
                    <a16:rowId xmlns:a16="http://schemas.microsoft.com/office/drawing/2014/main" val="10000"/>
                  </a:ext>
                </a:extLst>
              </a:tr>
            </a:tbl>
          </a:graphicData>
        </a:graphic>
      </p:graphicFrame>
      <p:sp>
        <p:nvSpPr>
          <p:cNvPr id="9" name="Rectangle 8">
            <a:extLst>
              <a:ext uri="{FF2B5EF4-FFF2-40B4-BE49-F238E27FC236}">
                <a16:creationId xmlns:a16="http://schemas.microsoft.com/office/drawing/2014/main" id="{768DD3EA-62DA-4C46-8C0E-E89A1EFDEA1C}"/>
              </a:ext>
            </a:extLst>
          </p:cNvPr>
          <p:cNvSpPr/>
          <p:nvPr/>
        </p:nvSpPr>
        <p:spPr>
          <a:xfrm>
            <a:off x="3728720" y="4720669"/>
            <a:ext cx="4185946" cy="896567"/>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1600" b="1" dirty="0">
                <a:latin typeface="Arial" panose="020B0604020202020204" pitchFamily="34" charset="0"/>
                <a:cs typeface="Arial" panose="020B0604020202020204" pitchFamily="34" charset="0"/>
              </a:rPr>
              <a:t>Main Idea: </a:t>
            </a:r>
            <a:r>
              <a:rPr lang="en-US" sz="1600" dirty="0">
                <a:latin typeface="Arial" panose="020B0604020202020204" pitchFamily="34" charset="0"/>
                <a:cs typeface="Arial" panose="020B0604020202020204" pitchFamily="34" charset="0"/>
              </a:rPr>
              <a:t>Teams need people with multiple skills and perspectives to implement PBIS well.</a:t>
            </a:r>
          </a:p>
        </p:txBody>
      </p:sp>
    </p:spTree>
    <p:extLst>
      <p:ext uri="{BB962C8B-B14F-4D97-AF65-F5344CB8AC3E}">
        <p14:creationId xmlns:p14="http://schemas.microsoft.com/office/powerpoint/2010/main" val="2945378605"/>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5151937-9238-458C-9113-DF23515B314D}"/>
              </a:ext>
            </a:extLst>
          </p:cNvPr>
          <p:cNvSpPr>
            <a:spLocks noGrp="1"/>
          </p:cNvSpPr>
          <p:nvPr>
            <p:ph type="title"/>
          </p:nvPr>
        </p:nvSpPr>
        <p:spPr/>
        <p:txBody>
          <a:bodyPr/>
          <a:lstStyle/>
          <a:p>
            <a:r>
              <a:rPr lang="en-US"/>
              <a:t>3.7 Professional Development</a:t>
            </a:r>
            <a:endParaRPr lang="en-US" dirty="0"/>
          </a:p>
        </p:txBody>
      </p:sp>
      <p:graphicFrame>
        <p:nvGraphicFramePr>
          <p:cNvPr id="9" name="Content Placeholder 3">
            <a:extLst>
              <a:ext uri="{FF2B5EF4-FFF2-40B4-BE49-F238E27FC236}">
                <a16:creationId xmlns:a16="http://schemas.microsoft.com/office/drawing/2014/main" id="{DB227F8E-7510-4E57-B9AE-D8001A93551B}"/>
              </a:ext>
            </a:extLst>
          </p:cNvPr>
          <p:cNvGraphicFramePr>
            <a:graphicFrameLocks/>
          </p:cNvGraphicFramePr>
          <p:nvPr>
            <p:extLst>
              <p:ext uri="{D42A27DB-BD31-4B8C-83A1-F6EECF244321}">
                <p14:modId xmlns:p14="http://schemas.microsoft.com/office/powerpoint/2010/main" val="1453757200"/>
              </p:ext>
            </p:extLst>
          </p:nvPr>
        </p:nvGraphicFramePr>
        <p:xfrm>
          <a:off x="2056396" y="2816807"/>
          <a:ext cx="10004496" cy="3247401"/>
        </p:xfrm>
        <a:graphic>
          <a:graphicData uri="http://schemas.openxmlformats.org/drawingml/2006/table">
            <a:tbl>
              <a:tblPr firstRow="1" firstCol="1" bandRow="1">
                <a:tableStyleId>{5940675A-B579-460E-94D1-54222C63F5DA}</a:tableStyleId>
              </a:tblPr>
              <a:tblGrid>
                <a:gridCol w="4050929">
                  <a:extLst>
                    <a:ext uri="{9D8B030D-6E8A-4147-A177-3AD203B41FA5}">
                      <a16:colId xmlns:a16="http://schemas.microsoft.com/office/drawing/2014/main" val="20000"/>
                    </a:ext>
                  </a:extLst>
                </a:gridCol>
                <a:gridCol w="2448107">
                  <a:extLst>
                    <a:ext uri="{9D8B030D-6E8A-4147-A177-3AD203B41FA5}">
                      <a16:colId xmlns:a16="http://schemas.microsoft.com/office/drawing/2014/main" val="20001"/>
                    </a:ext>
                  </a:extLst>
                </a:gridCol>
                <a:gridCol w="3505460">
                  <a:extLst>
                    <a:ext uri="{9D8B030D-6E8A-4147-A177-3AD203B41FA5}">
                      <a16:colId xmlns:a16="http://schemas.microsoft.com/office/drawing/2014/main" val="20002"/>
                    </a:ext>
                  </a:extLst>
                </a:gridCol>
              </a:tblGrid>
              <a:tr h="3247401">
                <a:tc>
                  <a:txBody>
                    <a:bodyPr/>
                    <a:lstStyle/>
                    <a:p>
                      <a:r>
                        <a:rPr lang="en-US" sz="1600" b="1" dirty="0"/>
                        <a:t>Professional Development: </a:t>
                      </a:r>
                    </a:p>
                    <a:p>
                      <a:pPr>
                        <a:spcBef>
                          <a:spcPts val="600"/>
                        </a:spcBef>
                      </a:pPr>
                      <a:r>
                        <a:rPr lang="en-US" sz="1600" dirty="0"/>
                        <a:t>A written process is followed for teaching all relevant staff about basic behavioral theory, function of behavior, and function-based intervention.</a:t>
                      </a:r>
                    </a:p>
                  </a:txBody>
                  <a:tcPr marL="68580" marR="68580" marT="0" marB="0"/>
                </a:tc>
                <a:tc>
                  <a:txBody>
                    <a:bodyPr/>
                    <a:lstStyle/>
                    <a:p>
                      <a:pPr marL="285750" indent="-285750">
                        <a:spcAft>
                          <a:spcPts val="1200"/>
                        </a:spcAft>
                        <a:buClr>
                          <a:srgbClr val="D31F2E"/>
                        </a:buClr>
                        <a:buFont typeface="Wingdings" panose="05000000000000000000" pitchFamily="2" charset="2"/>
                        <a:buChar char="§"/>
                      </a:pPr>
                      <a:r>
                        <a:rPr lang="en-US" sz="1600" dirty="0"/>
                        <a:t>Professional development calendar</a:t>
                      </a:r>
                    </a:p>
                    <a:p>
                      <a:pPr marL="285750" indent="-285750">
                        <a:spcAft>
                          <a:spcPts val="1200"/>
                        </a:spcAft>
                        <a:buClr>
                          <a:srgbClr val="D31F2E"/>
                        </a:buClr>
                        <a:buFont typeface="Wingdings" panose="05000000000000000000" pitchFamily="2" charset="2"/>
                        <a:buChar char="§"/>
                      </a:pPr>
                      <a:r>
                        <a:rPr lang="en-US" sz="1600" dirty="0"/>
                        <a:t>Staff handbook</a:t>
                      </a:r>
                    </a:p>
                    <a:p>
                      <a:pPr marL="285750" indent="-285750">
                        <a:spcAft>
                          <a:spcPts val="1200"/>
                        </a:spcAft>
                        <a:buClr>
                          <a:srgbClr val="D31F2E"/>
                        </a:buClr>
                        <a:buFont typeface="Wingdings" panose="05000000000000000000" pitchFamily="2" charset="2"/>
                        <a:buChar char="§"/>
                      </a:pPr>
                      <a:r>
                        <a:rPr lang="en-US" sz="1600" dirty="0"/>
                        <a:t>Lesson plans for teacher trainings</a:t>
                      </a:r>
                    </a:p>
                    <a:p>
                      <a:pPr marL="285750" indent="-285750">
                        <a:buClr>
                          <a:srgbClr val="D31F2E"/>
                        </a:buClr>
                        <a:buFont typeface="Wingdings" panose="05000000000000000000" pitchFamily="2" charset="2"/>
                        <a:buChar char="§"/>
                      </a:pPr>
                      <a:r>
                        <a:rPr lang="en-US" sz="1600" dirty="0"/>
                        <a:t>School policy</a:t>
                      </a:r>
                    </a:p>
                  </a:txBody>
                  <a:tcPr marL="68580" marR="68580" marT="0" marB="0"/>
                </a:tc>
                <a:tc>
                  <a:txBody>
                    <a:bodyPr/>
                    <a:lstStyle/>
                    <a:p>
                      <a:pPr marL="0" marR="0" lvl="0" indent="0" algn="l" defTabSz="914400" rtl="0" eaLnBrk="1" fontAlgn="auto" latinLnBrk="0" hangingPunct="1">
                        <a:lnSpc>
                          <a:spcPct val="100000"/>
                        </a:lnSpc>
                        <a:spcBef>
                          <a:spcPts val="0"/>
                        </a:spcBef>
                        <a:spcAft>
                          <a:spcPts val="1200"/>
                        </a:spcAft>
                        <a:buClrTx/>
                        <a:buSzTx/>
                        <a:buFontTx/>
                        <a:buNone/>
                        <a:tabLst/>
                        <a:defRPr/>
                      </a:pPr>
                      <a:r>
                        <a:rPr lang="en-US" sz="1600" dirty="0"/>
                        <a:t>0 = No process is in place</a:t>
                      </a:r>
                      <a:r>
                        <a:rPr lang="en-US" sz="1600" baseline="0" dirty="0"/>
                        <a:t> </a:t>
                      </a:r>
                      <a:r>
                        <a:rPr lang="en-US" sz="1600" dirty="0"/>
                        <a:t>for teaching staff. </a:t>
                      </a:r>
                    </a:p>
                    <a:p>
                      <a:pPr>
                        <a:spcAft>
                          <a:spcPts val="1200"/>
                        </a:spcAft>
                      </a:pPr>
                      <a:r>
                        <a:rPr lang="en-US" sz="1600" dirty="0"/>
                        <a:t>1 = Professional</a:t>
                      </a:r>
                      <a:r>
                        <a:rPr lang="en-US" sz="1600" baseline="0" dirty="0"/>
                        <a:t> </a:t>
                      </a:r>
                      <a:r>
                        <a:rPr lang="en-US" sz="1600" dirty="0"/>
                        <a:t>development and orientation process is informal.</a:t>
                      </a:r>
                    </a:p>
                    <a:p>
                      <a:pPr>
                        <a:spcAft>
                          <a:spcPts val="1200"/>
                        </a:spcAft>
                      </a:pPr>
                      <a:r>
                        <a:rPr lang="en-US" sz="1600" dirty="0"/>
                        <a:t>2 = Written process is</a:t>
                      </a:r>
                      <a:r>
                        <a:rPr lang="en-US" sz="1600" baseline="0" dirty="0"/>
                        <a:t> </a:t>
                      </a:r>
                      <a:r>
                        <a:rPr lang="en-US" sz="1600" dirty="0"/>
                        <a:t>used to teach and coach all relevant staff in basic behavioral theory, function of behavior, and function-based intervention.</a:t>
                      </a:r>
                    </a:p>
                  </a:txBody>
                  <a:tcPr marL="68580" marR="68580" marT="0" marB="0"/>
                </a:tc>
                <a:extLst>
                  <a:ext uri="{0D108BD9-81ED-4DB2-BD59-A6C34878D82A}">
                    <a16:rowId xmlns:a16="http://schemas.microsoft.com/office/drawing/2014/main" val="10000"/>
                  </a:ext>
                </a:extLst>
              </a:tr>
            </a:tbl>
          </a:graphicData>
        </a:graphic>
      </p:graphicFrame>
      <p:graphicFrame>
        <p:nvGraphicFramePr>
          <p:cNvPr id="8" name="Table 7">
            <a:extLst>
              <a:ext uri="{FF2B5EF4-FFF2-40B4-BE49-F238E27FC236}">
                <a16:creationId xmlns:a16="http://schemas.microsoft.com/office/drawing/2014/main" id="{729FB190-A590-4E37-A197-6202F30FF91C}"/>
              </a:ext>
            </a:extLst>
          </p:cNvPr>
          <p:cNvGraphicFramePr>
            <a:graphicFrameLocks noGrp="1"/>
          </p:cNvGraphicFramePr>
          <p:nvPr>
            <p:extLst>
              <p:ext uri="{D42A27DB-BD31-4B8C-83A1-F6EECF244321}">
                <p14:modId xmlns:p14="http://schemas.microsoft.com/office/powerpoint/2010/main" val="1627177363"/>
              </p:ext>
            </p:extLst>
          </p:nvPr>
        </p:nvGraphicFramePr>
        <p:xfrm>
          <a:off x="2056396" y="1689047"/>
          <a:ext cx="10004497" cy="1127760"/>
        </p:xfrm>
        <a:graphic>
          <a:graphicData uri="http://schemas.openxmlformats.org/drawingml/2006/table">
            <a:tbl>
              <a:tblPr firstRow="1" firstCol="1" bandRow="1">
                <a:tableStyleId>{5940675A-B579-460E-94D1-54222C63F5DA}</a:tableStyleId>
              </a:tblPr>
              <a:tblGrid>
                <a:gridCol w="4050027">
                  <a:extLst>
                    <a:ext uri="{9D8B030D-6E8A-4147-A177-3AD203B41FA5}">
                      <a16:colId xmlns:a16="http://schemas.microsoft.com/office/drawing/2014/main" val="20000"/>
                    </a:ext>
                  </a:extLst>
                </a:gridCol>
                <a:gridCol w="2443091">
                  <a:extLst>
                    <a:ext uri="{9D8B030D-6E8A-4147-A177-3AD203B41FA5}">
                      <a16:colId xmlns:a16="http://schemas.microsoft.com/office/drawing/2014/main" val="20001"/>
                    </a:ext>
                  </a:extLst>
                </a:gridCol>
                <a:gridCol w="3511379">
                  <a:extLst>
                    <a:ext uri="{9D8B030D-6E8A-4147-A177-3AD203B41FA5}">
                      <a16:colId xmlns:a16="http://schemas.microsoft.com/office/drawing/2014/main" val="20002"/>
                    </a:ext>
                  </a:extLst>
                </a:gridCol>
              </a:tblGrid>
              <a:tr h="252586">
                <a:tc rowSpan="2">
                  <a:txBody>
                    <a:bodyPr/>
                    <a:lstStyle/>
                    <a:p>
                      <a:pPr marL="328930" marR="0" indent="-283210" algn="ctr">
                        <a:spcBef>
                          <a:spcPts val="0"/>
                        </a:spcBef>
                        <a:spcAft>
                          <a:spcPts val="0"/>
                        </a:spcAft>
                      </a:pPr>
                      <a:r>
                        <a:rPr lang="en-US" sz="2000" dirty="0">
                          <a:effectLst/>
                        </a:rPr>
                        <a:t>Feature</a:t>
                      </a:r>
                      <a:endParaRPr lang="en-US" sz="2000" dirty="0">
                        <a:solidFill>
                          <a:schemeClr val="bg1"/>
                        </a:solidFill>
                        <a:effectLst/>
                        <a:latin typeface="+mn-lt"/>
                      </a:endParaRPr>
                    </a:p>
                  </a:txBody>
                  <a:tcPr marL="62255" marR="62255" marT="0" marB="0" anchor="ctr">
                    <a:solidFill>
                      <a:srgbClr val="D31F2E"/>
                    </a:solidFill>
                  </a:tcPr>
                </a:tc>
                <a:tc rowSpan="2">
                  <a:txBody>
                    <a:bodyPr/>
                    <a:lstStyle/>
                    <a:p>
                      <a:pPr marL="328930" marR="0" indent="-283210" algn="ctr">
                        <a:spcBef>
                          <a:spcPts val="0"/>
                        </a:spcBef>
                        <a:spcAft>
                          <a:spcPts val="0"/>
                        </a:spcAft>
                      </a:pPr>
                      <a:r>
                        <a:rPr lang="en-US" sz="2000" dirty="0">
                          <a:effectLst/>
                        </a:rPr>
                        <a:t>Data Sources</a:t>
                      </a:r>
                      <a:endParaRPr lang="en-US" sz="2000" dirty="0">
                        <a:solidFill>
                          <a:schemeClr val="bg1"/>
                        </a:solidFill>
                        <a:effectLst/>
                        <a:latin typeface="+mn-lt"/>
                      </a:endParaRPr>
                    </a:p>
                  </a:txBody>
                  <a:tcPr marL="62255" marR="62255" marT="0" marB="0" anchor="ctr">
                    <a:solidFill>
                      <a:srgbClr val="D31F2E"/>
                    </a:solidFill>
                  </a:tcPr>
                </a:tc>
                <a:tc>
                  <a:txBody>
                    <a:bodyPr/>
                    <a:lstStyle/>
                    <a:p>
                      <a:pPr marL="328930" marR="0" indent="-283210" algn="ctr">
                        <a:spcBef>
                          <a:spcPts val="0"/>
                        </a:spcBef>
                        <a:spcAft>
                          <a:spcPts val="0"/>
                        </a:spcAft>
                      </a:pPr>
                      <a:r>
                        <a:rPr lang="en-US" sz="2000" dirty="0">
                          <a:effectLst/>
                        </a:rPr>
                        <a:t>Scoring Criteria</a:t>
                      </a:r>
                      <a:endParaRPr lang="en-US" sz="2000" dirty="0">
                        <a:solidFill>
                          <a:schemeClr val="bg1"/>
                        </a:solidFill>
                        <a:effectLst/>
                        <a:latin typeface="+mn-lt"/>
                      </a:endParaRPr>
                    </a:p>
                  </a:txBody>
                  <a:tcPr marL="62255" marR="62255" marT="0" marB="0" anchor="ctr">
                    <a:solidFill>
                      <a:srgbClr val="D31F2E"/>
                    </a:solidFill>
                  </a:tcPr>
                </a:tc>
                <a:extLst>
                  <a:ext uri="{0D108BD9-81ED-4DB2-BD59-A6C34878D82A}">
                    <a16:rowId xmlns:a16="http://schemas.microsoft.com/office/drawing/2014/main" val="10000"/>
                  </a:ext>
                </a:extLst>
              </a:tr>
              <a:tr h="681982">
                <a:tc vMerge="1">
                  <a:txBody>
                    <a:bodyPr/>
                    <a:lstStyle/>
                    <a:p>
                      <a:endParaRPr lang="en-US"/>
                    </a:p>
                  </a:txBody>
                  <a:tcPr/>
                </a:tc>
                <a:tc vMerge="1">
                  <a:txBody>
                    <a:bodyPr/>
                    <a:lstStyle/>
                    <a:p>
                      <a:endParaRPr lang="en-US"/>
                    </a:p>
                  </a:txBody>
                  <a:tcPr/>
                </a:tc>
                <a:tc>
                  <a:txBody>
                    <a:bodyPr/>
                    <a:lstStyle/>
                    <a:p>
                      <a:pPr marL="328930" marR="0" indent="-283210" algn="l">
                        <a:spcBef>
                          <a:spcPts val="0"/>
                        </a:spcBef>
                        <a:spcAft>
                          <a:spcPts val="0"/>
                        </a:spcAft>
                      </a:pPr>
                      <a:r>
                        <a:rPr lang="en-US" sz="1800" dirty="0">
                          <a:effectLst/>
                        </a:rPr>
                        <a:t>0 = Not implemented</a:t>
                      </a:r>
                    </a:p>
                    <a:p>
                      <a:pPr marL="328930" marR="0" indent="-283210" algn="l">
                        <a:spcBef>
                          <a:spcPts val="0"/>
                        </a:spcBef>
                        <a:spcAft>
                          <a:spcPts val="0"/>
                        </a:spcAft>
                      </a:pPr>
                      <a:r>
                        <a:rPr lang="en-US" sz="1800" dirty="0">
                          <a:effectLst/>
                        </a:rPr>
                        <a:t>1 = Partially implemented</a:t>
                      </a:r>
                    </a:p>
                    <a:p>
                      <a:pPr marL="328930" marR="0" indent="-283210" algn="l">
                        <a:spcBef>
                          <a:spcPts val="0"/>
                        </a:spcBef>
                        <a:spcAft>
                          <a:spcPts val="0"/>
                        </a:spcAft>
                      </a:pPr>
                      <a:r>
                        <a:rPr lang="en-US" sz="1800" dirty="0">
                          <a:effectLst/>
                        </a:rPr>
                        <a:t>2 = Fully implemented</a:t>
                      </a:r>
                      <a:endParaRPr lang="en-US" sz="1800" dirty="0">
                        <a:solidFill>
                          <a:schemeClr val="bg1"/>
                        </a:solidFill>
                        <a:effectLst/>
                        <a:latin typeface="+mn-lt"/>
                      </a:endParaRPr>
                    </a:p>
                  </a:txBody>
                  <a:tcPr marL="62255" marR="62255" marT="0" marB="0">
                    <a:solidFill>
                      <a:srgbClr val="D31F2E"/>
                    </a:solidFill>
                  </a:tcPr>
                </a:tc>
                <a:extLst>
                  <a:ext uri="{0D108BD9-81ED-4DB2-BD59-A6C34878D82A}">
                    <a16:rowId xmlns:a16="http://schemas.microsoft.com/office/drawing/2014/main" val="10001"/>
                  </a:ext>
                </a:extLst>
              </a:tr>
            </a:tbl>
          </a:graphicData>
        </a:graphic>
      </p:graphicFrame>
      <p:sp>
        <p:nvSpPr>
          <p:cNvPr id="12" name="Rectangle 11">
            <a:extLst>
              <a:ext uri="{FF2B5EF4-FFF2-40B4-BE49-F238E27FC236}">
                <a16:creationId xmlns:a16="http://schemas.microsoft.com/office/drawing/2014/main" id="{6DB9C1A5-AA2C-49C5-9E9E-A7EB9D6794E7}"/>
              </a:ext>
            </a:extLst>
          </p:cNvPr>
          <p:cNvSpPr/>
          <p:nvPr/>
        </p:nvSpPr>
        <p:spPr>
          <a:xfrm>
            <a:off x="2384662" y="4852871"/>
            <a:ext cx="4185946" cy="896567"/>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1600" b="1" dirty="0">
                <a:solidFill>
                  <a:schemeClr val="bg1"/>
                </a:solidFill>
                <a:latin typeface="Arial" panose="020B0604020202020204" pitchFamily="34" charset="0"/>
                <a:cs typeface="Arial" panose="020B0604020202020204" pitchFamily="34" charset="0"/>
              </a:rPr>
              <a:t>Main Idea: </a:t>
            </a:r>
            <a:r>
              <a:rPr lang="en-US" sz="1600" dirty="0">
                <a:solidFill>
                  <a:schemeClr val="bg1"/>
                </a:solidFill>
                <a:latin typeface="Arial" panose="020B0604020202020204" pitchFamily="34" charset="0"/>
                <a:cs typeface="Arial" panose="020B0604020202020204" pitchFamily="34" charset="0"/>
              </a:rPr>
              <a:t>Effective implementation of Tier 3 supports requires that relevant staff have the knowledge base necessary for success.</a:t>
            </a:r>
          </a:p>
        </p:txBody>
      </p:sp>
    </p:spTree>
    <p:extLst>
      <p:ext uri="{BB962C8B-B14F-4D97-AF65-F5344CB8AC3E}">
        <p14:creationId xmlns:p14="http://schemas.microsoft.com/office/powerpoint/2010/main" val="171633509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EE232EB-B2A0-46C4-8D95-D396902B4DEF}"/>
              </a:ext>
            </a:extLst>
          </p:cNvPr>
          <p:cNvSpPr>
            <a:spLocks noGrp="1"/>
          </p:cNvSpPr>
          <p:nvPr>
            <p:ph type="title"/>
          </p:nvPr>
        </p:nvSpPr>
        <p:spPr/>
        <p:txBody>
          <a:bodyPr>
            <a:normAutofit fontScale="90000"/>
          </a:bodyPr>
          <a:lstStyle/>
          <a:p>
            <a:r>
              <a:rPr lang="en-US"/>
              <a:t>3.12 Formal and Natural Supports</a:t>
            </a:r>
            <a:endParaRPr lang="en-US" dirty="0"/>
          </a:p>
        </p:txBody>
      </p:sp>
      <p:graphicFrame>
        <p:nvGraphicFramePr>
          <p:cNvPr id="8" name="Table 7">
            <a:extLst>
              <a:ext uri="{FF2B5EF4-FFF2-40B4-BE49-F238E27FC236}">
                <a16:creationId xmlns:a16="http://schemas.microsoft.com/office/drawing/2014/main" id="{8B782E2A-ABE8-4F33-968B-B2FE1A87D4F5}"/>
              </a:ext>
            </a:extLst>
          </p:cNvPr>
          <p:cNvGraphicFramePr>
            <a:graphicFrameLocks noGrp="1"/>
          </p:cNvGraphicFramePr>
          <p:nvPr>
            <p:extLst>
              <p:ext uri="{D42A27DB-BD31-4B8C-83A1-F6EECF244321}">
                <p14:modId xmlns:p14="http://schemas.microsoft.com/office/powerpoint/2010/main" val="1627177363"/>
              </p:ext>
            </p:extLst>
          </p:nvPr>
        </p:nvGraphicFramePr>
        <p:xfrm>
          <a:off x="2056396" y="1689047"/>
          <a:ext cx="10004497" cy="1127760"/>
        </p:xfrm>
        <a:graphic>
          <a:graphicData uri="http://schemas.openxmlformats.org/drawingml/2006/table">
            <a:tbl>
              <a:tblPr firstRow="1" firstCol="1" bandRow="1">
                <a:tableStyleId>{5940675A-B579-460E-94D1-54222C63F5DA}</a:tableStyleId>
              </a:tblPr>
              <a:tblGrid>
                <a:gridCol w="4050027">
                  <a:extLst>
                    <a:ext uri="{9D8B030D-6E8A-4147-A177-3AD203B41FA5}">
                      <a16:colId xmlns:a16="http://schemas.microsoft.com/office/drawing/2014/main" val="20000"/>
                    </a:ext>
                  </a:extLst>
                </a:gridCol>
                <a:gridCol w="2443091">
                  <a:extLst>
                    <a:ext uri="{9D8B030D-6E8A-4147-A177-3AD203B41FA5}">
                      <a16:colId xmlns:a16="http://schemas.microsoft.com/office/drawing/2014/main" val="20001"/>
                    </a:ext>
                  </a:extLst>
                </a:gridCol>
                <a:gridCol w="3511379">
                  <a:extLst>
                    <a:ext uri="{9D8B030D-6E8A-4147-A177-3AD203B41FA5}">
                      <a16:colId xmlns:a16="http://schemas.microsoft.com/office/drawing/2014/main" val="20002"/>
                    </a:ext>
                  </a:extLst>
                </a:gridCol>
              </a:tblGrid>
              <a:tr h="252586">
                <a:tc rowSpan="2">
                  <a:txBody>
                    <a:bodyPr/>
                    <a:lstStyle/>
                    <a:p>
                      <a:pPr marL="328930" marR="0" indent="-283210" algn="ctr">
                        <a:spcBef>
                          <a:spcPts val="0"/>
                        </a:spcBef>
                        <a:spcAft>
                          <a:spcPts val="0"/>
                        </a:spcAft>
                      </a:pPr>
                      <a:r>
                        <a:rPr lang="en-US" sz="2000" dirty="0">
                          <a:effectLst/>
                        </a:rPr>
                        <a:t>Feature</a:t>
                      </a:r>
                      <a:endParaRPr lang="en-US" sz="2000" dirty="0">
                        <a:solidFill>
                          <a:schemeClr val="bg1"/>
                        </a:solidFill>
                        <a:effectLst/>
                        <a:latin typeface="+mn-lt"/>
                      </a:endParaRPr>
                    </a:p>
                  </a:txBody>
                  <a:tcPr marL="62255" marR="62255" marT="0" marB="0" anchor="ctr">
                    <a:solidFill>
                      <a:srgbClr val="D31F2E"/>
                    </a:solidFill>
                  </a:tcPr>
                </a:tc>
                <a:tc rowSpan="2">
                  <a:txBody>
                    <a:bodyPr/>
                    <a:lstStyle/>
                    <a:p>
                      <a:pPr marL="328930" marR="0" indent="-283210" algn="ctr">
                        <a:spcBef>
                          <a:spcPts val="0"/>
                        </a:spcBef>
                        <a:spcAft>
                          <a:spcPts val="0"/>
                        </a:spcAft>
                      </a:pPr>
                      <a:r>
                        <a:rPr lang="en-US" sz="2000" dirty="0">
                          <a:effectLst/>
                        </a:rPr>
                        <a:t>Data Sources</a:t>
                      </a:r>
                      <a:endParaRPr lang="en-US" sz="2000" dirty="0">
                        <a:solidFill>
                          <a:schemeClr val="bg1"/>
                        </a:solidFill>
                        <a:effectLst/>
                        <a:latin typeface="+mn-lt"/>
                      </a:endParaRPr>
                    </a:p>
                  </a:txBody>
                  <a:tcPr marL="62255" marR="62255" marT="0" marB="0" anchor="ctr">
                    <a:solidFill>
                      <a:srgbClr val="D31F2E"/>
                    </a:solidFill>
                  </a:tcPr>
                </a:tc>
                <a:tc>
                  <a:txBody>
                    <a:bodyPr/>
                    <a:lstStyle/>
                    <a:p>
                      <a:pPr marL="328930" marR="0" indent="-283210" algn="ctr">
                        <a:spcBef>
                          <a:spcPts val="0"/>
                        </a:spcBef>
                        <a:spcAft>
                          <a:spcPts val="0"/>
                        </a:spcAft>
                      </a:pPr>
                      <a:r>
                        <a:rPr lang="en-US" sz="2000" dirty="0">
                          <a:effectLst/>
                        </a:rPr>
                        <a:t>Scoring Criteria</a:t>
                      </a:r>
                      <a:endParaRPr lang="en-US" sz="2000" dirty="0">
                        <a:solidFill>
                          <a:schemeClr val="bg1"/>
                        </a:solidFill>
                        <a:effectLst/>
                        <a:latin typeface="+mn-lt"/>
                      </a:endParaRPr>
                    </a:p>
                  </a:txBody>
                  <a:tcPr marL="62255" marR="62255" marT="0" marB="0" anchor="ctr">
                    <a:solidFill>
                      <a:srgbClr val="D31F2E"/>
                    </a:solidFill>
                  </a:tcPr>
                </a:tc>
                <a:extLst>
                  <a:ext uri="{0D108BD9-81ED-4DB2-BD59-A6C34878D82A}">
                    <a16:rowId xmlns:a16="http://schemas.microsoft.com/office/drawing/2014/main" val="10000"/>
                  </a:ext>
                </a:extLst>
              </a:tr>
              <a:tr h="681982">
                <a:tc vMerge="1">
                  <a:txBody>
                    <a:bodyPr/>
                    <a:lstStyle/>
                    <a:p>
                      <a:endParaRPr lang="en-US"/>
                    </a:p>
                  </a:txBody>
                  <a:tcPr/>
                </a:tc>
                <a:tc vMerge="1">
                  <a:txBody>
                    <a:bodyPr/>
                    <a:lstStyle/>
                    <a:p>
                      <a:endParaRPr lang="en-US"/>
                    </a:p>
                  </a:txBody>
                  <a:tcPr/>
                </a:tc>
                <a:tc>
                  <a:txBody>
                    <a:bodyPr/>
                    <a:lstStyle/>
                    <a:p>
                      <a:pPr marL="328930" marR="0" indent="-283210" algn="l">
                        <a:spcBef>
                          <a:spcPts val="0"/>
                        </a:spcBef>
                        <a:spcAft>
                          <a:spcPts val="0"/>
                        </a:spcAft>
                      </a:pPr>
                      <a:r>
                        <a:rPr lang="en-US" sz="1800" dirty="0">
                          <a:effectLst/>
                        </a:rPr>
                        <a:t>0 = Not implemented</a:t>
                      </a:r>
                    </a:p>
                    <a:p>
                      <a:pPr marL="328930" marR="0" indent="-283210" algn="l">
                        <a:spcBef>
                          <a:spcPts val="0"/>
                        </a:spcBef>
                        <a:spcAft>
                          <a:spcPts val="0"/>
                        </a:spcAft>
                      </a:pPr>
                      <a:r>
                        <a:rPr lang="en-US" sz="1800" dirty="0">
                          <a:effectLst/>
                        </a:rPr>
                        <a:t>1 = Partially implemented</a:t>
                      </a:r>
                    </a:p>
                    <a:p>
                      <a:pPr marL="328930" marR="0" indent="-283210" algn="l">
                        <a:spcBef>
                          <a:spcPts val="0"/>
                        </a:spcBef>
                        <a:spcAft>
                          <a:spcPts val="0"/>
                        </a:spcAft>
                      </a:pPr>
                      <a:r>
                        <a:rPr lang="en-US" sz="1800" dirty="0">
                          <a:effectLst/>
                        </a:rPr>
                        <a:t>2 = Fully implemented</a:t>
                      </a:r>
                      <a:endParaRPr lang="en-US" sz="1800" dirty="0">
                        <a:solidFill>
                          <a:schemeClr val="bg1"/>
                        </a:solidFill>
                        <a:effectLst/>
                        <a:latin typeface="+mn-lt"/>
                      </a:endParaRPr>
                    </a:p>
                  </a:txBody>
                  <a:tcPr marL="62255" marR="62255" marT="0" marB="0">
                    <a:solidFill>
                      <a:srgbClr val="D31F2E"/>
                    </a:solidFill>
                  </a:tcPr>
                </a:tc>
                <a:extLst>
                  <a:ext uri="{0D108BD9-81ED-4DB2-BD59-A6C34878D82A}">
                    <a16:rowId xmlns:a16="http://schemas.microsoft.com/office/drawing/2014/main" val="10001"/>
                  </a:ext>
                </a:extLst>
              </a:tr>
            </a:tbl>
          </a:graphicData>
        </a:graphic>
      </p:graphicFrame>
      <p:graphicFrame>
        <p:nvGraphicFramePr>
          <p:cNvPr id="9" name="Content Placeholder 3">
            <a:extLst>
              <a:ext uri="{FF2B5EF4-FFF2-40B4-BE49-F238E27FC236}">
                <a16:creationId xmlns:a16="http://schemas.microsoft.com/office/drawing/2014/main" id="{6AA7AF5C-AF5C-40B7-AD05-9FFFC8E62F7A}"/>
              </a:ext>
            </a:extLst>
          </p:cNvPr>
          <p:cNvGraphicFramePr>
            <a:graphicFrameLocks/>
          </p:cNvGraphicFramePr>
          <p:nvPr>
            <p:extLst>
              <p:ext uri="{D42A27DB-BD31-4B8C-83A1-F6EECF244321}">
                <p14:modId xmlns:p14="http://schemas.microsoft.com/office/powerpoint/2010/main" val="2585992104"/>
              </p:ext>
            </p:extLst>
          </p:nvPr>
        </p:nvGraphicFramePr>
        <p:xfrm>
          <a:off x="2056396" y="2816807"/>
          <a:ext cx="10004496" cy="3247401"/>
        </p:xfrm>
        <a:graphic>
          <a:graphicData uri="http://schemas.openxmlformats.org/drawingml/2006/table">
            <a:tbl>
              <a:tblPr firstRow="1" firstCol="1" bandRow="1">
                <a:tableStyleId>{5940675A-B579-460E-94D1-54222C63F5DA}</a:tableStyleId>
              </a:tblPr>
              <a:tblGrid>
                <a:gridCol w="4050929">
                  <a:extLst>
                    <a:ext uri="{9D8B030D-6E8A-4147-A177-3AD203B41FA5}">
                      <a16:colId xmlns:a16="http://schemas.microsoft.com/office/drawing/2014/main" val="20000"/>
                    </a:ext>
                  </a:extLst>
                </a:gridCol>
                <a:gridCol w="2448107">
                  <a:extLst>
                    <a:ext uri="{9D8B030D-6E8A-4147-A177-3AD203B41FA5}">
                      <a16:colId xmlns:a16="http://schemas.microsoft.com/office/drawing/2014/main" val="20001"/>
                    </a:ext>
                  </a:extLst>
                </a:gridCol>
                <a:gridCol w="3505460">
                  <a:extLst>
                    <a:ext uri="{9D8B030D-6E8A-4147-A177-3AD203B41FA5}">
                      <a16:colId xmlns:a16="http://schemas.microsoft.com/office/drawing/2014/main" val="20002"/>
                    </a:ext>
                  </a:extLst>
                </a:gridCol>
              </a:tblGrid>
              <a:tr h="3247401">
                <a:tc>
                  <a:txBody>
                    <a:bodyPr/>
                    <a:lstStyle/>
                    <a:p>
                      <a:pPr>
                        <a:lnSpc>
                          <a:spcPct val="80000"/>
                        </a:lnSpc>
                      </a:pPr>
                      <a:r>
                        <a:rPr lang="en-US" sz="1600" b="1" dirty="0"/>
                        <a:t>Natural and Formal Supports:  </a:t>
                      </a:r>
                    </a:p>
                    <a:p>
                      <a:pPr>
                        <a:spcBef>
                          <a:spcPts val="600"/>
                        </a:spcBef>
                      </a:pPr>
                      <a:r>
                        <a:rPr lang="en-US" sz="1600" dirty="0"/>
                        <a:t>Behavior Support Plan(s) requiring extensive and coordinated support (e.g., person centered planning, wraparound, RENEW) documents quality of life strengths and needs to be completed by formal (e.g., school/district personnel) and natural (e.g., family, friends) supporters.</a:t>
                      </a:r>
                    </a:p>
                  </a:txBody>
                  <a:tcPr marL="68580" marR="68580" marT="0" marB="0"/>
                </a:tc>
                <a:tc>
                  <a:txBody>
                    <a:bodyPr/>
                    <a:lstStyle/>
                    <a:p>
                      <a:pPr marL="285750" marR="0" lvl="0" indent="-285750" algn="l" defTabSz="914400" rtl="0" eaLnBrk="1" fontAlgn="auto" latinLnBrk="0" hangingPunct="1">
                        <a:lnSpc>
                          <a:spcPct val="100000"/>
                        </a:lnSpc>
                        <a:spcBef>
                          <a:spcPts val="0"/>
                        </a:spcBef>
                        <a:spcAft>
                          <a:spcPts val="1200"/>
                        </a:spcAft>
                        <a:buClr>
                          <a:srgbClr val="D31F2E"/>
                        </a:buClr>
                        <a:buSzTx/>
                        <a:buFont typeface="Wingdings" panose="05000000000000000000" pitchFamily="2" charset="2"/>
                        <a:buChar char="§"/>
                        <a:tabLst/>
                        <a:defRPr/>
                      </a:pPr>
                      <a:r>
                        <a:rPr lang="en-US" sz="1600" dirty="0"/>
                        <a:t>At least one Tier 3 behavior support plan requiring extensive support (see TFI Tier 3 Support Plan Worksheet)</a:t>
                      </a:r>
                    </a:p>
                  </a:txBody>
                  <a:tcPr marL="68580" marR="68580" marT="0" marB="0"/>
                </a:tc>
                <a:tc>
                  <a:txBody>
                    <a:bodyPr/>
                    <a:lstStyle/>
                    <a:p>
                      <a:pPr>
                        <a:spcAft>
                          <a:spcPts val="1200"/>
                        </a:spcAft>
                      </a:pPr>
                      <a:r>
                        <a:rPr lang="en-US" sz="1600" dirty="0"/>
                        <a:t>0 = Plan does not include specific actions, or there are no plans with extensive support.</a:t>
                      </a:r>
                    </a:p>
                    <a:p>
                      <a:pPr>
                        <a:spcAft>
                          <a:spcPts val="1200"/>
                        </a:spcAft>
                      </a:pPr>
                      <a:r>
                        <a:rPr lang="en-US" sz="1600" dirty="0"/>
                        <a:t>1 = Plan includes specific actions, but they are not related to the quality of life needs and/or do not include natural supports.</a:t>
                      </a:r>
                    </a:p>
                    <a:p>
                      <a:r>
                        <a:rPr lang="en-US" sz="1600" dirty="0"/>
                        <a:t>2 = Plan includes specific actions, linked logically to the quality of life needs, and they include natural supports.</a:t>
                      </a:r>
                    </a:p>
                  </a:txBody>
                  <a:tcPr marL="68580" marR="68580" marT="0" marB="0"/>
                </a:tc>
                <a:extLst>
                  <a:ext uri="{0D108BD9-81ED-4DB2-BD59-A6C34878D82A}">
                    <a16:rowId xmlns:a16="http://schemas.microsoft.com/office/drawing/2014/main" val="10000"/>
                  </a:ext>
                </a:extLst>
              </a:tr>
            </a:tbl>
          </a:graphicData>
        </a:graphic>
      </p:graphicFrame>
      <p:sp>
        <p:nvSpPr>
          <p:cNvPr id="10" name="Rectangle 9">
            <a:extLst>
              <a:ext uri="{FF2B5EF4-FFF2-40B4-BE49-F238E27FC236}">
                <a16:creationId xmlns:a16="http://schemas.microsoft.com/office/drawing/2014/main" id="{EC1BC11B-3750-4439-B4D1-9956311064AD}"/>
              </a:ext>
            </a:extLst>
          </p:cNvPr>
          <p:cNvSpPr/>
          <p:nvPr/>
        </p:nvSpPr>
        <p:spPr>
          <a:xfrm>
            <a:off x="4003027" y="4709652"/>
            <a:ext cx="4185946" cy="1211337"/>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1600" b="1" dirty="0">
                <a:solidFill>
                  <a:schemeClr val="bg1"/>
                </a:solidFill>
                <a:latin typeface="Arial" panose="020B0604020202020204" pitchFamily="34" charset="0"/>
                <a:cs typeface="Arial" panose="020B0604020202020204" pitchFamily="34" charset="0"/>
              </a:rPr>
              <a:t>Main Idea: </a:t>
            </a:r>
            <a:r>
              <a:rPr lang="en-US" sz="1600" dirty="0">
                <a:solidFill>
                  <a:schemeClr val="bg1"/>
                </a:solidFill>
                <a:latin typeface="Arial" panose="020B0604020202020204" pitchFamily="34" charset="0"/>
                <a:cs typeface="Arial" panose="020B0604020202020204" pitchFamily="34" charset="0"/>
              </a:rPr>
              <a:t>Some Tier 3 plans may need to include professionals, service providers, and individuals who are familiar with the strengths and needs of the student. </a:t>
            </a:r>
          </a:p>
        </p:txBody>
      </p:sp>
    </p:spTree>
    <p:extLst>
      <p:ext uri="{BB962C8B-B14F-4D97-AF65-F5344CB8AC3E}">
        <p14:creationId xmlns:p14="http://schemas.microsoft.com/office/powerpoint/2010/main" val="356667386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6B963DC-11EC-494E-9E0C-734E3186969D}"/>
              </a:ext>
            </a:extLst>
          </p:cNvPr>
          <p:cNvSpPr>
            <a:spLocks noGrp="1"/>
          </p:cNvSpPr>
          <p:nvPr>
            <p:ph type="title"/>
          </p:nvPr>
        </p:nvSpPr>
        <p:spPr/>
        <p:txBody>
          <a:bodyPr>
            <a:normAutofit fontScale="90000"/>
          </a:bodyPr>
          <a:lstStyle/>
          <a:p>
            <a:r>
              <a:rPr lang="en-US"/>
              <a:t>3.13 Access to Tier I and Tier II Supports</a:t>
            </a:r>
            <a:endParaRPr lang="en-US" dirty="0"/>
          </a:p>
        </p:txBody>
      </p:sp>
      <p:graphicFrame>
        <p:nvGraphicFramePr>
          <p:cNvPr id="9" name="Content Placeholder 3">
            <a:extLst>
              <a:ext uri="{FF2B5EF4-FFF2-40B4-BE49-F238E27FC236}">
                <a16:creationId xmlns:a16="http://schemas.microsoft.com/office/drawing/2014/main" id="{68E7BED3-B309-41F7-9D57-9917702565B0}"/>
              </a:ext>
            </a:extLst>
          </p:cNvPr>
          <p:cNvGraphicFramePr>
            <a:graphicFrameLocks/>
          </p:cNvGraphicFramePr>
          <p:nvPr>
            <p:extLst>
              <p:ext uri="{D42A27DB-BD31-4B8C-83A1-F6EECF244321}">
                <p14:modId xmlns:p14="http://schemas.microsoft.com/office/powerpoint/2010/main" val="3722666623"/>
              </p:ext>
            </p:extLst>
          </p:nvPr>
        </p:nvGraphicFramePr>
        <p:xfrm>
          <a:off x="2056396" y="2816807"/>
          <a:ext cx="10004496" cy="3247401"/>
        </p:xfrm>
        <a:graphic>
          <a:graphicData uri="http://schemas.openxmlformats.org/drawingml/2006/table">
            <a:tbl>
              <a:tblPr firstRow="1" firstCol="1" bandRow="1">
                <a:tableStyleId>{5940675A-B579-460E-94D1-54222C63F5DA}</a:tableStyleId>
              </a:tblPr>
              <a:tblGrid>
                <a:gridCol w="4050929">
                  <a:extLst>
                    <a:ext uri="{9D8B030D-6E8A-4147-A177-3AD203B41FA5}">
                      <a16:colId xmlns:a16="http://schemas.microsoft.com/office/drawing/2014/main" val="20000"/>
                    </a:ext>
                  </a:extLst>
                </a:gridCol>
                <a:gridCol w="2448107">
                  <a:extLst>
                    <a:ext uri="{9D8B030D-6E8A-4147-A177-3AD203B41FA5}">
                      <a16:colId xmlns:a16="http://schemas.microsoft.com/office/drawing/2014/main" val="20001"/>
                    </a:ext>
                  </a:extLst>
                </a:gridCol>
                <a:gridCol w="3505460">
                  <a:extLst>
                    <a:ext uri="{9D8B030D-6E8A-4147-A177-3AD203B41FA5}">
                      <a16:colId xmlns:a16="http://schemas.microsoft.com/office/drawing/2014/main" val="20002"/>
                    </a:ext>
                  </a:extLst>
                </a:gridCol>
              </a:tblGrid>
              <a:tr h="3247401">
                <a:tc>
                  <a:txBody>
                    <a:bodyPr/>
                    <a:lstStyle/>
                    <a:p>
                      <a:r>
                        <a:rPr lang="en-US" sz="1600" b="1" dirty="0">
                          <a:solidFill>
                            <a:schemeClr val="tx1"/>
                          </a:solidFill>
                        </a:rPr>
                        <a:t>Access to Tier 1 and Tier 2 Support: </a:t>
                      </a:r>
                    </a:p>
                    <a:p>
                      <a:r>
                        <a:rPr lang="en-US" sz="1600" dirty="0"/>
                        <a:t>Students receiving Tier 3 supports have access to, and are included in, available Tier 1 and Tier 2 supports.</a:t>
                      </a:r>
                    </a:p>
                  </a:txBody>
                  <a:tcPr marL="68580" marR="68580" marT="0" marB="0"/>
                </a:tc>
                <a:tc>
                  <a:txBody>
                    <a:bodyPr/>
                    <a:lstStyle/>
                    <a:p>
                      <a:pPr marL="285750" marR="0" lvl="0" indent="-285750" algn="l" defTabSz="914400" rtl="0" eaLnBrk="1" fontAlgn="auto" latinLnBrk="0" hangingPunct="1">
                        <a:lnSpc>
                          <a:spcPct val="100000"/>
                        </a:lnSpc>
                        <a:spcBef>
                          <a:spcPts val="0"/>
                        </a:spcBef>
                        <a:spcAft>
                          <a:spcPts val="1200"/>
                        </a:spcAft>
                        <a:buClr>
                          <a:srgbClr val="D31F2E"/>
                        </a:buClr>
                        <a:buSzTx/>
                        <a:buFont typeface="Wingdings" panose="05000000000000000000" pitchFamily="2" charset="2"/>
                        <a:buChar char="§"/>
                        <a:tabLst/>
                        <a:defRPr/>
                      </a:pPr>
                      <a:r>
                        <a:rPr lang="en-US" sz="1600" dirty="0"/>
                        <a:t>Three randomly selected Tier 3 behavior support plans created in the last 12 months (see TFI Tier 3 Support Plan Worksheet)</a:t>
                      </a:r>
                    </a:p>
                  </a:txBody>
                  <a:tcPr marL="68580" marR="68580" marT="0" marB="0"/>
                </a:tc>
                <a:tc>
                  <a:txBody>
                    <a:bodyPr/>
                    <a:lstStyle/>
                    <a:p>
                      <a:pPr>
                        <a:spcAft>
                          <a:spcPts val="1200"/>
                        </a:spcAft>
                      </a:pPr>
                      <a:r>
                        <a:rPr lang="en-US" sz="1600" dirty="0"/>
                        <a:t>0 = Individual student support plans do not mention Tier 1 and/or Tier 2 supports, or there are no Tier 3 support plans.</a:t>
                      </a:r>
                    </a:p>
                    <a:p>
                      <a:pPr>
                        <a:spcAft>
                          <a:spcPts val="1200"/>
                        </a:spcAft>
                      </a:pPr>
                      <a:r>
                        <a:rPr lang="en-US" sz="1600" dirty="0"/>
                        <a:t>1 = Individual supports include some access to Tier 1 and/or Tier 2 supports.</a:t>
                      </a:r>
                    </a:p>
                    <a:p>
                      <a:r>
                        <a:rPr lang="en-US" sz="1600" dirty="0"/>
                        <a:t>2 = Tier 3 supports include full access to any appropriate Tier 1 and Tier 2 supports and document how access will occur.</a:t>
                      </a:r>
                    </a:p>
                  </a:txBody>
                  <a:tcPr marL="68580" marR="68580" marT="0" marB="0"/>
                </a:tc>
                <a:extLst>
                  <a:ext uri="{0D108BD9-81ED-4DB2-BD59-A6C34878D82A}">
                    <a16:rowId xmlns:a16="http://schemas.microsoft.com/office/drawing/2014/main" val="10000"/>
                  </a:ext>
                </a:extLst>
              </a:tr>
            </a:tbl>
          </a:graphicData>
        </a:graphic>
      </p:graphicFrame>
      <p:graphicFrame>
        <p:nvGraphicFramePr>
          <p:cNvPr id="8" name="Table 7">
            <a:extLst>
              <a:ext uri="{FF2B5EF4-FFF2-40B4-BE49-F238E27FC236}">
                <a16:creationId xmlns:a16="http://schemas.microsoft.com/office/drawing/2014/main" id="{C4D27F5F-E333-423A-B060-DA1C9FBA116E}"/>
              </a:ext>
            </a:extLst>
          </p:cNvPr>
          <p:cNvGraphicFramePr>
            <a:graphicFrameLocks noGrp="1"/>
          </p:cNvGraphicFramePr>
          <p:nvPr>
            <p:extLst>
              <p:ext uri="{D42A27DB-BD31-4B8C-83A1-F6EECF244321}">
                <p14:modId xmlns:p14="http://schemas.microsoft.com/office/powerpoint/2010/main" val="1627177363"/>
              </p:ext>
            </p:extLst>
          </p:nvPr>
        </p:nvGraphicFramePr>
        <p:xfrm>
          <a:off x="2056396" y="1689047"/>
          <a:ext cx="10004497" cy="1127760"/>
        </p:xfrm>
        <a:graphic>
          <a:graphicData uri="http://schemas.openxmlformats.org/drawingml/2006/table">
            <a:tbl>
              <a:tblPr firstRow="1" firstCol="1" bandRow="1">
                <a:tableStyleId>{5940675A-B579-460E-94D1-54222C63F5DA}</a:tableStyleId>
              </a:tblPr>
              <a:tblGrid>
                <a:gridCol w="4050027">
                  <a:extLst>
                    <a:ext uri="{9D8B030D-6E8A-4147-A177-3AD203B41FA5}">
                      <a16:colId xmlns:a16="http://schemas.microsoft.com/office/drawing/2014/main" val="20000"/>
                    </a:ext>
                  </a:extLst>
                </a:gridCol>
                <a:gridCol w="2443091">
                  <a:extLst>
                    <a:ext uri="{9D8B030D-6E8A-4147-A177-3AD203B41FA5}">
                      <a16:colId xmlns:a16="http://schemas.microsoft.com/office/drawing/2014/main" val="20001"/>
                    </a:ext>
                  </a:extLst>
                </a:gridCol>
                <a:gridCol w="3511379">
                  <a:extLst>
                    <a:ext uri="{9D8B030D-6E8A-4147-A177-3AD203B41FA5}">
                      <a16:colId xmlns:a16="http://schemas.microsoft.com/office/drawing/2014/main" val="20002"/>
                    </a:ext>
                  </a:extLst>
                </a:gridCol>
              </a:tblGrid>
              <a:tr h="252586">
                <a:tc rowSpan="2">
                  <a:txBody>
                    <a:bodyPr/>
                    <a:lstStyle/>
                    <a:p>
                      <a:pPr marL="328930" marR="0" indent="-283210" algn="ctr">
                        <a:spcBef>
                          <a:spcPts val="0"/>
                        </a:spcBef>
                        <a:spcAft>
                          <a:spcPts val="0"/>
                        </a:spcAft>
                      </a:pPr>
                      <a:r>
                        <a:rPr lang="en-US" sz="2000" dirty="0">
                          <a:effectLst/>
                        </a:rPr>
                        <a:t>Feature</a:t>
                      </a:r>
                      <a:endParaRPr lang="en-US" sz="2000" dirty="0">
                        <a:solidFill>
                          <a:schemeClr val="bg1"/>
                        </a:solidFill>
                        <a:effectLst/>
                        <a:latin typeface="+mn-lt"/>
                      </a:endParaRPr>
                    </a:p>
                  </a:txBody>
                  <a:tcPr marL="62255" marR="62255" marT="0" marB="0" anchor="ctr">
                    <a:solidFill>
                      <a:srgbClr val="D31F2E"/>
                    </a:solidFill>
                  </a:tcPr>
                </a:tc>
                <a:tc rowSpan="2">
                  <a:txBody>
                    <a:bodyPr/>
                    <a:lstStyle/>
                    <a:p>
                      <a:pPr marL="328930" marR="0" indent="-283210" algn="ctr">
                        <a:spcBef>
                          <a:spcPts val="0"/>
                        </a:spcBef>
                        <a:spcAft>
                          <a:spcPts val="0"/>
                        </a:spcAft>
                      </a:pPr>
                      <a:r>
                        <a:rPr lang="en-US" sz="2000" dirty="0">
                          <a:effectLst/>
                        </a:rPr>
                        <a:t>Data Sources</a:t>
                      </a:r>
                      <a:endParaRPr lang="en-US" sz="2000" dirty="0">
                        <a:solidFill>
                          <a:schemeClr val="bg1"/>
                        </a:solidFill>
                        <a:effectLst/>
                        <a:latin typeface="+mn-lt"/>
                      </a:endParaRPr>
                    </a:p>
                  </a:txBody>
                  <a:tcPr marL="62255" marR="62255" marT="0" marB="0" anchor="ctr">
                    <a:solidFill>
                      <a:srgbClr val="D31F2E"/>
                    </a:solidFill>
                  </a:tcPr>
                </a:tc>
                <a:tc>
                  <a:txBody>
                    <a:bodyPr/>
                    <a:lstStyle/>
                    <a:p>
                      <a:pPr marL="328930" marR="0" indent="-283210" algn="ctr">
                        <a:spcBef>
                          <a:spcPts val="0"/>
                        </a:spcBef>
                        <a:spcAft>
                          <a:spcPts val="0"/>
                        </a:spcAft>
                      </a:pPr>
                      <a:r>
                        <a:rPr lang="en-US" sz="2000" dirty="0">
                          <a:effectLst/>
                        </a:rPr>
                        <a:t>Scoring Criteria</a:t>
                      </a:r>
                      <a:endParaRPr lang="en-US" sz="2000" dirty="0">
                        <a:solidFill>
                          <a:schemeClr val="bg1"/>
                        </a:solidFill>
                        <a:effectLst/>
                        <a:latin typeface="+mn-lt"/>
                      </a:endParaRPr>
                    </a:p>
                  </a:txBody>
                  <a:tcPr marL="62255" marR="62255" marT="0" marB="0" anchor="ctr">
                    <a:solidFill>
                      <a:srgbClr val="D31F2E"/>
                    </a:solidFill>
                  </a:tcPr>
                </a:tc>
                <a:extLst>
                  <a:ext uri="{0D108BD9-81ED-4DB2-BD59-A6C34878D82A}">
                    <a16:rowId xmlns:a16="http://schemas.microsoft.com/office/drawing/2014/main" val="10000"/>
                  </a:ext>
                </a:extLst>
              </a:tr>
              <a:tr h="681982">
                <a:tc vMerge="1">
                  <a:txBody>
                    <a:bodyPr/>
                    <a:lstStyle/>
                    <a:p>
                      <a:endParaRPr lang="en-US"/>
                    </a:p>
                  </a:txBody>
                  <a:tcPr/>
                </a:tc>
                <a:tc vMerge="1">
                  <a:txBody>
                    <a:bodyPr/>
                    <a:lstStyle/>
                    <a:p>
                      <a:endParaRPr lang="en-US"/>
                    </a:p>
                  </a:txBody>
                  <a:tcPr/>
                </a:tc>
                <a:tc>
                  <a:txBody>
                    <a:bodyPr/>
                    <a:lstStyle/>
                    <a:p>
                      <a:pPr marL="328930" marR="0" indent="-283210" algn="l">
                        <a:spcBef>
                          <a:spcPts val="0"/>
                        </a:spcBef>
                        <a:spcAft>
                          <a:spcPts val="0"/>
                        </a:spcAft>
                      </a:pPr>
                      <a:r>
                        <a:rPr lang="en-US" sz="1800" dirty="0">
                          <a:effectLst/>
                        </a:rPr>
                        <a:t>0 = Not implemented</a:t>
                      </a:r>
                    </a:p>
                    <a:p>
                      <a:pPr marL="328930" marR="0" indent="-283210" algn="l">
                        <a:spcBef>
                          <a:spcPts val="0"/>
                        </a:spcBef>
                        <a:spcAft>
                          <a:spcPts val="0"/>
                        </a:spcAft>
                      </a:pPr>
                      <a:r>
                        <a:rPr lang="en-US" sz="1800" dirty="0">
                          <a:effectLst/>
                        </a:rPr>
                        <a:t>1 = Partially implemented</a:t>
                      </a:r>
                    </a:p>
                    <a:p>
                      <a:pPr marL="328930" marR="0" indent="-283210" algn="l">
                        <a:spcBef>
                          <a:spcPts val="0"/>
                        </a:spcBef>
                        <a:spcAft>
                          <a:spcPts val="0"/>
                        </a:spcAft>
                      </a:pPr>
                      <a:r>
                        <a:rPr lang="en-US" sz="1800" dirty="0">
                          <a:effectLst/>
                        </a:rPr>
                        <a:t>2 = Fully implemented</a:t>
                      </a:r>
                      <a:endParaRPr lang="en-US" sz="1800" dirty="0">
                        <a:solidFill>
                          <a:schemeClr val="bg1"/>
                        </a:solidFill>
                        <a:effectLst/>
                        <a:latin typeface="+mn-lt"/>
                      </a:endParaRPr>
                    </a:p>
                  </a:txBody>
                  <a:tcPr marL="62255" marR="62255" marT="0" marB="0">
                    <a:solidFill>
                      <a:srgbClr val="D31F2E"/>
                    </a:solidFill>
                  </a:tcPr>
                </a:tc>
                <a:extLst>
                  <a:ext uri="{0D108BD9-81ED-4DB2-BD59-A6C34878D82A}">
                    <a16:rowId xmlns:a16="http://schemas.microsoft.com/office/drawing/2014/main" val="10001"/>
                  </a:ext>
                </a:extLst>
              </a:tr>
            </a:tbl>
          </a:graphicData>
        </a:graphic>
      </p:graphicFrame>
      <p:sp>
        <p:nvSpPr>
          <p:cNvPr id="7" name="Rectangle 6">
            <a:extLst>
              <a:ext uri="{FF2B5EF4-FFF2-40B4-BE49-F238E27FC236}">
                <a16:creationId xmlns:a16="http://schemas.microsoft.com/office/drawing/2014/main" id="{52CCEB70-E822-43D8-8641-CEA140C45DA3}"/>
              </a:ext>
            </a:extLst>
          </p:cNvPr>
          <p:cNvSpPr/>
          <p:nvPr/>
        </p:nvSpPr>
        <p:spPr>
          <a:xfrm>
            <a:off x="3800475" y="4704008"/>
            <a:ext cx="2845448" cy="929889"/>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1600" b="1" dirty="0">
                <a:solidFill>
                  <a:schemeClr val="bg1"/>
                </a:solidFill>
                <a:latin typeface="Arial" panose="020B0604020202020204" pitchFamily="34" charset="0"/>
                <a:cs typeface="Arial" panose="020B0604020202020204" pitchFamily="34" charset="0"/>
              </a:rPr>
              <a:t>Main Idea: </a:t>
            </a:r>
            <a:r>
              <a:rPr lang="en-US" sz="1600" dirty="0">
                <a:solidFill>
                  <a:schemeClr val="bg1"/>
                </a:solidFill>
                <a:latin typeface="Arial" panose="020B0604020202020204" pitchFamily="34" charset="0"/>
                <a:cs typeface="Arial" panose="020B0604020202020204" pitchFamily="34" charset="0"/>
              </a:rPr>
              <a:t>Tier 3 supports are more effective when layered within Tiers 1 and 2.</a:t>
            </a:r>
          </a:p>
        </p:txBody>
      </p:sp>
    </p:spTree>
    <p:extLst>
      <p:ext uri="{BB962C8B-B14F-4D97-AF65-F5344CB8AC3E}">
        <p14:creationId xmlns:p14="http://schemas.microsoft.com/office/powerpoint/2010/main" val="2492245539"/>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682141-B60B-4480-9C44-77B806935142}"/>
              </a:ext>
            </a:extLst>
          </p:cNvPr>
          <p:cNvSpPr>
            <a:spLocks noGrp="1"/>
          </p:cNvSpPr>
          <p:nvPr>
            <p:ph type="title"/>
          </p:nvPr>
        </p:nvSpPr>
        <p:spPr/>
        <p:txBody>
          <a:bodyPr/>
          <a:lstStyle/>
          <a:p>
            <a:r>
              <a:rPr lang="en-US"/>
              <a:t>Next Steps</a:t>
            </a:r>
            <a:endParaRPr lang="en-US" dirty="0"/>
          </a:p>
        </p:txBody>
      </p:sp>
    </p:spTree>
    <p:extLst>
      <p:ext uri="{BB962C8B-B14F-4D97-AF65-F5344CB8AC3E}">
        <p14:creationId xmlns:p14="http://schemas.microsoft.com/office/powerpoint/2010/main" val="1398364189"/>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34529646-5C38-4D4B-A438-50F741285842}"/>
              </a:ext>
            </a:extLst>
          </p:cNvPr>
          <p:cNvSpPr>
            <a:spLocks noGrp="1"/>
          </p:cNvSpPr>
          <p:nvPr>
            <p:ph type="title"/>
          </p:nvPr>
        </p:nvSpPr>
        <p:spPr/>
        <p:txBody>
          <a:bodyPr/>
          <a:lstStyle/>
          <a:p>
            <a:r>
              <a:rPr lang="en-US"/>
              <a:t>Looking Ahead</a:t>
            </a:r>
            <a:endParaRPr lang="en-US" dirty="0"/>
          </a:p>
        </p:txBody>
      </p:sp>
      <p:sp>
        <p:nvSpPr>
          <p:cNvPr id="6" name="Content Placeholder 5">
            <a:extLst>
              <a:ext uri="{FF2B5EF4-FFF2-40B4-BE49-F238E27FC236}">
                <a16:creationId xmlns:a16="http://schemas.microsoft.com/office/drawing/2014/main" id="{0E6A955D-4AA5-48F7-B9F8-85FF63924A7E}"/>
              </a:ext>
            </a:extLst>
          </p:cNvPr>
          <p:cNvSpPr>
            <a:spLocks noGrp="1"/>
          </p:cNvSpPr>
          <p:nvPr>
            <p:ph idx="1"/>
          </p:nvPr>
        </p:nvSpPr>
        <p:spPr/>
        <p:txBody>
          <a:bodyPr/>
          <a:lstStyle/>
          <a:p>
            <a:pPr marL="0" indent="0">
              <a:buNone/>
            </a:pPr>
            <a:r>
              <a:rPr lang="en-US" dirty="0"/>
              <a:t>Modules two through five:</a:t>
            </a:r>
          </a:p>
          <a:p>
            <a:r>
              <a:rPr lang="en-US" dirty="0"/>
              <a:t>Leadership at Tier III</a:t>
            </a:r>
          </a:p>
          <a:p>
            <a:r>
              <a:rPr lang="en-US" dirty="0"/>
              <a:t>Identifying Students for Tier III Interventions</a:t>
            </a:r>
          </a:p>
          <a:p>
            <a:r>
              <a:rPr lang="en-US" dirty="0"/>
              <a:t>Functional Behavior Assessment</a:t>
            </a:r>
          </a:p>
          <a:p>
            <a:r>
              <a:rPr lang="en-US" dirty="0"/>
              <a:t>Behavior Intervention Plans</a:t>
            </a:r>
          </a:p>
        </p:txBody>
      </p:sp>
    </p:spTree>
    <p:extLst>
      <p:ext uri="{BB962C8B-B14F-4D97-AF65-F5344CB8AC3E}">
        <p14:creationId xmlns:p14="http://schemas.microsoft.com/office/powerpoint/2010/main" val="749340943"/>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131A86D-A287-45AE-852A-2315395E78FD}"/>
              </a:ext>
            </a:extLst>
          </p:cNvPr>
          <p:cNvSpPr>
            <a:spLocks noGrp="1"/>
          </p:cNvSpPr>
          <p:nvPr>
            <p:ph type="title"/>
          </p:nvPr>
        </p:nvSpPr>
        <p:spPr/>
        <p:txBody>
          <a:bodyPr/>
          <a:lstStyle/>
          <a:p>
            <a:r>
              <a:rPr lang="en-US"/>
              <a:t>Summary</a:t>
            </a:r>
            <a:endParaRPr lang="en-US" dirty="0"/>
          </a:p>
        </p:txBody>
      </p:sp>
      <p:sp>
        <p:nvSpPr>
          <p:cNvPr id="5" name="Content Placeholder 4">
            <a:extLst>
              <a:ext uri="{FF2B5EF4-FFF2-40B4-BE49-F238E27FC236}">
                <a16:creationId xmlns:a16="http://schemas.microsoft.com/office/drawing/2014/main" id="{C7B97935-734A-40CF-B082-62438AD5BE24}"/>
              </a:ext>
            </a:extLst>
          </p:cNvPr>
          <p:cNvSpPr>
            <a:spLocks noGrp="1"/>
          </p:cNvSpPr>
          <p:nvPr>
            <p:ph idx="1"/>
          </p:nvPr>
        </p:nvSpPr>
        <p:spPr/>
        <p:txBody>
          <a:bodyPr/>
          <a:lstStyle/>
          <a:p>
            <a:r>
              <a:rPr lang="en-US"/>
              <a:t>Tier III supports students with multiple difficulties over multiple settings.</a:t>
            </a:r>
          </a:p>
          <a:p>
            <a:r>
              <a:rPr lang="en-US"/>
              <a:t>It is essential to determine function of behavior to determine the appropriate interventions needed.</a:t>
            </a:r>
          </a:p>
          <a:p>
            <a:r>
              <a:rPr lang="en-US"/>
              <a:t>The process of developing a behavior intervention plan is complex and should address concerns across the student’s life, with input from the student and family.</a:t>
            </a:r>
            <a:endParaRPr lang="en-US" dirty="0"/>
          </a:p>
        </p:txBody>
      </p:sp>
    </p:spTree>
    <p:extLst>
      <p:ext uri="{BB962C8B-B14F-4D97-AF65-F5344CB8AC3E}">
        <p14:creationId xmlns:p14="http://schemas.microsoft.com/office/powerpoint/2010/main" val="1427554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131A86D-A287-45AE-852A-2315395E78FD}"/>
              </a:ext>
            </a:extLst>
          </p:cNvPr>
          <p:cNvSpPr>
            <a:spLocks noGrp="1"/>
          </p:cNvSpPr>
          <p:nvPr>
            <p:ph type="title"/>
          </p:nvPr>
        </p:nvSpPr>
        <p:spPr/>
        <p:txBody>
          <a:bodyPr/>
          <a:lstStyle/>
          <a:p>
            <a:r>
              <a:rPr lang="en-US"/>
              <a:t>Summary</a:t>
            </a:r>
            <a:endParaRPr lang="en-US" dirty="0"/>
          </a:p>
        </p:txBody>
      </p:sp>
      <p:sp>
        <p:nvSpPr>
          <p:cNvPr id="5" name="Content Placeholder 4">
            <a:extLst>
              <a:ext uri="{FF2B5EF4-FFF2-40B4-BE49-F238E27FC236}">
                <a16:creationId xmlns:a16="http://schemas.microsoft.com/office/drawing/2014/main" id="{C7B97935-734A-40CF-B082-62438AD5BE24}"/>
              </a:ext>
            </a:extLst>
          </p:cNvPr>
          <p:cNvSpPr>
            <a:spLocks noGrp="1"/>
          </p:cNvSpPr>
          <p:nvPr>
            <p:ph idx="1"/>
          </p:nvPr>
        </p:nvSpPr>
        <p:spPr/>
        <p:txBody>
          <a:bodyPr/>
          <a:lstStyle/>
          <a:p>
            <a:r>
              <a:rPr lang="en-US"/>
              <a:t>Tier III processes will be led by a team of individuals, including someone with behavior expertise, academic expertise, administrative authority, and Tier II expertise.</a:t>
            </a:r>
          </a:p>
          <a:p>
            <a:r>
              <a:rPr lang="en-US"/>
              <a:t>Before implementing Tier III, it is important to have Tiers I and II fully implemented with fidelity, with Tier I supporting 80% of students.</a:t>
            </a:r>
            <a:endParaRPr lang="en-US" dirty="0"/>
          </a:p>
        </p:txBody>
      </p:sp>
    </p:spTree>
    <p:extLst>
      <p:ext uri="{BB962C8B-B14F-4D97-AF65-F5344CB8AC3E}">
        <p14:creationId xmlns:p14="http://schemas.microsoft.com/office/powerpoint/2010/main" val="41926781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F72A687-54B3-492D-99D5-4B512AA38A82}"/>
              </a:ext>
            </a:extLst>
          </p:cNvPr>
          <p:cNvSpPr>
            <a:spLocks noGrp="1"/>
          </p:cNvSpPr>
          <p:nvPr>
            <p:ph type="title"/>
          </p:nvPr>
        </p:nvSpPr>
        <p:spPr/>
        <p:txBody>
          <a:bodyPr/>
          <a:lstStyle/>
          <a:p>
            <a:r>
              <a:rPr lang="en-US"/>
              <a:t>Resources</a:t>
            </a:r>
            <a:endParaRPr lang="en-US" dirty="0"/>
          </a:p>
        </p:txBody>
      </p:sp>
      <p:sp>
        <p:nvSpPr>
          <p:cNvPr id="5" name="Content Placeholder 4">
            <a:extLst>
              <a:ext uri="{FF2B5EF4-FFF2-40B4-BE49-F238E27FC236}">
                <a16:creationId xmlns:a16="http://schemas.microsoft.com/office/drawing/2014/main" id="{FD6A17C5-7869-449F-BB72-B33FBA660134}"/>
              </a:ext>
            </a:extLst>
          </p:cNvPr>
          <p:cNvSpPr>
            <a:spLocks noGrp="1"/>
          </p:cNvSpPr>
          <p:nvPr>
            <p:ph idx="1"/>
          </p:nvPr>
        </p:nvSpPr>
        <p:spPr/>
        <p:txBody>
          <a:bodyPr/>
          <a:lstStyle/>
          <a:p>
            <a:r>
              <a:rPr lang="en-US"/>
              <a:t>Missouri School-wide PBS Tier III Workbook: </a:t>
            </a:r>
            <a:r>
              <a:rPr lang="en-US">
                <a:hlinkClick r:id="rId3"/>
              </a:rPr>
              <a:t>https://pbismissouri.org/wp-content/uploads/2018/08/Tier-3-2018_Ch.-3.pdf</a:t>
            </a:r>
            <a:r>
              <a:rPr lang="en-US"/>
              <a:t> </a:t>
            </a:r>
          </a:p>
          <a:p>
            <a:r>
              <a:rPr lang="en-US"/>
              <a:t>Center on PBIS: Tier III: </a:t>
            </a:r>
            <a:r>
              <a:rPr lang="en-US">
                <a:hlinkClick r:id="rId4"/>
              </a:rPr>
              <a:t>https://www.pbis.org/pbis/tier-3</a:t>
            </a:r>
            <a:r>
              <a:rPr lang="en-US"/>
              <a:t> </a:t>
            </a:r>
          </a:p>
          <a:p>
            <a:r>
              <a:rPr lang="en-US"/>
              <a:t>PBISApps- PBIS Assessments: </a:t>
            </a:r>
            <a:r>
              <a:rPr lang="en-US">
                <a:hlinkClick r:id="rId5"/>
              </a:rPr>
              <a:t>https://www.pbisapps.org/products/pbis-assessment</a:t>
            </a:r>
            <a:r>
              <a:rPr lang="en-US"/>
              <a:t> </a:t>
            </a:r>
            <a:endParaRPr lang="en-US" dirty="0"/>
          </a:p>
        </p:txBody>
      </p:sp>
    </p:spTree>
    <p:extLst>
      <p:ext uri="{BB962C8B-B14F-4D97-AF65-F5344CB8AC3E}">
        <p14:creationId xmlns:p14="http://schemas.microsoft.com/office/powerpoint/2010/main" val="3278727764"/>
      </p:ext>
    </p:extLst>
  </p:cSld>
  <p:clrMapOvr>
    <a:masterClrMapping/>
  </p:clrMapOvr>
</p:sld>
</file>

<file path=ppt/theme/theme1.xml><?xml version="1.0" encoding="utf-8"?>
<a:theme xmlns:a="http://schemas.openxmlformats.org/drawingml/2006/main" name="BLACK SLIDE MASTER TEMPLATE">
  <a:themeElements>
    <a:clrScheme name="A-State Dark">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092DC"/>
      </a:hlink>
      <a:folHlink>
        <a:srgbClr val="0092D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70992EAA0FA0E48A2A45F4D8148E1B7" ma:contentTypeVersion="7" ma:contentTypeDescription="Create a new document." ma:contentTypeScope="" ma:versionID="4dfee8387d907018987f31319888b263">
  <xsd:schema xmlns:xsd="http://www.w3.org/2001/XMLSchema" xmlns:xs="http://www.w3.org/2001/XMLSchema" xmlns:p="http://schemas.microsoft.com/office/2006/metadata/properties" xmlns:ns2="156bee04-83cd-41b6-ad89-ed9cd3dad55e" targetNamespace="http://schemas.microsoft.com/office/2006/metadata/properties" ma:root="true" ma:fieldsID="5fc4d4b8161f8a56b744255e0fdb294a" ns2:_="">
    <xsd:import namespace="156bee04-83cd-41b6-ad89-ed9cd3dad55e"/>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56bee04-83cd-41b6-ad89-ed9cd3dad55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FC0BE05-4EA7-4966-8280-87ECA21500B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56bee04-83cd-41b6-ad89-ed9cd3dad55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3F70040-8D57-4E60-9783-40023F618F86}">
  <ds:schemaRefs>
    <ds:schemaRef ds:uri="http://schemas.microsoft.com/sharepoint/v3/contenttype/forms"/>
  </ds:schemaRefs>
</ds:datastoreItem>
</file>

<file path=customXml/itemProps3.xml><?xml version="1.0" encoding="utf-8"?>
<ds:datastoreItem xmlns:ds="http://schemas.openxmlformats.org/officeDocument/2006/customXml" ds:itemID="{22A63282-97D4-49B8-830B-BD28B7D66429}">
  <ds:schemaRefs>
    <ds:schemaRef ds:uri="http://purl.org/dc/terms/"/>
    <ds:schemaRef ds:uri="http://schemas.microsoft.com/office/infopath/2007/PartnerControls"/>
    <ds:schemaRef ds:uri="http://www.w3.org/XML/1998/namespace"/>
    <ds:schemaRef ds:uri="http://schemas.microsoft.com/office/2006/documentManagement/types"/>
    <ds:schemaRef ds:uri="http://purl.org/dc/dcmitype/"/>
    <ds:schemaRef ds:uri="156bee04-83cd-41b6-ad89-ed9cd3dad55e"/>
    <ds:schemaRef ds:uri="http://purl.org/dc/elements/1.1/"/>
    <ds:schemaRef ds:uri="http://schemas.microsoft.com/office/2006/metadata/properties"/>
    <ds:schemaRef ds:uri="http://schemas.openxmlformats.org/package/2006/metadata/core-properties"/>
  </ds:schemaRefs>
</ds:datastoreItem>
</file>

<file path=docProps/app.xml><?xml version="1.0" encoding="utf-8"?>
<Properties xmlns="http://schemas.openxmlformats.org/officeDocument/2006/extended-properties" xmlns:vt="http://schemas.openxmlformats.org/officeDocument/2006/docPropsVTypes">
  <Template>BLACK SLIDE MASTER TEMPLATE</Template>
  <TotalTime>32264</TotalTime>
  <Words>6837</Words>
  <Application>Microsoft Office PowerPoint</Application>
  <PresentationFormat>Widescreen</PresentationFormat>
  <Paragraphs>516</Paragraphs>
  <Slides>71</Slides>
  <Notes>60</Notes>
  <HiddenSlides>0</HiddenSlides>
  <MMClips>2</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71</vt:i4>
      </vt:variant>
    </vt:vector>
  </HeadingPairs>
  <TitlesOfParts>
    <vt:vector size="82" baseType="lpstr">
      <vt:lpstr>Arial</vt:lpstr>
      <vt:lpstr>Arial Black</vt:lpstr>
      <vt:lpstr>Calibri</vt:lpstr>
      <vt:lpstr>Georgia</vt:lpstr>
      <vt:lpstr>Noto Sans Symbols</vt:lpstr>
      <vt:lpstr>Times New Roman</vt:lpstr>
      <vt:lpstr>Trebuchet MS</vt:lpstr>
      <vt:lpstr>Univers Cond</vt:lpstr>
      <vt:lpstr>Verdana</vt:lpstr>
      <vt:lpstr>Wingdings</vt:lpstr>
      <vt:lpstr>BLACK SLIDE MASTER TEMPLATE</vt:lpstr>
      <vt:lpstr>Overview and Readiness for  PBIS Tier III</vt:lpstr>
      <vt:lpstr>Purpose</vt:lpstr>
      <vt:lpstr>Objectives</vt:lpstr>
      <vt:lpstr>The Tiered Fidelity Inventory (TFI) Tier III Planning Tool</vt:lpstr>
      <vt:lpstr>Introduction to the Case Study</vt:lpstr>
      <vt:lpstr>University Heights Elementary</vt:lpstr>
      <vt:lpstr>Planning for Intervention: School Profile</vt:lpstr>
      <vt:lpstr>Introduction to PBIS Tier III</vt:lpstr>
      <vt:lpstr>Purpose of Tier III</vt:lpstr>
      <vt:lpstr>Tier III Focuses on Intensity of Need</vt:lpstr>
      <vt:lpstr>Students in Tier III</vt:lpstr>
      <vt:lpstr>RTI Model</vt:lpstr>
      <vt:lpstr>PBIS Tier III Core Features</vt:lpstr>
      <vt:lpstr>     Transitioning to Tier III</vt:lpstr>
      <vt:lpstr>Table Talk</vt:lpstr>
      <vt:lpstr>Foundations of Behavior Management</vt:lpstr>
      <vt:lpstr>What is Behavior?</vt:lpstr>
      <vt:lpstr>Explore and Investigate Behavior </vt:lpstr>
      <vt:lpstr>Historical Foundations</vt:lpstr>
      <vt:lpstr>Behavior and Consequences</vt:lpstr>
      <vt:lpstr>Applied Behavior Analysis (ABA)</vt:lpstr>
      <vt:lpstr>Basic Principles of ABA</vt:lpstr>
      <vt:lpstr>Basic Principles of ABA</vt:lpstr>
      <vt:lpstr>Functional Behavior Assessment</vt:lpstr>
      <vt:lpstr>Research Supporting Effectiveness</vt:lpstr>
      <vt:lpstr>Functional Behavior Assessment</vt:lpstr>
      <vt:lpstr>Complexity of an FBA</vt:lpstr>
      <vt:lpstr>Antecedent-Behavior-Consequence</vt:lpstr>
      <vt:lpstr>Function Video</vt:lpstr>
      <vt:lpstr>Behavior Scenario Video</vt:lpstr>
      <vt:lpstr>Table Talk</vt:lpstr>
      <vt:lpstr>Behavior Intervention Plan (BIP)</vt:lpstr>
      <vt:lpstr>PowerPoint Presentation</vt:lpstr>
      <vt:lpstr>Behavior Intervention Plan (BIP)</vt:lpstr>
      <vt:lpstr>Steps in the FBA/BIP Process</vt:lpstr>
      <vt:lpstr>Progress Monitoring </vt:lpstr>
      <vt:lpstr>Principles of the BIP Process</vt:lpstr>
      <vt:lpstr>Table Talk</vt:lpstr>
      <vt:lpstr>Wraparound </vt:lpstr>
      <vt:lpstr>What is Wraparound?</vt:lpstr>
      <vt:lpstr>When is Wraparound Needed?</vt:lpstr>
      <vt:lpstr>Who is Involved in Wraparound?</vt:lpstr>
      <vt:lpstr>Teaming at Tier III</vt:lpstr>
      <vt:lpstr>Team-Based Processes</vt:lpstr>
      <vt:lpstr>Resources Needed</vt:lpstr>
      <vt:lpstr>Professional Development</vt:lpstr>
      <vt:lpstr>Readiness Criteria</vt:lpstr>
      <vt:lpstr>Readiness Criteria</vt:lpstr>
      <vt:lpstr>Fidelity of Universal Systems</vt:lpstr>
      <vt:lpstr>School-wide Discipline Data</vt:lpstr>
      <vt:lpstr>Continuum of Implementation and Intervention</vt:lpstr>
      <vt:lpstr>Tier III Team </vt:lpstr>
      <vt:lpstr>Checklist Review </vt:lpstr>
      <vt:lpstr>Tier III Readiness Checklist</vt:lpstr>
      <vt:lpstr>PowerPoint Presentation</vt:lpstr>
      <vt:lpstr>PowerPoint Presentation</vt:lpstr>
      <vt:lpstr>Table Talk</vt:lpstr>
      <vt:lpstr>Case Study</vt:lpstr>
      <vt:lpstr>Checking for Readiness</vt:lpstr>
      <vt:lpstr>Assembling a Team</vt:lpstr>
      <vt:lpstr>Professional Development</vt:lpstr>
      <vt:lpstr>Do It With Fidelity!</vt:lpstr>
      <vt:lpstr>3.6 Student/Family/Community Involvement</vt:lpstr>
      <vt:lpstr>3.7 Professional Development</vt:lpstr>
      <vt:lpstr>3.12 Formal and Natural Supports</vt:lpstr>
      <vt:lpstr>3.13 Access to Tier I and Tier II Supports</vt:lpstr>
      <vt:lpstr>Next Steps</vt:lpstr>
      <vt:lpstr>Looking Ahead</vt:lpstr>
      <vt:lpstr>Summary</vt:lpstr>
      <vt:lpstr>Summary</vt:lpstr>
      <vt:lpstr>Resources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Office of Behavioral Research &amp; Eval</dc:creator>
  <cp:lastModifiedBy>Hannah L Fielder</cp:lastModifiedBy>
  <cp:revision>255</cp:revision>
  <dcterms:created xsi:type="dcterms:W3CDTF">2019-03-21T18:11:05Z</dcterms:created>
  <dcterms:modified xsi:type="dcterms:W3CDTF">2026-04-16T19:36:36Z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0x010100470992EAA0FA0E48A2A45F4D8148E1B7</vt:lpwstr>
  </property>
</Properties>
</file>