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91" r:id="rId4"/>
  </p:sldMasterIdLst>
  <p:notesMasterIdLst>
    <p:notesMasterId r:id="rId66"/>
  </p:notesMasterIdLst>
  <p:sldIdLst>
    <p:sldId id="256" r:id="rId5"/>
    <p:sldId id="1295" r:id="rId6"/>
    <p:sldId id="257" r:id="rId7"/>
    <p:sldId id="259" r:id="rId8"/>
    <p:sldId id="1461" r:id="rId9"/>
    <p:sldId id="1462" r:id="rId10"/>
    <p:sldId id="260" r:id="rId11"/>
    <p:sldId id="1296" r:id="rId12"/>
    <p:sldId id="1401" r:id="rId13"/>
    <p:sldId id="264" r:id="rId14"/>
    <p:sldId id="1388" r:id="rId15"/>
    <p:sldId id="1412" r:id="rId16"/>
    <p:sldId id="1297" r:id="rId17"/>
    <p:sldId id="1413" r:id="rId18"/>
    <p:sldId id="1414" r:id="rId19"/>
    <p:sldId id="1415" r:id="rId20"/>
    <p:sldId id="1416" r:id="rId21"/>
    <p:sldId id="265" r:id="rId22"/>
    <p:sldId id="1463" r:id="rId23"/>
    <p:sldId id="266" r:id="rId24"/>
    <p:sldId id="1384" r:id="rId25"/>
    <p:sldId id="1398" r:id="rId26"/>
    <p:sldId id="267" r:id="rId27"/>
    <p:sldId id="1391" r:id="rId28"/>
    <p:sldId id="1403" r:id="rId29"/>
    <p:sldId id="1386" r:id="rId30"/>
    <p:sldId id="1402" r:id="rId31"/>
    <p:sldId id="1307" r:id="rId32"/>
    <p:sldId id="1298" r:id="rId33"/>
    <p:sldId id="269" r:id="rId34"/>
    <p:sldId id="1464" r:id="rId35"/>
    <p:sldId id="1465" r:id="rId36"/>
    <p:sldId id="1466" r:id="rId37"/>
    <p:sldId id="1425" r:id="rId38"/>
    <p:sldId id="1470" r:id="rId39"/>
    <p:sldId id="1471" r:id="rId40"/>
    <p:sldId id="1472" r:id="rId41"/>
    <p:sldId id="258" r:id="rId42"/>
    <p:sldId id="1473" r:id="rId43"/>
    <p:sldId id="1474" r:id="rId44"/>
    <p:sldId id="1406" r:id="rId45"/>
    <p:sldId id="502" r:id="rId46"/>
    <p:sldId id="1301" r:id="rId47"/>
    <p:sldId id="1303" r:id="rId48"/>
    <p:sldId id="1408" r:id="rId49"/>
    <p:sldId id="1395" r:id="rId50"/>
    <p:sldId id="1409" r:id="rId51"/>
    <p:sldId id="1410" r:id="rId52"/>
    <p:sldId id="284" r:id="rId53"/>
    <p:sldId id="1411" r:id="rId54"/>
    <p:sldId id="290" r:id="rId55"/>
    <p:sldId id="292" r:id="rId56"/>
    <p:sldId id="1419" r:id="rId57"/>
    <p:sldId id="1420" r:id="rId58"/>
    <p:sldId id="1468" r:id="rId59"/>
    <p:sldId id="1421" r:id="rId60"/>
    <p:sldId id="1422" r:id="rId61"/>
    <p:sldId id="283" r:id="rId62"/>
    <p:sldId id="588" r:id="rId63"/>
    <p:sldId id="1424" r:id="rId64"/>
    <p:sldId id="303" r:id="rId65"/>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81" roundtripDataSignature="AMtx7mjzS0pnIcv/5b9TlJkfryxJlHWoXA=="/>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ngela Smith" initials="" lastIdx="1" clrIdx="0"/>
  <p:cmAuthor id="7" name="Christy Brinkley" initials="CB" lastIdx="8" clrIdx="7">
    <p:extLst>
      <p:ext uri="{19B8F6BF-5375-455C-9EA6-DF929625EA0E}">
        <p15:presenceInfo xmlns:p15="http://schemas.microsoft.com/office/powerpoint/2012/main" userId="S-1-5-21-1547161642-1343024091-725345543-9405" providerId="AD"/>
      </p:ext>
    </p:extLst>
  </p:cmAuthor>
  <p:cmAuthor id="1" name="Rebecca Hegger" initials="" lastIdx="2" clrIdx="1"/>
  <p:cmAuthor id="2" name="Office of Behavioral Research &amp; Eval" initials="" lastIdx="1" clrIdx="2"/>
  <p:cmAuthor id="3" name="Sheila Stowers" initials="SS" lastIdx="6" clrIdx="3">
    <p:extLst>
      <p:ext uri="{19B8F6BF-5375-455C-9EA6-DF929625EA0E}">
        <p15:presenceInfo xmlns:p15="http://schemas.microsoft.com/office/powerpoint/2012/main" userId="S-1-5-21-1547161642-1343024091-725345543-44137" providerId="AD"/>
      </p:ext>
    </p:extLst>
  </p:cmAuthor>
  <p:cmAuthor id="4" name="Rebecca Hegger" initials="RH" lastIdx="55" clrIdx="4">
    <p:extLst>
      <p:ext uri="{19B8F6BF-5375-455C-9EA6-DF929625EA0E}">
        <p15:presenceInfo xmlns:p15="http://schemas.microsoft.com/office/powerpoint/2012/main" userId="1ae0273c735cb329" providerId="Windows Live"/>
      </p:ext>
    </p:extLst>
  </p:cmAuthor>
  <p:cmAuthor id="5" name="Stowers" initials="S" lastIdx="4" clrIdx="5">
    <p:extLst>
      <p:ext uri="{19B8F6BF-5375-455C-9EA6-DF929625EA0E}">
        <p15:presenceInfo xmlns:p15="http://schemas.microsoft.com/office/powerpoint/2012/main" userId="Stowers" providerId="None"/>
      </p:ext>
    </p:extLst>
  </p:cmAuthor>
  <p:cmAuthor id="6" name="Anne Merten" initials="AM" lastIdx="12" clrIdx="6">
    <p:extLst>
      <p:ext uri="{19B8F6BF-5375-455C-9EA6-DF929625EA0E}">
        <p15:presenceInfo xmlns:p15="http://schemas.microsoft.com/office/powerpoint/2012/main" userId="S-1-5-21-1547161642-1343024091-725345543-3330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0AD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E9D7662-91F4-40D9-8EC0-393F2CE9E31F}">
  <a:tblStyle styleId="{DE9D7662-91F4-40D9-8EC0-393F2CE9E31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a:tcStyle>
        <a:tcBdr/>
        <a:fill>
          <a:solidFill>
            <a:srgbClr val="D0DEEF"/>
          </a:solidFill>
        </a:fill>
      </a:tcStyle>
    </a:band1H>
    <a:band2H>
      <a:tcTxStyle/>
      <a:tcStyle>
        <a:tcBdr/>
      </a:tcStyle>
    </a:band2H>
    <a:band1V>
      <a:tcTxStyle/>
      <a:tcStyle>
        <a:tcBdr/>
        <a:fill>
          <a:solidFill>
            <a:srgbClr val="D0DEEF"/>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03" autoAdjust="0"/>
    <p:restoredTop sz="84522" autoAdjust="0"/>
  </p:normalViewPr>
  <p:slideViewPr>
    <p:cSldViewPr snapToGrid="0">
      <p:cViewPr varScale="1">
        <p:scale>
          <a:sx n="56" d="100"/>
          <a:sy n="56" d="100"/>
        </p:scale>
        <p:origin x="1196" y="48"/>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536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84"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commentAuthors" Target="commentAuthor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8" Type="http://schemas.openxmlformats.org/officeDocument/2006/relationships/slide" Target="slides/slide4.xml"/><Relationship Id="rId51" Type="http://schemas.openxmlformats.org/officeDocument/2006/relationships/slide" Target="slides/slide47.xml"/><Relationship Id="rId85"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83"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81" Type="http://customschemas.google.com/relationships/presentationmetadata" Target="metadata"/><Relationship Id="rId86"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43343" cy="467072"/>
          </a:xfrm>
          <a:prstGeom prst="rect">
            <a:avLst/>
          </a:prstGeom>
          <a:noFill/>
          <a:ln>
            <a:noFill/>
          </a:ln>
        </p:spPr>
        <p:txBody>
          <a:bodyPr spcFirstLastPara="1" wrap="square" lIns="93308" tIns="46641" rIns="93308" bIns="46641"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78132" y="0"/>
            <a:ext cx="3043343" cy="467072"/>
          </a:xfrm>
          <a:prstGeom prst="rect">
            <a:avLst/>
          </a:prstGeom>
          <a:noFill/>
          <a:ln>
            <a:noFill/>
          </a:ln>
        </p:spPr>
        <p:txBody>
          <a:bodyPr spcFirstLastPara="1" wrap="square" lIns="93308" tIns="46641" rIns="93308" bIns="46641"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842030"/>
            <a:ext cx="3043343" cy="467071"/>
          </a:xfrm>
          <a:prstGeom prst="rect">
            <a:avLst/>
          </a:prstGeom>
          <a:noFill/>
          <a:ln>
            <a:noFill/>
          </a:ln>
        </p:spPr>
        <p:txBody>
          <a:bodyPr spcFirstLastPara="1" wrap="square" lIns="93308" tIns="46641" rIns="93308" bIns="46641"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sz="1200" smtClean="0">
                <a:solidFill>
                  <a:schemeClr val="dk1"/>
                </a:solidFill>
                <a:latin typeface="Calibri"/>
                <a:ea typeface="Calibri"/>
                <a:cs typeface="Calibri"/>
                <a:sym typeface="Calibri"/>
              </a:rPr>
              <a:pPr algn="r"/>
              <a:t>‹#›</a:t>
            </a:fld>
            <a:endParaRPr lang="en-US" sz="120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notes"/>
          <p:cNvSpPr txBox="1">
            <a:spLocks noGrp="1"/>
          </p:cNvSpPr>
          <p:nvPr>
            <p:ph type="body" idx="1"/>
          </p:nvPr>
        </p:nvSpPr>
        <p:spPr>
          <a:xfrm>
            <a:off x="702310" y="4480004"/>
            <a:ext cx="5618480" cy="3665458"/>
          </a:xfrm>
          <a:prstGeom prst="rect">
            <a:avLst/>
          </a:prstGeom>
        </p:spPr>
        <p:txBody>
          <a:bodyPr spcFirstLastPara="1" wrap="square" lIns="93308" tIns="46641" rIns="93308" bIns="46641" anchor="t" anchorCtr="0">
            <a:noAutofit/>
          </a:bodyPr>
          <a:lstStyle/>
          <a:p>
            <a:pPr marL="0" indent="-173736"/>
            <a:r>
              <a:rPr lang="en-US" sz="1200" dirty="0">
                <a:solidFill>
                  <a:schemeClr val="bg1"/>
                </a:solidFill>
              </a:rPr>
              <a:t>Images in this module were obtained at google.com/images unless otherwise specified.</a:t>
            </a:r>
          </a:p>
        </p:txBody>
      </p:sp>
      <p:sp>
        <p:nvSpPr>
          <p:cNvPr id="256" name="Google Shape;256;p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88EA042-252A-47DF-B530-8D57C336B528}" type="slidenum">
              <a:rPr lang="en-US" smtClean="0"/>
              <a:t>2</a:t>
            </a:fld>
            <a:endParaRPr lang="en-US"/>
          </a:p>
        </p:txBody>
      </p:sp>
    </p:spTree>
    <p:extLst>
      <p:ext uri="{BB962C8B-B14F-4D97-AF65-F5344CB8AC3E}">
        <p14:creationId xmlns:p14="http://schemas.microsoft.com/office/powerpoint/2010/main" val="1652807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notes"/>
          <p:cNvSpPr txBox="1">
            <a:spLocks noGrp="1"/>
          </p:cNvSpPr>
          <p:nvPr>
            <p:ph type="body" idx="1"/>
          </p:nvPr>
        </p:nvSpPr>
        <p:spPr>
          <a:xfrm>
            <a:off x="702310" y="4480004"/>
            <a:ext cx="5618480" cy="3665458"/>
          </a:xfrm>
          <a:prstGeom prst="rect">
            <a:avLst/>
          </a:prstGeom>
        </p:spPr>
        <p:txBody>
          <a:bodyPr spcFirstLastPara="1" wrap="square" lIns="93308" tIns="46641" rIns="93308" bIns="46641" anchor="t" anchorCtr="0">
            <a:noAutofit/>
          </a:bodyPr>
          <a:lstStyle/>
          <a:p>
            <a:pPr marL="0" indent="0"/>
            <a:endParaRPr/>
          </a:p>
        </p:txBody>
      </p:sp>
      <p:sp>
        <p:nvSpPr>
          <p:cNvPr id="261" name="Google Shape;261;p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73" name="Google Shape;273;p4: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0" indent="0">
              <a:buClr>
                <a:schemeClr val="dk1"/>
              </a:buClr>
              <a:buSzPts val="1200"/>
            </a:pPr>
            <a:r>
              <a:rPr lang="en-US" dirty="0">
                <a:latin typeface="Calibri"/>
                <a:ea typeface="Calibri"/>
                <a:cs typeface="Calibri"/>
                <a:sym typeface="Calibri"/>
              </a:rPr>
              <a:t>The TFI will be used throughout PBIS modules. Each module aligns with one or more of the TFI items, denoted by the yellow arrows. The TFI is a tool that can be used for PBIS implementation planning, PBIS progress monitoring, and evaluation of PBIS implementation. In this module, elements of items 3.11 and 3.15 will be addressed.</a:t>
            </a:r>
            <a:endParaRPr dirty="0"/>
          </a:p>
          <a:p>
            <a:pPr marL="0" indent="0"/>
            <a:endParaRPr dirty="0">
              <a:latin typeface="Georgia"/>
              <a:ea typeface="Georgia"/>
              <a:cs typeface="Georgia"/>
              <a:sym typeface="Georgia"/>
            </a:endParaRPr>
          </a:p>
        </p:txBody>
      </p:sp>
      <p:sp>
        <p:nvSpPr>
          <p:cNvPr id="274" name="Google Shape;274;p4:notes"/>
          <p:cNvSpPr txBox="1">
            <a:spLocks noGrp="1"/>
          </p:cNvSpPr>
          <p:nvPr>
            <p:ph type="dt" idx="10"/>
          </p:nvPr>
        </p:nvSpPr>
        <p:spPr>
          <a:xfrm>
            <a:off x="3978132" y="0"/>
            <a:ext cx="3043343" cy="467072"/>
          </a:xfrm>
          <a:prstGeom prst="rect">
            <a:avLst/>
          </a:prstGeom>
          <a:noFill/>
          <a:ln>
            <a:noFill/>
          </a:ln>
        </p:spPr>
        <p:txBody>
          <a:bodyPr spcFirstLastPara="1" wrap="square" lIns="93308" tIns="46641" rIns="93308" bIns="46641" anchor="t" anchorCtr="0">
            <a:noAutofit/>
          </a:bodyPr>
          <a:lstStyle/>
          <a:p>
            <a:r>
              <a:rPr lang="en-US">
                <a:latin typeface="Georgia"/>
                <a:ea typeface="Georgia"/>
                <a:cs typeface="Georgia"/>
                <a:sym typeface="Georgia"/>
              </a:rPr>
              <a:t>7/31/2019 10:33:19 PM</a:t>
            </a:r>
            <a:endParaRPr>
              <a:latin typeface="Georgia"/>
              <a:ea typeface="Georgia"/>
              <a:cs typeface="Georgia"/>
              <a:sym typeface="Georgia"/>
            </a:endParaRPr>
          </a:p>
        </p:txBody>
      </p:sp>
      <p:sp>
        <p:nvSpPr>
          <p:cNvPr id="275" name="Google Shape;275;p4:notes"/>
          <p:cNvSpPr txBox="1">
            <a:spLocks noGrp="1"/>
          </p:cNvSpPr>
          <p:nvPr>
            <p:ph type="ftr" idx="11"/>
          </p:nvPr>
        </p:nvSpPr>
        <p:spPr>
          <a:xfrm>
            <a:off x="0" y="8842030"/>
            <a:ext cx="3043343" cy="467071"/>
          </a:xfrm>
          <a:prstGeom prst="rect">
            <a:avLst/>
          </a:prstGeom>
          <a:noFill/>
          <a:ln>
            <a:noFill/>
          </a:ln>
        </p:spPr>
        <p:txBody>
          <a:bodyPr spcFirstLastPara="1" wrap="square" lIns="93308" tIns="46641" rIns="93308" bIns="46641" anchor="b" anchorCtr="0">
            <a:noAutofit/>
          </a:bodyPr>
          <a:lstStyle/>
          <a:p>
            <a:r>
              <a:rPr lang="en-US"/>
              <a:t>DE-PBS Cadre Meeting</a:t>
            </a:r>
            <a:endParaRPr/>
          </a:p>
        </p:txBody>
      </p:sp>
      <p:sp>
        <p:nvSpPr>
          <p:cNvPr id="276" name="Google Shape;276;p4: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sz="1200">
                <a:solidFill>
                  <a:schemeClr val="dk1"/>
                </a:solidFill>
                <a:latin typeface="Georgia"/>
                <a:ea typeface="Georgia"/>
                <a:cs typeface="Georgia"/>
                <a:sym typeface="Georgia"/>
              </a:rPr>
              <a:pPr algn="r"/>
              <a:t>4</a:t>
            </a:fld>
            <a:endParaRPr sz="1200">
              <a:solidFill>
                <a:schemeClr val="dk1"/>
              </a:solidFill>
              <a:latin typeface="Georgia"/>
              <a:ea typeface="Georgia"/>
              <a:cs typeface="Georgia"/>
              <a:sym typeface="Georgia"/>
            </a:endParaRPr>
          </a:p>
        </p:txBody>
      </p:sp>
      <p:sp>
        <p:nvSpPr>
          <p:cNvPr id="277" name="Google Shape;277;p4:notes"/>
          <p:cNvSpPr txBox="1">
            <a:spLocks noGrp="1"/>
          </p:cNvSpPr>
          <p:nvPr>
            <p:ph type="hdr" idx="3"/>
          </p:nvPr>
        </p:nvSpPr>
        <p:spPr>
          <a:xfrm>
            <a:off x="0" y="0"/>
            <a:ext cx="3043343" cy="467072"/>
          </a:xfrm>
          <a:prstGeom prst="rect">
            <a:avLst/>
          </a:prstGeom>
          <a:noFill/>
          <a:ln>
            <a:noFill/>
          </a:ln>
        </p:spPr>
        <p:txBody>
          <a:bodyPr spcFirstLastPara="1" wrap="square" lIns="93308" tIns="46641" rIns="93308" bIns="46641" anchor="t" anchorCtr="0">
            <a:noAutofit/>
          </a:bodyPr>
          <a:lstStyle/>
          <a:p>
            <a:r>
              <a:rPr lang="en-US"/>
              <a:t>DRAFT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r>
              <a:rPr lang="en-US" dirty="0"/>
              <a:t>The school and people presented in this case study are fictional. The purpose of the case study is to provide a concrete example of Tier III processes to enhance participant understanding.</a:t>
            </a:r>
          </a:p>
        </p:txBody>
      </p:sp>
      <p:sp>
        <p:nvSpPr>
          <p:cNvPr id="4" name="Slide Number Placeholder 3"/>
          <p:cNvSpPr>
            <a:spLocks noGrp="1"/>
          </p:cNvSpPr>
          <p:nvPr>
            <p:ph type="sldNum" sz="quarter" idx="5"/>
          </p:nvPr>
        </p:nvSpPr>
        <p:spPr/>
        <p:txBody>
          <a:bodyPr/>
          <a:lstStyle/>
          <a:p>
            <a:fld id="{EAFE40F8-DD38-440D-9B02-DC579D87D7DE}" type="slidenum">
              <a:rPr lang="en-US" smtClean="0"/>
              <a:t>5</a:t>
            </a:fld>
            <a:endParaRPr lang="en-US"/>
          </a:p>
        </p:txBody>
      </p:sp>
    </p:spTree>
    <p:extLst>
      <p:ext uri="{BB962C8B-B14F-4D97-AF65-F5344CB8AC3E}">
        <p14:creationId xmlns:p14="http://schemas.microsoft.com/office/powerpoint/2010/main" val="1035299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3cff36fc6d_0_0: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3cff36fc6d_0_0: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pPr marL="174982" indent="-174982" defTabSz="933237">
              <a:buClrTx/>
              <a:buSzTx/>
              <a:buFont typeface="Arial" panose="020B0604020202020204" pitchFamily="34" charset="0"/>
              <a:buChar char="•"/>
              <a:defRPr/>
            </a:pPr>
            <a:r>
              <a:rPr lang="en-US" dirty="0"/>
              <a:t>We have been following Aiden’s journey throughout the Tier III modules.</a:t>
            </a:r>
          </a:p>
          <a:p>
            <a:pPr marL="174982" marR="0" lvl="0" indent="-174982"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dirty="0"/>
              <a:t>Aiden is a 7-year-old 2nd grader at University Heights Elementary School who was first identified for interventions due to aggressive behaviors and disengagement in the classroom. </a:t>
            </a:r>
            <a:r>
              <a:rPr lang="en-US" sz="1200" dirty="0"/>
              <a:t>Aiden’s behaviors: throwing classroom materials, cussing at teacher, and shouting at peers.</a:t>
            </a:r>
            <a:endParaRPr lang="en-US" dirty="0"/>
          </a:p>
          <a:p>
            <a:pPr marL="174982" indent="-174982">
              <a:buFont typeface="Arial" panose="020B0604020202020204" pitchFamily="34" charset="0"/>
              <a:buChar char="•"/>
            </a:pPr>
            <a:r>
              <a:rPr lang="en-US" dirty="0"/>
              <a:t>Due to the severity of the behavior problems Aiden displayed, he was referred to the school building level committee for Tier II interventions.</a:t>
            </a:r>
          </a:p>
          <a:p>
            <a:pPr marL="174982" indent="-174982">
              <a:buFont typeface="Arial" panose="020B0604020202020204" pitchFamily="34" charset="0"/>
              <a:buChar char="•"/>
            </a:pPr>
            <a:r>
              <a:rPr lang="en-US" dirty="0"/>
              <a:t>Based on data decision rules, Aiden met the threshold for Tier II supports.</a:t>
            </a:r>
          </a:p>
          <a:p>
            <a:pPr marL="174982" indent="-174982">
              <a:buFont typeface="Arial" panose="020B0604020202020204" pitchFamily="34" charset="0"/>
              <a:buChar char="•"/>
            </a:pPr>
            <a:r>
              <a:rPr lang="en-US" dirty="0"/>
              <a:t>After looking at data and doing observations to determine the function of behavior, it was decided by the team that Aiden would begin Big Buddy mentors for three days per week for social skills training, and will continue to have access to all Tier I components (behavior lessons, acknowledgements, etc.).</a:t>
            </a:r>
          </a:p>
          <a:p>
            <a:pPr marL="174982" indent="-174982">
              <a:buFont typeface="Arial" panose="020B0604020202020204" pitchFamily="34" charset="0"/>
              <a:buChar char="•"/>
            </a:pPr>
            <a:r>
              <a:rPr lang="en-US" dirty="0"/>
              <a:t>After six weeks of participating in this training, Aiden continued to display the same behaviors, and the classroom behaviors generalized and intensified to the cafeteria, school bus, and at home.</a:t>
            </a:r>
          </a:p>
          <a:p>
            <a:pPr marL="174982" indent="-174982">
              <a:buFont typeface="Arial" panose="020B0604020202020204" pitchFamily="34" charset="0"/>
              <a:buChar char="•"/>
            </a:pPr>
            <a:r>
              <a:rPr lang="en-US" dirty="0"/>
              <a:t>The Team reviewed the data and because the behaviors have intensified and generalized to other areas, Aiden now meets the criteria for Tier III interventions.</a:t>
            </a:r>
          </a:p>
          <a:p>
            <a:pPr marL="174982" indent="-174982">
              <a:buFont typeface="Arial" panose="020B0604020202020204" pitchFamily="34" charset="0"/>
              <a:buChar char="•"/>
            </a:pPr>
            <a:r>
              <a:rPr lang="en-US" dirty="0"/>
              <a:t>An Action Team was formed to gather observational and interview data to be used in conducting a Functional Behavior Assessment.</a:t>
            </a:r>
          </a:p>
          <a:p>
            <a:pPr marL="174982" indent="-174982">
              <a:buFont typeface="Arial" panose="020B0604020202020204" pitchFamily="34" charset="0"/>
              <a:buChar char="•"/>
            </a:pPr>
            <a:r>
              <a:rPr lang="en-US" dirty="0"/>
              <a:t>Based on the data, the team determined that the Function of Aiden’s behavior was to escape interactions with peers in unstructured settings.</a:t>
            </a:r>
          </a:p>
          <a:p>
            <a:pPr marL="174982" indent="-174982">
              <a:buFont typeface="Arial" panose="020B0604020202020204" pitchFamily="34" charset="0"/>
              <a:buChar char="•"/>
            </a:pPr>
            <a:r>
              <a:rPr lang="en-US" dirty="0"/>
              <a:t>The team will now use this hypothesis about the function of Aiden’s behavior to write and implement a Behavior Intervention Plan.</a:t>
            </a:r>
          </a:p>
        </p:txBody>
      </p:sp>
      <p:sp>
        <p:nvSpPr>
          <p:cNvPr id="74" name="Google Shape;74;g3cff36fc6d_0_0: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lgn="r"/>
            <a:fld id="{00000000-1234-1234-1234-123412341234}" type="slidenum">
              <a:rPr lang="en-US"/>
              <a:pPr algn="r"/>
              <a:t>6</a:t>
            </a:fld>
            <a:endParaRPr/>
          </a:p>
        </p:txBody>
      </p:sp>
    </p:spTree>
    <p:extLst>
      <p:ext uri="{BB962C8B-B14F-4D97-AF65-F5344CB8AC3E}">
        <p14:creationId xmlns:p14="http://schemas.microsoft.com/office/powerpoint/2010/main" val="1586285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7:notes"/>
          <p:cNvSpPr txBox="1">
            <a:spLocks noGrp="1"/>
          </p:cNvSpPr>
          <p:nvPr>
            <p:ph type="body" idx="1"/>
          </p:nvPr>
        </p:nvSpPr>
        <p:spPr>
          <a:xfrm>
            <a:off x="702310" y="4480004"/>
            <a:ext cx="5618480" cy="3665458"/>
          </a:xfrm>
          <a:prstGeom prst="rect">
            <a:avLst/>
          </a:prstGeom>
        </p:spPr>
        <p:txBody>
          <a:bodyPr spcFirstLastPara="1" wrap="square" lIns="93308" tIns="46641" rIns="93308" bIns="46641" anchor="t" anchorCtr="0">
            <a:noAutofit/>
          </a:bodyPr>
          <a:lstStyle/>
          <a:p>
            <a:pPr marL="0" indent="0"/>
            <a:endParaRPr/>
          </a:p>
        </p:txBody>
      </p:sp>
      <p:sp>
        <p:nvSpPr>
          <p:cNvPr id="289" name="Google Shape;289;p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173736"/>
            <a:r>
              <a:rPr lang="en-US" dirty="0"/>
              <a:t>In schools that do not implement PBIS, BIPs are typically created by an IEP team. However, PBIS is for all students, not just special education students. For more information on BIPs: </a:t>
            </a:r>
            <a:r>
              <a:rPr lang="en-US" i="1" dirty="0"/>
              <a:t>Diana Browning Wright; 2013; California PENT Research</a:t>
            </a:r>
            <a:r>
              <a:rPr lang="en-US" dirty="0"/>
              <a:t>.</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8</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13912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defTabSz="933237">
              <a:buFont typeface="Arial" panose="020B0604020202020204" pitchFamily="34" charset="0"/>
              <a:buChar char="•"/>
              <a:defRPr/>
            </a:pPr>
            <a:r>
              <a:rPr lang="en-US" dirty="0"/>
              <a:t>It is important that all members on the student's schedule be aware of the plan, have input on the plan, and have a method of giving feedback on the success/needs of the plan.  </a:t>
            </a:r>
          </a:p>
          <a:p>
            <a:pPr marL="173736" indent="-173736" defTabSz="933237">
              <a:buFont typeface="Arial" panose="020B0604020202020204" pitchFamily="34" charset="0"/>
              <a:buChar char="•"/>
              <a:defRPr/>
            </a:pPr>
            <a:r>
              <a:rPr lang="en-US" dirty="0"/>
              <a:t>Be aware that there may be times where professionals will indicate they have tried certain elements of the plan without success. In these instances, it will be important to emphasize that greater success is expected since in this particular case it will be attempted holistically and with a team approach in mind. This is where fidelity will be important, as will opportunities for feedback.</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9</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693251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g6e0215fd9d_0_1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2" name="Google Shape;322;g6e0215fd9d_0_13:notes"/>
          <p:cNvSpPr txBox="1">
            <a:spLocks noGrp="1"/>
          </p:cNvSpPr>
          <p:nvPr>
            <p:ph type="body" idx="1"/>
          </p:nvPr>
        </p:nvSpPr>
        <p:spPr>
          <a:xfrm>
            <a:off x="702310" y="4480004"/>
            <a:ext cx="5618480" cy="3665611"/>
          </a:xfrm>
          <a:prstGeom prst="rect">
            <a:avLst/>
          </a:prstGeom>
        </p:spPr>
        <p:txBody>
          <a:bodyPr spcFirstLastPara="1" wrap="square" lIns="93308" tIns="46641" rIns="93308" bIns="46641" anchor="t" anchorCtr="0">
            <a:noAutofit/>
          </a:bodyPr>
          <a:lstStyle/>
          <a:p>
            <a:pPr marL="0" indent="0"/>
            <a:endParaRPr dirty="0"/>
          </a:p>
        </p:txBody>
      </p:sp>
      <p:sp>
        <p:nvSpPr>
          <p:cNvPr id="323" name="Google Shape;323;g6e0215fd9d_0_13:notes"/>
          <p:cNvSpPr txBox="1">
            <a:spLocks noGrp="1"/>
          </p:cNvSpPr>
          <p:nvPr>
            <p:ph type="sldNum" idx="12"/>
          </p:nvPr>
        </p:nvSpPr>
        <p:spPr>
          <a:xfrm>
            <a:off x="3978132" y="8842029"/>
            <a:ext cx="3043343" cy="466982"/>
          </a:xfrm>
          <a:prstGeom prst="rect">
            <a:avLst/>
          </a:prstGeom>
        </p:spPr>
        <p:txBody>
          <a:bodyPr spcFirstLastPara="1" wrap="square" lIns="93308" tIns="46641" rIns="93308" bIns="46641" anchor="b" anchorCtr="0">
            <a:noAutofit/>
          </a:bodyPr>
          <a:lstStyle/>
          <a:p>
            <a:pPr algn="r"/>
            <a:fld id="{00000000-1234-1234-1234-123412341234}" type="slidenum">
              <a:rPr lang="en-US"/>
              <a:pPr algn="r"/>
              <a:t>10</a:t>
            </a:fld>
            <a:endParaRPr/>
          </a:p>
        </p:txBody>
      </p:sp>
    </p:spTree>
    <p:extLst>
      <p:ext uri="{BB962C8B-B14F-4D97-AF65-F5344CB8AC3E}">
        <p14:creationId xmlns:p14="http://schemas.microsoft.com/office/powerpoint/2010/main" val="37302592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a:buSzPct val="100000"/>
              <a:buFont typeface="Arial" panose="020B0604020202020204" pitchFamily="34" charset="0"/>
              <a:buChar char="•"/>
            </a:pPr>
            <a:r>
              <a:rPr lang="en-US" dirty="0"/>
              <a:t>The team sets behavior goals for the student:</a:t>
            </a:r>
          </a:p>
          <a:p>
            <a:pPr marL="457200" lvl="1" indent="-173736">
              <a:buFont typeface="Arial" panose="020B0604020202020204" pitchFamily="34" charset="0"/>
              <a:buChar char="•"/>
            </a:pPr>
            <a:r>
              <a:rPr lang="en-US" sz="2800" dirty="0"/>
              <a:t>These goals include temporary replacement behavior and long-term desired behavior</a:t>
            </a:r>
          </a:p>
          <a:p>
            <a:pPr marL="173736" indent="-173736">
              <a:buSzPct val="100000"/>
              <a:buFont typeface="Arial" panose="020B0604020202020204" pitchFamily="34" charset="0"/>
              <a:buChar char="•"/>
            </a:pPr>
            <a:r>
              <a:rPr lang="en-US" dirty="0"/>
              <a:t>The team Identifies strategies to help the student reach the goals. Strategies may include…</a:t>
            </a:r>
          </a:p>
          <a:p>
            <a:pPr marL="457200" lvl="1" indent="-173736">
              <a:buFont typeface="Arial" panose="020B0604020202020204" pitchFamily="34" charset="0"/>
              <a:buChar char="•"/>
            </a:pPr>
            <a:r>
              <a:rPr lang="en-US" sz="2800" dirty="0"/>
              <a:t>Modifying the setting event and antecedent (what “prompts” the problem behavior)</a:t>
            </a:r>
          </a:p>
          <a:p>
            <a:pPr marL="457200" lvl="1" indent="-173736">
              <a:buFont typeface="Arial" panose="020B0604020202020204" pitchFamily="34" charset="0"/>
              <a:buChar char="•"/>
            </a:pPr>
            <a:r>
              <a:rPr lang="en-US" sz="2800" dirty="0"/>
              <a:t>Teaching the student one or more replacement behaviors</a:t>
            </a:r>
          </a:p>
          <a:p>
            <a:pPr marL="457200" lvl="1" indent="-173736">
              <a:buFont typeface="Arial" panose="020B0604020202020204" pitchFamily="34" charset="0"/>
              <a:buChar char="•"/>
            </a:pPr>
            <a:r>
              <a:rPr lang="en-US" sz="2800" dirty="0"/>
              <a:t>Modifying the consequences to make the replacement behaviors more likely to occur</a:t>
            </a:r>
          </a:p>
          <a:p>
            <a:pPr marL="173736" indent="-173736">
              <a:buFont typeface="Arial" panose="020B0604020202020204" pitchFamily="34" charset="0"/>
              <a:buChar char="•"/>
            </a:pPr>
            <a:r>
              <a:rPr lang="en-US" dirty="0"/>
              <a:t>The following sections will align with these main bullets.</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11</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223243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a:buSzPct val="100000"/>
              <a:buFont typeface="Arial" panose="020B0604020202020204" pitchFamily="34" charset="0"/>
              <a:buChar char="•"/>
            </a:pPr>
            <a:r>
              <a:rPr lang="en-US" dirty="0"/>
              <a:t>For more information on Crisis Plans, refer to Tier III Module 4.</a:t>
            </a:r>
          </a:p>
          <a:p>
            <a:pPr marL="173736" indent="-173736">
              <a:buSzPct val="100000"/>
              <a:buFont typeface="Arial" panose="020B0604020202020204" pitchFamily="34" charset="0"/>
              <a:buChar char="•"/>
            </a:pPr>
            <a:r>
              <a:rPr lang="en-US" dirty="0"/>
              <a:t>The team may have created a crisis plan to prevent harm to the student or others. Based on information gathered in the FBA process, the team may need to make changes to the crisis plan. Note: some districts may have guidelines on crisis planning. Arkansas guidelines for restraint: https://arksped.ade.arkansas.gov/documents/mainPage/ADEAdvisoryGuidelinesfortheUseofStudentRestraintinPublicSchoolorEducationalSettings2014.pdf</a:t>
            </a:r>
          </a:p>
          <a:p>
            <a:pPr marL="173736" indent="-173736">
              <a:buSzPct val="100000"/>
              <a:buFont typeface="Arial" panose="020B0604020202020204" pitchFamily="34" charset="0"/>
              <a:buChar char="•"/>
            </a:pPr>
            <a:r>
              <a:rPr lang="en-US" dirty="0"/>
              <a:t>The team will implement the plan (which includes providing any necessary professional development to staff).</a:t>
            </a:r>
          </a:p>
          <a:p>
            <a:pPr marL="173736" indent="-173736">
              <a:buSzPct val="100000"/>
              <a:buFont typeface="Arial" panose="020B0604020202020204" pitchFamily="34" charset="0"/>
              <a:buChar char="•"/>
            </a:pPr>
            <a:r>
              <a:rPr lang="en-US" dirty="0"/>
              <a:t>The team will evaluate along the way to make sure the plan is working.</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12</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063055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marR="0" lvl="0" indent="-173736"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dirty="0"/>
              <a:t>This form is provided in the Facilitator Guide.</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13</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391293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14</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33862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15</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944576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16</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563860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17</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566725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12: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0" indent="0">
              <a:buClr>
                <a:schemeClr val="dk1"/>
              </a:buClr>
              <a:buSzPts val="1200"/>
            </a:pPr>
            <a:endParaRPr/>
          </a:p>
        </p:txBody>
      </p:sp>
      <p:sp>
        <p:nvSpPr>
          <p:cNvPr id="359" name="Google Shape;359;p1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1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4" name="Google Shape;364;p13: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0" indent="0"/>
            <a:r>
              <a:rPr lang="en-US" dirty="0"/>
              <a:t>The purpose of the competing behavior pathway is threefold:</a:t>
            </a:r>
            <a:endParaRPr dirty="0"/>
          </a:p>
          <a:p>
            <a:pPr marL="457200" indent="-173736">
              <a:buClr>
                <a:schemeClr val="dk1"/>
              </a:buClr>
              <a:buSzPts val="1200"/>
              <a:buFont typeface="Calibri"/>
              <a:buAutoNum type="arabicPeriod"/>
            </a:pPr>
            <a:r>
              <a:rPr lang="en-US" dirty="0"/>
              <a:t>Highlight the importance of building the behavior intervention plan around the summary statement.</a:t>
            </a:r>
            <a:endParaRPr dirty="0"/>
          </a:p>
          <a:p>
            <a:pPr marL="457200" indent="-173736">
              <a:buClr>
                <a:schemeClr val="dk1"/>
              </a:buClr>
              <a:buSzPts val="1200"/>
              <a:buFont typeface="Calibri"/>
              <a:buAutoNum type="arabicPeriod"/>
            </a:pPr>
            <a:r>
              <a:rPr lang="en-US" dirty="0"/>
              <a:t>Identify competing behavioral alternatives to the problem behavior</a:t>
            </a:r>
            <a:endParaRPr dirty="0"/>
          </a:p>
          <a:p>
            <a:pPr marL="457200" indent="-173736">
              <a:buClr>
                <a:schemeClr val="dk1"/>
              </a:buClr>
              <a:buSzPts val="1200"/>
              <a:buFont typeface="Calibri"/>
              <a:buAutoNum type="arabicPeriod"/>
            </a:pPr>
            <a:r>
              <a:rPr lang="en-US" dirty="0"/>
              <a:t>Determine strategies for making the problem behavior ineffective, inefficient or irrelevant through changes to the routine or environment. (Crone &amp; Horner, 2003)</a:t>
            </a:r>
            <a:endParaRPr dirty="0"/>
          </a:p>
        </p:txBody>
      </p:sp>
      <p:sp>
        <p:nvSpPr>
          <p:cNvPr id="365" name="Google Shape;365;p13: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20</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a:buFont typeface="Arial" panose="020B0604020202020204" pitchFamily="34" charset="0"/>
              <a:buChar char="•"/>
            </a:pPr>
            <a:r>
              <a:rPr lang="en-US" dirty="0"/>
              <a:t>This template is available in the Facilitator Guide.</a:t>
            </a:r>
          </a:p>
          <a:p>
            <a:pPr marL="173736" indent="-173736">
              <a:buFont typeface="Arial" panose="020B0604020202020204" pitchFamily="34" charset="0"/>
              <a:buChar char="•"/>
            </a:pPr>
            <a:r>
              <a:rPr lang="en-US" dirty="0"/>
              <a:t>This template will help teams develop the competing behavior pathway.</a:t>
            </a:r>
          </a:p>
          <a:p>
            <a:pPr marL="173736" indent="-173736">
              <a:buFont typeface="Arial" panose="020B0604020202020204" pitchFamily="34" charset="0"/>
              <a:buChar char="•"/>
            </a:pPr>
            <a:r>
              <a:rPr lang="en-US" dirty="0"/>
              <a:t>This is a visual representation of the information on slide 14.</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21</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335946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173736"/>
            <a:r>
              <a:rPr lang="en-US" dirty="0"/>
              <a:t>The competing behavior pathway defines a short-term replacement behavior that we can live with while the student works towards the long-term desired behavior.</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22</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868547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1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1" name="Google Shape;371;p14: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171450" indent="-171450">
              <a:buFont typeface="Arial" panose="020B0604020202020204" pitchFamily="34" charset="0"/>
              <a:buChar char="•"/>
            </a:pPr>
            <a:r>
              <a:rPr lang="en-US" dirty="0"/>
              <a:t>The gap may be very wide between the desired behavior and what the student is currently doing. A short-term alternative behavior helps to move the student the correct direction by giving stepping stones to get there.</a:t>
            </a:r>
          </a:p>
          <a:p>
            <a:pPr marL="171450" indent="-171450">
              <a:buFont typeface="Arial" panose="020B0604020202020204" pitchFamily="34" charset="0"/>
              <a:buChar char="•"/>
            </a:pPr>
            <a:r>
              <a:rPr lang="en-US" dirty="0"/>
              <a:t>Short-term alternative behaviors will be discontinued once the student has mastered that step consistently and can be reasonably expected to perform the longer-term expectation. </a:t>
            </a:r>
          </a:p>
          <a:p>
            <a:pPr marL="171450" indent="-171450">
              <a:buFont typeface="Arial" panose="020B0604020202020204" pitchFamily="34" charset="0"/>
              <a:buChar char="•"/>
            </a:pPr>
            <a:r>
              <a:rPr lang="en-US" dirty="0"/>
              <a:t>When the student performs the desired replacement behavior, staff considers how the new behavior meets the student’s needs and how it will be reinforced.  </a:t>
            </a:r>
            <a:endParaRPr dirty="0"/>
          </a:p>
        </p:txBody>
      </p:sp>
      <p:sp>
        <p:nvSpPr>
          <p:cNvPr id="372" name="Google Shape;372;p14: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23</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24</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80702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d63870cb3_1_17: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d63870cb3_1_17: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pPr marL="0" indent="0"/>
            <a:endParaRPr lang="en-US" dirty="0"/>
          </a:p>
        </p:txBody>
      </p:sp>
      <p:sp>
        <p:nvSpPr>
          <p:cNvPr id="215" name="Google Shape;215;g3d63870cb3_1_17: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lgn="r"/>
            <a:fld id="{00000000-1234-1234-1234-123412341234}" type="slidenum">
              <a:rPr lang="en-US"/>
              <a:pPr algn="r"/>
              <a:t>25</a:t>
            </a:fld>
            <a:endParaRPr/>
          </a:p>
        </p:txBody>
      </p:sp>
    </p:spTree>
    <p:extLst>
      <p:ext uri="{BB962C8B-B14F-4D97-AF65-F5344CB8AC3E}">
        <p14:creationId xmlns:p14="http://schemas.microsoft.com/office/powerpoint/2010/main" val="4270392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1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4" name="Google Shape;364;p13: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0" indent="0">
              <a:buClr>
                <a:schemeClr val="dk1"/>
              </a:buClr>
              <a:buSzPts val="1200"/>
              <a:buFont typeface="Arial" panose="020B0604020202020204" pitchFamily="34" charset="0"/>
              <a:buNone/>
            </a:pPr>
            <a:r>
              <a:rPr lang="en-US" dirty="0"/>
              <a:t>In schools that implement PBIS, the goal of all three tiers is to support students in meeting the school-wide expectations.</a:t>
            </a:r>
            <a:endParaRPr dirty="0"/>
          </a:p>
        </p:txBody>
      </p:sp>
      <p:sp>
        <p:nvSpPr>
          <p:cNvPr id="365" name="Google Shape;365;p13: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26</a:t>
            </a:fld>
            <a:endParaRPr/>
          </a:p>
        </p:txBody>
      </p:sp>
    </p:spTree>
    <p:extLst>
      <p:ext uri="{BB962C8B-B14F-4D97-AF65-F5344CB8AC3E}">
        <p14:creationId xmlns:p14="http://schemas.microsoft.com/office/powerpoint/2010/main" val="33828316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173736" defTabSz="933237">
              <a:buFont typeface="Arial" panose="020B0604020202020204" pitchFamily="34" charset="0"/>
              <a:buNone/>
              <a:defRPr/>
            </a:pPr>
            <a:r>
              <a:rPr lang="en-US" dirty="0"/>
              <a:t>There will be an activity in the Facilitator Guide to allow participants to practice completing this sequence with our case study, Aiden.</a:t>
            </a:r>
          </a:p>
          <a:p>
            <a:pPr marL="173736" indent="-173736" defTabSz="933237">
              <a:buFont typeface="Arial" panose="020B0604020202020204" pitchFamily="34" charset="0"/>
              <a:buChar char="•"/>
              <a:defRPr/>
            </a:pPr>
            <a:r>
              <a:rPr lang="en-US" dirty="0"/>
              <a:t>In this example, the student can remove themself from the difficult task with the short-term alternative behavior of asking for a break. </a:t>
            </a:r>
          </a:p>
          <a:p>
            <a:pPr marL="173736" indent="-173736" defTabSz="933237">
              <a:buFont typeface="Arial" panose="020B0604020202020204" pitchFamily="34" charset="0"/>
              <a:buChar char="•"/>
              <a:defRPr/>
            </a:pPr>
            <a:r>
              <a:rPr lang="en-US" dirty="0"/>
              <a:t>This breaks the cycle of the disruptive behavior but does not yet reach the desired behavior for the completed work.</a:t>
            </a:r>
          </a:p>
          <a:p>
            <a:pPr marL="173736" indent="-173736" defTabSz="933237">
              <a:buFont typeface="Arial" panose="020B0604020202020204" pitchFamily="34" charset="0"/>
              <a:buChar char="•"/>
              <a:defRPr/>
            </a:pPr>
            <a:r>
              <a:rPr lang="en-US" dirty="0"/>
              <a:t>The maintaining consequence reinforces the completed work and not the break. </a:t>
            </a:r>
          </a:p>
          <a:p>
            <a:pPr marL="173736" indent="-173736" defTabSz="933237">
              <a:buFont typeface="Arial" panose="020B0604020202020204" pitchFamily="34" charset="0"/>
              <a:buChar char="•"/>
              <a:defRPr/>
            </a:pPr>
            <a:r>
              <a:rPr lang="en-US" dirty="0"/>
              <a:t>The short-term alternate behavior DOES meet the function and therefore enables the student to have their need met in a more socially acceptable and less disruptive manner. </a:t>
            </a:r>
          </a:p>
          <a:p>
            <a:pPr marL="173736" indent="-173736" defTabSz="933237">
              <a:buFont typeface="Arial" panose="020B0604020202020204" pitchFamily="34" charset="0"/>
              <a:buChar char="•"/>
              <a:defRPr/>
            </a:pPr>
            <a:r>
              <a:rPr lang="en-US" dirty="0"/>
              <a:t>It should be noted that the maintaining consequence is only effective at reinforcing the desired replacement behavior if it is known to be motivating to the student.</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27</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054068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fontAlgn="base">
              <a:buFont typeface="Arial" panose="020B0604020202020204" pitchFamily="34" charset="0"/>
              <a:buChar char="•"/>
            </a:pPr>
            <a:r>
              <a:rPr lang="en-US" dirty="0"/>
              <a:t>Which target behaviors do we want to increase – both desired and replacement? Can staff realistically measure these? How?</a:t>
            </a:r>
          </a:p>
          <a:p>
            <a:pPr marL="173736" indent="-173736" fontAlgn="base">
              <a:buFont typeface="Arial" panose="020B0604020202020204" pitchFamily="34" charset="0"/>
              <a:buChar char="•"/>
            </a:pPr>
            <a:r>
              <a:rPr lang="en-US" dirty="0"/>
              <a:t>Which target behaviors do we want to decrease? Can staff realistically measure these? How?</a:t>
            </a:r>
          </a:p>
          <a:p>
            <a:pPr marL="173736" indent="-173736" fontAlgn="base">
              <a:buFont typeface="Arial" panose="020B0604020202020204" pitchFamily="34" charset="0"/>
              <a:buChar char="•"/>
            </a:pPr>
            <a:r>
              <a:rPr lang="en-US" dirty="0"/>
              <a:t>What are present levels of performance of the behaviors above?</a:t>
            </a:r>
          </a:p>
          <a:p>
            <a:pPr marL="173736" indent="-173736" fontAlgn="base">
              <a:buFont typeface="Arial" panose="020B0604020202020204" pitchFamily="34" charset="0"/>
              <a:buChar char="•"/>
            </a:pPr>
            <a:r>
              <a:rPr lang="en-US" dirty="0"/>
              <a:t>What are the desired (long-term) and acceptable (short-term) target goals and timelines? </a:t>
            </a:r>
          </a:p>
          <a:p>
            <a:pPr marL="173736" indent="-173736" fontAlgn="base">
              <a:buFont typeface="Arial" panose="020B0604020202020204" pitchFamily="34" charset="0"/>
              <a:buChar char="•"/>
            </a:pPr>
            <a:r>
              <a:rPr lang="en-US" dirty="0"/>
              <a:t>Are outcome goals specific, measurable, and realistic?</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28</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971770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12: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0" indent="0">
              <a:buClr>
                <a:schemeClr val="dk1"/>
              </a:buClr>
              <a:buSzPts val="1200"/>
            </a:pPr>
            <a:endParaRPr/>
          </a:p>
        </p:txBody>
      </p:sp>
      <p:sp>
        <p:nvSpPr>
          <p:cNvPr id="359" name="Google Shape;359;p1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274906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16:notes"/>
          <p:cNvSpPr txBox="1">
            <a:spLocks noGrp="1"/>
          </p:cNvSpPr>
          <p:nvPr>
            <p:ph type="body" idx="1"/>
          </p:nvPr>
        </p:nvSpPr>
        <p:spPr>
          <a:xfrm>
            <a:off x="702310" y="4480004"/>
            <a:ext cx="5618480" cy="3665458"/>
          </a:xfrm>
          <a:prstGeom prst="rect">
            <a:avLst/>
          </a:prstGeom>
        </p:spPr>
        <p:txBody>
          <a:bodyPr spcFirstLastPara="1" wrap="square" lIns="93308" tIns="46641" rIns="93308" bIns="46641" anchor="t" anchorCtr="0">
            <a:noAutofit/>
          </a:bodyPr>
          <a:lstStyle/>
          <a:p>
            <a:pPr marL="173736" lvl="0" indent="-173736">
              <a:spcBef>
                <a:spcPts val="0"/>
              </a:spcBef>
              <a:buSzPts val="2800"/>
              <a:buFont typeface="Arial" panose="020B0604020202020204" pitchFamily="34" charset="0"/>
              <a:buChar char="•"/>
            </a:pPr>
            <a:r>
              <a:rPr lang="en-US" dirty="0"/>
              <a:t>The team should develop intervention strategies that address the functions of the student’s problem behavior: seeking attention, avoiding attention, avoiding situations/tasks. </a:t>
            </a:r>
          </a:p>
          <a:p>
            <a:pPr marL="173736" indent="-173736">
              <a:buSzPts val="2800"/>
              <a:buFont typeface="Arial" panose="020B0604020202020204" pitchFamily="34" charset="0"/>
              <a:buChar char="•"/>
            </a:pPr>
            <a:r>
              <a:rPr lang="en-US" dirty="0"/>
              <a:t>The intervention strategies will help to…</a:t>
            </a:r>
          </a:p>
          <a:p>
            <a:pPr marL="457200" lvl="1" indent="-173736">
              <a:buSzPts val="2800"/>
              <a:buFont typeface="Arial" panose="020B0604020202020204" pitchFamily="34" charset="0"/>
              <a:buChar char="•"/>
            </a:pPr>
            <a:r>
              <a:rPr lang="en-US" dirty="0"/>
              <a:t>Modify the setting event and antecedent of the behavior</a:t>
            </a:r>
          </a:p>
          <a:p>
            <a:pPr marL="457200" lvl="1" indent="-173736">
              <a:buSzPts val="2800"/>
              <a:buFont typeface="Arial" panose="020B0604020202020204" pitchFamily="34" charset="0"/>
              <a:buChar char="•"/>
            </a:pPr>
            <a:r>
              <a:rPr lang="en-US" dirty="0"/>
              <a:t>Teach the student appropriate replacement behaviors</a:t>
            </a:r>
          </a:p>
          <a:p>
            <a:pPr marL="457200" lvl="1" indent="-173736">
              <a:buSzPts val="2800"/>
              <a:buFont typeface="Arial" panose="020B0604020202020204" pitchFamily="34" charset="0"/>
              <a:buChar char="•"/>
            </a:pPr>
            <a:r>
              <a:rPr lang="en-US" dirty="0"/>
              <a:t>Modify consequences to strengthen the desired behavior</a:t>
            </a:r>
          </a:p>
        </p:txBody>
      </p:sp>
      <p:sp>
        <p:nvSpPr>
          <p:cNvPr id="385" name="Google Shape;385;p1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r>
              <a:rPr lang="en-US" dirty="0"/>
              <a:t>The following slides give examples of antecedent strategies that can be used to prevent behaviors that serve three main functions: seeking attention, avoiding attention, and avoiding tasks.</a:t>
            </a:r>
          </a:p>
        </p:txBody>
      </p:sp>
      <p:sp>
        <p:nvSpPr>
          <p:cNvPr id="4" name="Slide Number Placeholder 3"/>
          <p:cNvSpPr>
            <a:spLocks noGrp="1"/>
          </p:cNvSpPr>
          <p:nvPr>
            <p:ph type="sldNum" idx="12"/>
          </p:nvPr>
        </p:nvSpPr>
        <p:spPr/>
        <p:txBody>
          <a:bodyPr/>
          <a:lstStyle/>
          <a:p>
            <a:pPr algn="r"/>
            <a:fld id="{00000000-1234-1234-1234-123412341234}" type="slidenum">
              <a:rPr lang="en-US" sz="1200" smtClean="0">
                <a:solidFill>
                  <a:schemeClr val="dk1"/>
                </a:solidFill>
                <a:latin typeface="Calibri"/>
                <a:ea typeface="Calibri"/>
                <a:cs typeface="Calibri"/>
                <a:sym typeface="Calibri"/>
              </a:rPr>
              <a:pPr algn="r"/>
              <a:t>34</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625818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3e488f74b_0_4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3e488f74b_0_4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73736" lvl="0" indent="-173736" algn="l" rtl="0">
              <a:lnSpc>
                <a:spcPct val="90000"/>
              </a:lnSpc>
              <a:spcBef>
                <a:spcPts val="0"/>
              </a:spcBef>
              <a:spcAft>
                <a:spcPts val="0"/>
              </a:spcAft>
              <a:buClr>
                <a:schemeClr val="dk1"/>
              </a:buClr>
              <a:buSzPts val="1100"/>
              <a:buFont typeface="Arial" panose="020B0604020202020204" pitchFamily="34" charset="0"/>
              <a:buChar char="•"/>
            </a:pPr>
            <a:r>
              <a:rPr lang="en-US" dirty="0">
                <a:solidFill>
                  <a:schemeClr val="dk1"/>
                </a:solidFill>
              </a:rPr>
              <a:t>Target behaviors may sometimes function to gain sensory stimulation. </a:t>
            </a:r>
          </a:p>
          <a:p>
            <a:pPr marL="173736" lvl="0" indent="-173736" algn="l" rtl="0">
              <a:lnSpc>
                <a:spcPct val="90000"/>
              </a:lnSpc>
              <a:spcBef>
                <a:spcPts val="0"/>
              </a:spcBef>
              <a:spcAft>
                <a:spcPts val="0"/>
              </a:spcAft>
              <a:buClr>
                <a:schemeClr val="dk1"/>
              </a:buClr>
              <a:buSzPts val="1100"/>
              <a:buFont typeface="Arial" panose="020B0604020202020204" pitchFamily="34" charset="0"/>
              <a:buChar char="•"/>
            </a:pPr>
            <a:r>
              <a:rPr lang="en-US" dirty="0">
                <a:solidFill>
                  <a:schemeClr val="dk1"/>
                </a:solidFill>
              </a:rPr>
              <a:t>This table provides some evidence-based strategies that may be used to address target behaviors serving this function, but does not provide an exhaustive list of strategies from the literature.  </a:t>
            </a:r>
          </a:p>
          <a:p>
            <a:pPr marL="173736" lvl="0" indent="-173736" algn="l" rtl="0">
              <a:lnSpc>
                <a:spcPct val="90000"/>
              </a:lnSpc>
              <a:spcBef>
                <a:spcPts val="0"/>
              </a:spcBef>
              <a:spcAft>
                <a:spcPts val="0"/>
              </a:spcAft>
              <a:buClr>
                <a:schemeClr val="dk1"/>
              </a:buClr>
              <a:buSzPts val="1100"/>
              <a:buFont typeface="Arial" panose="020B0604020202020204" pitchFamily="34" charset="0"/>
              <a:buChar char="•"/>
            </a:pPr>
            <a:r>
              <a:rPr lang="en-US" dirty="0">
                <a:solidFill>
                  <a:schemeClr val="dk1"/>
                </a:solidFill>
              </a:rPr>
              <a:t>Strategies are divided into antecedent strategies, used to prevent occurrence of the target behavior, teaching strategies (focused on teaching functionally-equivalent replacement behaviors), and consequence strategies (focused on reinforcing replacement and desired behaviors, as well reducing occurrence of the target behavior). </a:t>
            </a:r>
          </a:p>
          <a:p>
            <a:pPr marL="173736" lvl="0" indent="-173736" algn="l" rtl="0">
              <a:lnSpc>
                <a:spcPct val="90000"/>
              </a:lnSpc>
              <a:spcBef>
                <a:spcPts val="0"/>
              </a:spcBef>
              <a:spcAft>
                <a:spcPts val="0"/>
              </a:spcAft>
              <a:buClr>
                <a:schemeClr val="dk1"/>
              </a:buClr>
              <a:buSzPts val="1100"/>
              <a:buFont typeface="Arial" panose="020B0604020202020204" pitchFamily="34" charset="0"/>
              <a:buChar char="•"/>
            </a:pPr>
            <a:r>
              <a:rPr lang="en" dirty="0">
                <a:solidFill>
                  <a:schemeClr val="dk1"/>
                </a:solidFill>
              </a:rPr>
              <a:t>Antecedent strategies will focus mainly on enriching the environment with appropriate items/activities, scheduling times to engage in safe sensory-maintained behaviors, and/or providing alternative forms of sensory stimulation. For example, a student who pinches their own arm might be taught to manipulate Playdoh or a stress ball. Or offer an iPad to a student to provide auditory or visual input.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Teaching replacement behaviors for a sensory function most often will involve teaching the student to request a break to engage in safe sensory behavior OR teaching the student to request a desired item to manipulate.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Review consequence strategies in the table.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For sensory behaviors, differential reinforcement might involve providing a desired item when requested, providing a break to engage in sensory behaviors when requested, or providing access to sensory behaviors when the student has refrained from engaging in these behaviors for a set amount of time.</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Extinction for sensory behaviors is very difficult to implement and often not feasible. When using this strategy, consultation with a specialist may be needed to ensure safety for the student and/or others working with the student.</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RIRD involves interrupting a repetitive sensory behavior and then redirecting the student to engage in a more appropriate behavior. For example, a student who repetitively chews on their fingernails or shirt sleeves might be redirected to chew gum. </a:t>
            </a:r>
            <a:endParaRPr dirty="0">
              <a:solidFill>
                <a:schemeClr val="dk1"/>
              </a:solidFill>
            </a:endParaRPr>
          </a:p>
          <a:p>
            <a:pPr marL="0" lvl="0" indent="-457200" algn="l" rtl="0">
              <a:spcBef>
                <a:spcPts val="0"/>
              </a:spcBef>
              <a:spcAft>
                <a:spcPts val="0"/>
              </a:spcAft>
              <a:buClr>
                <a:schemeClr val="dk1"/>
              </a:buClr>
              <a:buSzPts val="1100"/>
              <a:buFont typeface="Arial"/>
              <a:buNone/>
            </a:pPr>
            <a:endParaRPr dirty="0">
              <a:solidFill>
                <a:schemeClr val="dk1"/>
              </a:solidFill>
            </a:endParaRPr>
          </a:p>
          <a:p>
            <a:pPr marL="0" lvl="0" indent="-457200" algn="l" rtl="0">
              <a:spcBef>
                <a:spcPts val="0"/>
              </a:spcBef>
              <a:spcAft>
                <a:spcPts val="0"/>
              </a:spcAft>
              <a:buClr>
                <a:schemeClr val="dk1"/>
              </a:buClr>
              <a:buSzPts val="1100"/>
              <a:buFont typeface="Arial"/>
              <a:buNone/>
            </a:pPr>
            <a:r>
              <a:rPr lang="en" dirty="0">
                <a:solidFill>
                  <a:schemeClr val="dk1"/>
                </a:solidFill>
              </a:rPr>
              <a:t>Source for Examples:</a:t>
            </a:r>
            <a:endParaRPr dirty="0">
              <a:solidFill>
                <a:schemeClr val="dk1"/>
              </a:solidFill>
            </a:endParaRPr>
          </a:p>
          <a:p>
            <a:pPr marL="0" lvl="0" indent="-457200" algn="l" rtl="0">
              <a:spcBef>
                <a:spcPts val="0"/>
              </a:spcBef>
              <a:spcAft>
                <a:spcPts val="0"/>
              </a:spcAft>
              <a:buClr>
                <a:schemeClr val="dk1"/>
              </a:buClr>
              <a:buSzPts val="1100"/>
              <a:buFont typeface="Arial"/>
              <a:buNone/>
            </a:pPr>
            <a:r>
              <a:rPr lang="en" dirty="0">
                <a:solidFill>
                  <a:schemeClr val="dk1"/>
                </a:solidFill>
              </a:rPr>
              <a:t>Planning intensive interventions (tier 3) function based interventions (2014, April). Appendix A. </a:t>
            </a:r>
            <a:r>
              <a:rPr lang="en" i="1" dirty="0">
                <a:solidFill>
                  <a:schemeClr val="dk1"/>
                </a:solidFill>
              </a:rPr>
              <a:t>National Center on Intensive Intervention at American Institute for Research</a:t>
            </a:r>
            <a:r>
              <a:rPr lang="en" dirty="0">
                <a:solidFill>
                  <a:schemeClr val="dk1"/>
                </a:solidFill>
              </a:rPr>
              <a:t>, p. 1-20. Retrieved on December 9, 2023 from </a:t>
            </a:r>
            <a:r>
              <a:rPr lang="en-US" dirty="0">
                <a:solidFill>
                  <a:schemeClr val="dk1"/>
                </a:solidFill>
              </a:rPr>
              <a:t>https://lawrencecountyesc.com/wp-content/uploads/2023/02/Planning-Intensive-Function-Based-Behavior-Interventions-AIR-CEC2014.pdf</a:t>
            </a:r>
            <a:endParaRPr u="none" dirty="0">
              <a:solidFill>
                <a:schemeClr val="dk1"/>
              </a:solidFill>
            </a:endParaRPr>
          </a:p>
        </p:txBody>
      </p:sp>
    </p:spTree>
    <p:extLst>
      <p:ext uri="{BB962C8B-B14F-4D97-AF65-F5344CB8AC3E}">
        <p14:creationId xmlns:p14="http://schemas.microsoft.com/office/powerpoint/2010/main" val="5193945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93e488f74b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93e488f74b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Target behaviors may sometimes function to allow students to escape or avoid demands, tasks, social interaction, and/or a location/setting.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This table provides some evidence-based strategies that may be used to address target behaviors serving this function, but does not provide an exhaustive list of strategies from the literature.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Review antecedent strategies from the table. Examples/more details for each are provided below.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BEFORE the target behavior occurs discrete choices should be provided. For example, the student could be given a choice of a writing utensil, task order, location for completing task, when to complete a task, how to complete the task - type responses or write on paper, etc.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Scheduled breaks during which no demands and/or social interaction occurs may help reduce target behaviors that are maintained by escape or avoidance.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Modifying the task/instruction could include having the student work alone rather than with peers, reducing task difficulty and/or length, changing the words, facial expressions, and/or tone of voice you use to give instructions (ex. Saying, “Do this math worksheet now.” versus “It’s time to complete this math worksheet.”), changing the format or mode of output for the task, etc.</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Use of a visual schedule or other visual cues may increase predictability for the student.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Incorporating student interests into tasks/activities can reduce escape behaviors. For example, if a student that is interested in Sponge Bob, you may have their essay topic involve Sponge Bob.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Behavior momentum involves providing an easy task/instruction prior to a more difficult task/instruction.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Teaching replacement behaviors for an escape/avoid function most often involves teaching the student to request a break, request to be alone, request to leave a location/setting, and/or request a different/easier task.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Review consequence strategies in the table.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Class pass involves providing the student a set number of break cards each day that can be handed in by the student to receive a break (inside or outside the classroom). Unused passes can be exchanged for access to preferred items/activities at a designated time. Class pass provides an example of a teaching strategy because the student is taught an appropriate break request. Class pass is also an example of a consequence strategy because requesting a break is reinforced by providing access to the break when requested. Also, saved passes (engaging in the desired behavior of participating in assigned tasks) is reinforced by access to preferred items/activities.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For escape/avoidance behaviors, differential reinforcement might involve providing a break from a task or social interaction or providing a different task when appropriately requested. This could also involve providing a break from tasks and/or social interaction when the student has refrained from engaging in the target behavior for a set amount of time.</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Extinction for escape behaviors is very difficult to implement and often not feasible. This strategy involves keeping a demand/task in place until the student complies with the demand/task. When using this strategy, consultation with a specialist may be needed to ensure safety for the student and/or others working with the student.</a:t>
            </a:r>
            <a:endParaRPr dirty="0">
              <a:solidFill>
                <a:schemeClr val="dk1"/>
              </a:solidFill>
            </a:endParaRPr>
          </a:p>
          <a:p>
            <a:pPr marL="0" lvl="0" indent="0" algn="l" rtl="0">
              <a:spcBef>
                <a:spcPts val="0"/>
              </a:spcBef>
              <a:spcAft>
                <a:spcPts val="0"/>
              </a:spcAft>
              <a:buNone/>
            </a:pPr>
            <a:endParaRPr dirty="0">
              <a:solidFill>
                <a:schemeClr val="dk1"/>
              </a:solidFill>
            </a:endParaRPr>
          </a:p>
          <a:p>
            <a:pPr marL="0" lvl="0" indent="0" algn="l" rtl="0">
              <a:spcBef>
                <a:spcPts val="0"/>
              </a:spcBef>
              <a:spcAft>
                <a:spcPts val="0"/>
              </a:spcAft>
              <a:buNone/>
            </a:pPr>
            <a:r>
              <a:rPr lang="en" dirty="0">
                <a:solidFill>
                  <a:schemeClr val="dk1"/>
                </a:solidFill>
              </a:rPr>
              <a:t>Source for Examples:</a:t>
            </a:r>
            <a:endParaRPr dirty="0">
              <a:solidFill>
                <a:schemeClr val="dk1"/>
              </a:solidFill>
            </a:endParaRPr>
          </a:p>
          <a:p>
            <a:pPr marL="0" lvl="0" indent="0" algn="l" rtl="0">
              <a:spcBef>
                <a:spcPts val="0"/>
              </a:spcBef>
              <a:spcAft>
                <a:spcPts val="0"/>
              </a:spcAft>
              <a:buNone/>
            </a:pPr>
            <a:r>
              <a:rPr lang="en" dirty="0">
                <a:solidFill>
                  <a:schemeClr val="dk1"/>
                </a:solidFill>
              </a:rPr>
              <a:t>Planning intensive interventions (tier 3) function based interventions (2014, April). Appendix A. </a:t>
            </a:r>
            <a:r>
              <a:rPr lang="en" i="1" dirty="0">
                <a:solidFill>
                  <a:schemeClr val="dk1"/>
                </a:solidFill>
              </a:rPr>
              <a:t>National Center on Intensive Intervention at American Institute for Research</a:t>
            </a:r>
            <a:r>
              <a:rPr lang="en" dirty="0">
                <a:solidFill>
                  <a:schemeClr val="dk1"/>
                </a:solidFill>
              </a:rPr>
              <a:t>, p. 1-20. Retrieved on December 9, 2023 from </a:t>
            </a:r>
            <a:r>
              <a:rPr lang="en-US" dirty="0">
                <a:solidFill>
                  <a:schemeClr val="dk1"/>
                </a:solidFill>
              </a:rPr>
              <a:t>https://lawrencecountyesc.com/wp-content/uploads/2023/02/Planning-Intensive-Function-Based-Behavior-Interventions-AIR-CEC2014.pdf</a:t>
            </a:r>
            <a:endParaRPr u="none" dirty="0">
              <a:solidFill>
                <a:schemeClr val="dk1"/>
              </a:solidFill>
            </a:endParaRPr>
          </a:p>
        </p:txBody>
      </p:sp>
    </p:spTree>
    <p:extLst>
      <p:ext uri="{BB962C8B-B14F-4D97-AF65-F5344CB8AC3E}">
        <p14:creationId xmlns:p14="http://schemas.microsoft.com/office/powerpoint/2010/main" val="33401408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93e488f74b_0_4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93e488f74b_0_4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73736" lvl="0" indent="-173736" algn="l" rtl="0">
              <a:spcBef>
                <a:spcPts val="0"/>
              </a:spcBef>
              <a:spcAft>
                <a:spcPts val="0"/>
              </a:spcAft>
              <a:buSzPts val="1100"/>
              <a:buFont typeface="Arial" panose="020B0604020202020204" pitchFamily="34" charset="0"/>
              <a:buChar char="•"/>
            </a:pPr>
            <a:r>
              <a:rPr lang="en" dirty="0"/>
              <a:t>Target behaviors sometimes allow the student to gain adult and/or peer attention.</a:t>
            </a:r>
            <a:endParaRPr dirty="0"/>
          </a:p>
          <a:p>
            <a:pPr marL="173736" lvl="0" indent="-173736" algn="l" rtl="0">
              <a:spcBef>
                <a:spcPts val="0"/>
              </a:spcBef>
              <a:spcAft>
                <a:spcPts val="0"/>
              </a:spcAft>
              <a:buSzPts val="1100"/>
              <a:buFont typeface="Arial" panose="020B0604020202020204" pitchFamily="34" charset="0"/>
              <a:buChar char="•"/>
            </a:pPr>
            <a:r>
              <a:rPr lang="en" dirty="0"/>
              <a:t>This table provides examples of different types of interventions that may be most effective when the function of the target behavior is to gain attention. </a:t>
            </a:r>
            <a:endParaRPr dirty="0"/>
          </a:p>
          <a:p>
            <a:pPr marL="173736" lvl="0" indent="-173736" algn="l" rtl="0">
              <a:spcBef>
                <a:spcPts val="0"/>
              </a:spcBef>
              <a:spcAft>
                <a:spcPts val="0"/>
              </a:spcAft>
              <a:buSzPts val="1100"/>
              <a:buFont typeface="Arial" panose="020B0604020202020204" pitchFamily="34" charset="0"/>
              <a:buChar char="•"/>
            </a:pPr>
            <a:r>
              <a:rPr lang="en" dirty="0"/>
              <a:t>This is not an exhaustive list of appropriate interventions for attention maintained behaviors, but provides several examples of evidence-based strategies. </a:t>
            </a:r>
            <a:endParaRPr dirty="0"/>
          </a:p>
          <a:p>
            <a:pPr marL="173736" lvl="0" indent="-173736" algn="l" rtl="0">
              <a:spcBef>
                <a:spcPts val="0"/>
              </a:spcBef>
              <a:spcAft>
                <a:spcPts val="0"/>
              </a:spcAft>
              <a:buSzPts val="1100"/>
              <a:buFont typeface="Arial" panose="020B0604020202020204" pitchFamily="34" charset="0"/>
              <a:buChar char="•"/>
            </a:pPr>
            <a:r>
              <a:rPr lang="en" dirty="0"/>
              <a:t>Review list of antecedent strategies in table. Here are examples of how you might arrange some of these antecedent strategies in the classroom:</a:t>
            </a:r>
            <a:endParaRPr dirty="0"/>
          </a:p>
          <a:p>
            <a:pPr marL="457200" lvl="1" indent="-173736" algn="l" rtl="0">
              <a:spcBef>
                <a:spcPts val="0"/>
              </a:spcBef>
              <a:spcAft>
                <a:spcPts val="0"/>
              </a:spcAft>
              <a:buSzPts val="1100"/>
              <a:buFont typeface="Arial" panose="020B0604020202020204" pitchFamily="34" charset="0"/>
              <a:buChar char="•"/>
            </a:pPr>
            <a:r>
              <a:rPr lang="en" dirty="0">
                <a:solidFill>
                  <a:schemeClr val="dk1"/>
                </a:solidFill>
                <a:latin typeface="Times New Roman"/>
                <a:ea typeface="Times New Roman"/>
                <a:cs typeface="Times New Roman"/>
                <a:sym typeface="Times New Roman"/>
              </a:rPr>
              <a:t>Have adult work with student</a:t>
            </a:r>
            <a:endParaRPr dirty="0">
              <a:solidFill>
                <a:schemeClr val="dk1"/>
              </a:solidFill>
              <a:latin typeface="Times New Roman"/>
              <a:ea typeface="Times New Roman"/>
              <a:cs typeface="Times New Roman"/>
              <a:sym typeface="Times New Roman"/>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latin typeface="Times New Roman"/>
                <a:ea typeface="Times New Roman"/>
                <a:cs typeface="Times New Roman"/>
                <a:sym typeface="Times New Roman"/>
              </a:rPr>
              <a:t>Have adult periodically provide attention</a:t>
            </a:r>
            <a:endParaRPr dirty="0">
              <a:solidFill>
                <a:schemeClr val="dk1"/>
              </a:solidFill>
              <a:latin typeface="Times New Roman"/>
              <a:ea typeface="Times New Roman"/>
              <a:cs typeface="Times New Roman"/>
              <a:sym typeface="Times New Roman"/>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latin typeface="Times New Roman"/>
                <a:ea typeface="Times New Roman"/>
                <a:cs typeface="Times New Roman"/>
                <a:sym typeface="Times New Roman"/>
              </a:rPr>
              <a:t>Increase positive interactions with student</a:t>
            </a:r>
            <a:endParaRPr dirty="0">
              <a:solidFill>
                <a:schemeClr val="dk1"/>
              </a:solidFill>
              <a:latin typeface="Times New Roman"/>
              <a:ea typeface="Times New Roman"/>
              <a:cs typeface="Times New Roman"/>
              <a:sym typeface="Times New Roman"/>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latin typeface="Times New Roman"/>
                <a:ea typeface="Times New Roman"/>
                <a:cs typeface="Times New Roman"/>
                <a:sym typeface="Times New Roman"/>
              </a:rPr>
              <a:t>Provide increased specific praise for appropriate behavior</a:t>
            </a:r>
            <a:endParaRPr dirty="0">
              <a:solidFill>
                <a:schemeClr val="dk1"/>
              </a:solidFill>
              <a:latin typeface="Times New Roman"/>
              <a:ea typeface="Times New Roman"/>
              <a:cs typeface="Times New Roman"/>
              <a:sym typeface="Times New Roman"/>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latin typeface="Times New Roman"/>
                <a:ea typeface="Times New Roman"/>
                <a:cs typeface="Times New Roman"/>
                <a:sym typeface="Times New Roman"/>
              </a:rPr>
              <a:t>Pair student with a peer</a:t>
            </a:r>
            <a:endParaRPr dirty="0">
              <a:solidFill>
                <a:schemeClr val="dk1"/>
              </a:solidFill>
              <a:latin typeface="Times New Roman"/>
              <a:ea typeface="Times New Roman"/>
              <a:cs typeface="Times New Roman"/>
              <a:sym typeface="Times New Roman"/>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latin typeface="Times New Roman"/>
                <a:ea typeface="Times New Roman"/>
                <a:cs typeface="Times New Roman"/>
                <a:sym typeface="Times New Roman"/>
              </a:rPr>
              <a:t>Use peer tutoring</a:t>
            </a:r>
            <a:endParaRPr dirty="0">
              <a:solidFill>
                <a:schemeClr val="dk1"/>
              </a:solidFill>
              <a:latin typeface="Times New Roman"/>
              <a:ea typeface="Times New Roman"/>
              <a:cs typeface="Times New Roman"/>
              <a:sym typeface="Times New Roman"/>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latin typeface="Times New Roman"/>
                <a:ea typeface="Times New Roman"/>
                <a:cs typeface="Times New Roman"/>
                <a:sym typeface="Times New Roman"/>
              </a:rPr>
              <a:t>Move seating arrangement</a:t>
            </a:r>
            <a:endParaRPr dirty="0">
              <a:solidFill>
                <a:schemeClr val="dk1"/>
              </a:solidFill>
              <a:latin typeface="Times New Roman"/>
              <a:ea typeface="Times New Roman"/>
              <a:cs typeface="Times New Roman"/>
              <a:sym typeface="Times New Roman"/>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latin typeface="Times New Roman"/>
                <a:ea typeface="Times New Roman"/>
                <a:cs typeface="Times New Roman"/>
                <a:sym typeface="Times New Roman"/>
              </a:rPr>
              <a:t>Periodically move about classroom</a:t>
            </a:r>
            <a:endParaRPr dirty="0">
              <a:solidFill>
                <a:schemeClr val="dk1"/>
              </a:solidFill>
              <a:latin typeface="Times New Roman"/>
              <a:ea typeface="Times New Roman"/>
              <a:cs typeface="Times New Roman"/>
              <a:sym typeface="Times New Roman"/>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latin typeface="Times New Roman"/>
                <a:ea typeface="Times New Roman"/>
                <a:cs typeface="Times New Roman"/>
                <a:sym typeface="Times New Roman"/>
              </a:rPr>
              <a:t>When adult is occupied and unable to provide attention, assign a more preferred activity</a:t>
            </a:r>
            <a:endParaRPr dirty="0">
              <a:solidFill>
                <a:schemeClr val="dk1"/>
              </a:solidFill>
            </a:endParaRPr>
          </a:p>
          <a:p>
            <a:pPr marL="173736" lvl="0" indent="-173736" algn="l" rtl="0">
              <a:spcBef>
                <a:spcPts val="0"/>
              </a:spcBef>
              <a:spcAft>
                <a:spcPts val="0"/>
              </a:spcAft>
              <a:buSzPts val="1100"/>
              <a:buFont typeface="Arial" panose="020B0604020202020204" pitchFamily="34" charset="0"/>
              <a:buChar char="•"/>
            </a:pPr>
            <a:r>
              <a:rPr lang="en" dirty="0"/>
              <a:t>Review list of teaching strategies in table. The important thing here is to remember that any replacement behavior you teach needs to allow the student to gain peer and/or adult attention in a more socially appropriate way. </a:t>
            </a:r>
            <a:endParaRPr dirty="0"/>
          </a:p>
          <a:p>
            <a:pPr marL="173736" lvl="0" indent="-173736" algn="l" rtl="0">
              <a:spcBef>
                <a:spcPts val="0"/>
              </a:spcBef>
              <a:spcAft>
                <a:spcPts val="0"/>
              </a:spcAft>
              <a:buSzPts val="1100"/>
              <a:buFont typeface="Arial" panose="020B0604020202020204" pitchFamily="34" charset="0"/>
              <a:buChar char="•"/>
            </a:pPr>
            <a:r>
              <a:rPr lang="en" dirty="0"/>
              <a:t>Review list of consequence strategies in table. </a:t>
            </a:r>
            <a:endParaRPr dirty="0"/>
          </a:p>
          <a:p>
            <a:pPr marL="457200" lvl="1" indent="-173736" algn="l" rtl="0">
              <a:spcBef>
                <a:spcPts val="0"/>
              </a:spcBef>
              <a:spcAft>
                <a:spcPts val="0"/>
              </a:spcAft>
              <a:buSzPts val="1100"/>
              <a:buFont typeface="Arial" panose="020B0604020202020204" pitchFamily="34" charset="0"/>
              <a:buChar char="•"/>
            </a:pPr>
            <a:r>
              <a:rPr lang="en" dirty="0"/>
              <a:t>Positive peer reporting involves teaching students how to appropriately give praise to peers. The target student receives peer praise for appropriate behaviors. </a:t>
            </a:r>
            <a:endParaRPr dirty="0"/>
          </a:p>
          <a:p>
            <a:pPr marL="457200" lvl="1" indent="-173736" algn="l" rtl="0">
              <a:spcBef>
                <a:spcPts val="0"/>
              </a:spcBef>
              <a:spcAft>
                <a:spcPts val="0"/>
              </a:spcAft>
              <a:buSzPts val="1100"/>
              <a:buFont typeface="Arial" panose="020B0604020202020204" pitchFamily="34" charset="0"/>
              <a:buChar char="•"/>
            </a:pPr>
            <a:r>
              <a:rPr lang="en" dirty="0"/>
              <a:t>Differential reinforcement involves providing attention only following appropriate behaviors. </a:t>
            </a:r>
            <a:endParaRPr dirty="0"/>
          </a:p>
          <a:p>
            <a:pPr marL="457200" lvl="1" indent="-173736" algn="l" rtl="0">
              <a:spcBef>
                <a:spcPts val="0"/>
              </a:spcBef>
              <a:spcAft>
                <a:spcPts val="0"/>
              </a:spcAft>
              <a:buSzPts val="1100"/>
              <a:buFont typeface="Arial" panose="020B0604020202020204" pitchFamily="34" charset="0"/>
              <a:buChar char="•"/>
            </a:pPr>
            <a:r>
              <a:rPr lang="en" dirty="0"/>
              <a:t>Extinction would involve providing no attention when the target behavior occurs. </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 dirty="0"/>
              <a:t>Source for Examples:</a:t>
            </a:r>
            <a:endParaRPr dirty="0"/>
          </a:p>
          <a:p>
            <a:pPr marL="0" lvl="0" indent="0" algn="l" rtl="0">
              <a:spcBef>
                <a:spcPts val="0"/>
              </a:spcBef>
              <a:spcAft>
                <a:spcPts val="0"/>
              </a:spcAft>
              <a:buNone/>
            </a:pPr>
            <a:r>
              <a:rPr lang="en" dirty="0"/>
              <a:t>Planning intensive interventions (tier 3) function based interventions (2014, April). Appendix A. </a:t>
            </a:r>
            <a:r>
              <a:rPr lang="en" i="1" dirty="0"/>
              <a:t>National Center on Intensive Intervention at American Institute for Research</a:t>
            </a:r>
            <a:r>
              <a:rPr lang="en" dirty="0"/>
              <a:t>, p. 1-20. </a:t>
            </a:r>
            <a:r>
              <a:rPr lang="en" dirty="0">
                <a:solidFill>
                  <a:schemeClr val="dk1"/>
                </a:solidFill>
              </a:rPr>
              <a:t>Retrieved on December 9, 2023 from </a:t>
            </a:r>
            <a:r>
              <a:rPr lang="en-US" dirty="0">
                <a:solidFill>
                  <a:schemeClr val="dk1"/>
                </a:solidFill>
              </a:rPr>
              <a:t>https://lawrencecountyesc.com/wp-content/uploads/2023/02/Planning-Intensive-Function-Based-Behavior-Interventions-AIR-CEC2014.pdf</a:t>
            </a:r>
            <a:endParaRPr u="none" dirty="0"/>
          </a:p>
        </p:txBody>
      </p:sp>
    </p:spTree>
    <p:extLst>
      <p:ext uri="{BB962C8B-B14F-4D97-AF65-F5344CB8AC3E}">
        <p14:creationId xmlns:p14="http://schemas.microsoft.com/office/powerpoint/2010/main" val="30845917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93e488f74b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93e488f74b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Target behaviors may sometimes allow students to gain access to preferred items/activities.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This table provides some evidence-based strategies that may be used to address target behaviors serving this function, but does not provide an exhaustive list of strategies from the literature.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Review antecedent strategies from the table.</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Schedule times throughout the day where the student is given access to preferred items/activities.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When a student has access to preferred items/activities, provide a verbal, auditory, or visual cue to warn the student that it will soon be time to end access to the preferred item/activity.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When transitioning from a preferred item/activity to a non-preferred activity, it can be beneficial to schedule a moderately preferred activity in the middle. For example, a student might be given the transitional activity of passing papers out to the class when transitioning from free time on the computer to writing an essay.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Proving a visual schedule or other visual cue to indicate when preferred items/activities are available and when they are not may be beneficial.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Teaching a replacement behavior for a tangible function involves teaching the student to request preferred items/activities. It is important to consider the student’s developmental level and overall language skills when determining the form the request will take. For example, many students can be taught vocal requests using words, but some students may need to be taught to point/gesture, exchange a picture, or use a sign to request a preferred item/activity.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After the student can consistently request preferred items/activities, they may need explicit instruction in tolerating a delay to access the requested item/activity, as well as explicit instruction in how to appropriately accept “no” in response to a request for a preferred item/activity. </a:t>
            </a:r>
            <a:endParaRPr dirty="0">
              <a:solidFill>
                <a:schemeClr val="dk1"/>
              </a:solidFill>
            </a:endParaRPr>
          </a:p>
          <a:p>
            <a:pPr marL="173736" lvl="0"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Review consequence strategies in the table.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Differential reinforcement in this case will involve providing access to preferred items/activities when appropriate requests are made AND/OR when the student has refrained from engaging in the target behavior for a specified period of time. </a:t>
            </a:r>
            <a:endParaRPr dirty="0">
              <a:solidFill>
                <a:schemeClr val="dk1"/>
              </a:solidFill>
            </a:endParaRPr>
          </a:p>
          <a:p>
            <a:pPr marL="457200" lvl="1" indent="-173736" algn="l" rtl="0">
              <a:spcBef>
                <a:spcPts val="0"/>
              </a:spcBef>
              <a:spcAft>
                <a:spcPts val="0"/>
              </a:spcAft>
              <a:buClr>
                <a:schemeClr val="dk1"/>
              </a:buClr>
              <a:buSzPts val="1100"/>
              <a:buFont typeface="Arial" panose="020B0604020202020204" pitchFamily="34" charset="0"/>
              <a:buChar char="•"/>
            </a:pPr>
            <a:r>
              <a:rPr lang="en" dirty="0">
                <a:solidFill>
                  <a:schemeClr val="dk1"/>
                </a:solidFill>
              </a:rPr>
              <a:t>Extinction can be implemented by ensuring that the student does not obtain access to the preferred items/activities following occurrence of the target behavior. </a:t>
            </a:r>
            <a:endParaRPr dirty="0">
              <a:solidFill>
                <a:schemeClr val="dk1"/>
              </a:solidFill>
            </a:endParaRPr>
          </a:p>
          <a:p>
            <a:pPr marL="0" lvl="0" indent="0" algn="l" rtl="0">
              <a:spcBef>
                <a:spcPts val="0"/>
              </a:spcBef>
              <a:spcAft>
                <a:spcPts val="0"/>
              </a:spcAft>
              <a:buNone/>
            </a:pPr>
            <a:endParaRPr dirty="0">
              <a:solidFill>
                <a:schemeClr val="dk1"/>
              </a:solidFill>
            </a:endParaRPr>
          </a:p>
          <a:p>
            <a:pPr marL="0" lvl="0" indent="0" algn="l" rtl="0">
              <a:spcBef>
                <a:spcPts val="0"/>
              </a:spcBef>
              <a:spcAft>
                <a:spcPts val="0"/>
              </a:spcAft>
              <a:buNone/>
            </a:pPr>
            <a:r>
              <a:rPr lang="en" dirty="0">
                <a:solidFill>
                  <a:schemeClr val="dk1"/>
                </a:solidFill>
              </a:rPr>
              <a:t>Source for Examples:</a:t>
            </a:r>
            <a:endParaRPr dirty="0">
              <a:solidFill>
                <a:schemeClr val="dk1"/>
              </a:solidFill>
            </a:endParaRPr>
          </a:p>
          <a:p>
            <a:pPr marL="0" lvl="0" indent="0" algn="l" rtl="0">
              <a:spcBef>
                <a:spcPts val="0"/>
              </a:spcBef>
              <a:spcAft>
                <a:spcPts val="0"/>
              </a:spcAft>
              <a:buNone/>
            </a:pPr>
            <a:r>
              <a:rPr lang="en" dirty="0">
                <a:solidFill>
                  <a:schemeClr val="dk1"/>
                </a:solidFill>
              </a:rPr>
              <a:t>Planning intensive interventions (tier 3) function based interventions (2014, April). Appendix A. </a:t>
            </a:r>
            <a:r>
              <a:rPr lang="en" i="1" dirty="0">
                <a:solidFill>
                  <a:schemeClr val="dk1"/>
                </a:solidFill>
              </a:rPr>
              <a:t>National Center on Intensive Intervention at American Institute for Research</a:t>
            </a:r>
            <a:r>
              <a:rPr lang="en" dirty="0">
                <a:solidFill>
                  <a:schemeClr val="dk1"/>
                </a:solidFill>
              </a:rPr>
              <a:t>, p. 1-20. Retrieved on December 9, 2023 from </a:t>
            </a:r>
            <a:r>
              <a:rPr lang="en-US" dirty="0">
                <a:solidFill>
                  <a:schemeClr val="dk1"/>
                </a:solidFill>
              </a:rPr>
              <a:t>https://lawrencecountyesc.com/wp-content/uploads/2023/02/Planning-Intensive-Function-Based-Behavior-Interventions-AIR-CEC2014.pdf</a:t>
            </a:r>
            <a:endParaRPr u="none" dirty="0">
              <a:solidFill>
                <a:schemeClr val="dk1"/>
              </a:solidFill>
            </a:endParaRPr>
          </a:p>
        </p:txBody>
      </p:sp>
    </p:spTree>
    <p:extLst>
      <p:ext uri="{BB962C8B-B14F-4D97-AF65-F5344CB8AC3E}">
        <p14:creationId xmlns:p14="http://schemas.microsoft.com/office/powerpoint/2010/main" val="29173958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96592647d2_0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96592647d2_0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73736" lvl="0" indent="-173736" algn="l" rtl="0">
              <a:spcBef>
                <a:spcPts val="0"/>
              </a:spcBef>
              <a:spcAft>
                <a:spcPts val="0"/>
              </a:spcAft>
              <a:buSzPts val="1100"/>
              <a:buFont typeface="Arial" panose="020B0604020202020204" pitchFamily="34" charset="0"/>
              <a:buChar char="•"/>
            </a:pPr>
            <a:r>
              <a:rPr lang="en" dirty="0"/>
              <a:t>Some behavior interventions can be beneficial for any function of behavior. </a:t>
            </a:r>
            <a:endParaRPr dirty="0"/>
          </a:p>
          <a:p>
            <a:pPr marL="173736" lvl="0" indent="-173736" algn="l" rtl="0">
              <a:spcBef>
                <a:spcPts val="0"/>
              </a:spcBef>
              <a:spcAft>
                <a:spcPts val="0"/>
              </a:spcAft>
              <a:buSzPts val="1100"/>
              <a:buFont typeface="Arial" panose="020B0604020202020204" pitchFamily="34" charset="0"/>
              <a:buChar char="•"/>
            </a:pPr>
            <a:r>
              <a:rPr lang="en" dirty="0"/>
              <a:t>These behavior interventions may be used at Tier 1 or Tier 2, or included as part of a comprehensive support plan for a student at Tier 3. </a:t>
            </a:r>
            <a:endParaRPr dirty="0"/>
          </a:p>
          <a:p>
            <a:pPr marL="173736" lvl="0" indent="-173736" algn="l" rtl="0">
              <a:spcBef>
                <a:spcPts val="0"/>
              </a:spcBef>
              <a:spcAft>
                <a:spcPts val="0"/>
              </a:spcAft>
              <a:buSzPts val="1100"/>
              <a:buFont typeface="Arial" panose="020B0604020202020204" pitchFamily="34" charset="0"/>
              <a:buChar char="•"/>
            </a:pPr>
            <a:r>
              <a:rPr lang="en" dirty="0"/>
              <a:t>Antecedent strategies may increase the likelihood of desired behaviors and/or decrease the likelihood of the target behavior. </a:t>
            </a:r>
            <a:endParaRPr dirty="0"/>
          </a:p>
          <a:p>
            <a:pPr marL="173736" lvl="0" indent="-173736" algn="l" rtl="0">
              <a:spcBef>
                <a:spcPts val="0"/>
              </a:spcBef>
              <a:spcAft>
                <a:spcPts val="0"/>
              </a:spcAft>
              <a:buSzPts val="1100"/>
              <a:buFont typeface="Arial" panose="020B0604020202020204" pitchFamily="34" charset="0"/>
              <a:buChar char="•"/>
            </a:pPr>
            <a:r>
              <a:rPr lang="en" dirty="0"/>
              <a:t>Teaching and consequence strategies may focus on teaching and reinforcing desired (long-term goal) behaviors. </a:t>
            </a:r>
            <a:endParaRPr dirty="0"/>
          </a:p>
          <a:p>
            <a:pPr marL="173736" lvl="0" indent="-173736" algn="l" rtl="0">
              <a:spcBef>
                <a:spcPts val="0"/>
              </a:spcBef>
              <a:spcAft>
                <a:spcPts val="0"/>
              </a:spcAft>
              <a:buSzPts val="1100"/>
              <a:buFont typeface="Arial" panose="020B0604020202020204" pitchFamily="34" charset="0"/>
              <a:buChar char="•"/>
            </a:pPr>
            <a:r>
              <a:rPr lang="en" dirty="0"/>
              <a:t>Some of these consequence strategies may also be used to reinforce replacement behaviors (such as behavior contract or school-home note). </a:t>
            </a:r>
            <a:endParaRPr dirty="0"/>
          </a:p>
          <a:p>
            <a:pPr marL="173736" lvl="0" indent="-173736" algn="l" rtl="0">
              <a:spcBef>
                <a:spcPts val="0"/>
              </a:spcBef>
              <a:spcAft>
                <a:spcPts val="0"/>
              </a:spcAft>
              <a:buSzPts val="1100"/>
              <a:buFont typeface="Arial" panose="020B0604020202020204" pitchFamily="34" charset="0"/>
              <a:buChar char="•"/>
            </a:pPr>
            <a:r>
              <a:rPr lang="en" dirty="0"/>
              <a:t>For instructional modules (including implementation checklists) for each of these general behavior strategies, visit AIM </a:t>
            </a:r>
            <a:r>
              <a:rPr lang="en" u="none" dirty="0"/>
              <a:t>(</a:t>
            </a:r>
            <a:r>
              <a:rPr lang="en" u="none" dirty="0">
                <a:solidFill>
                  <a:schemeClr val="hlink"/>
                </a:solidFill>
              </a:rPr>
              <a:t>https://autisminternetmodules.org/</a:t>
            </a:r>
            <a:r>
              <a:rPr lang="en" u="none" dirty="0"/>
              <a:t>), AFIRM (</a:t>
            </a:r>
            <a:r>
              <a:rPr lang="en" u="none" dirty="0">
                <a:solidFill>
                  <a:schemeClr val="hlink"/>
                </a:solidFill>
              </a:rPr>
              <a:t>https://afirm.fpg.unc.edu/</a:t>
            </a:r>
            <a:r>
              <a:rPr lang="en" u="none" dirty="0"/>
              <a:t>), or ARBSS (</a:t>
            </a:r>
            <a:r>
              <a:rPr lang="en" u="none" dirty="0">
                <a:solidFill>
                  <a:schemeClr val="hlink"/>
                </a:solidFill>
              </a:rPr>
              <a:t>https://arbss.org/courses-2/</a:t>
            </a:r>
            <a:r>
              <a:rPr lang="en" u="none" dirty="0"/>
              <a:t>). </a:t>
            </a:r>
            <a:endParaRPr u="none" dirty="0"/>
          </a:p>
        </p:txBody>
      </p:sp>
    </p:spTree>
    <p:extLst>
      <p:ext uri="{BB962C8B-B14F-4D97-AF65-F5344CB8AC3E}">
        <p14:creationId xmlns:p14="http://schemas.microsoft.com/office/powerpoint/2010/main" val="27099827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dirty="0"/>
              <a:t>Quality can refer to type of, frequency of, immediacy of, or duration of reinforcer; amount of time since student has had access to the reinforcer; etc.</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41</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565478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d63870cb3_1_17: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d63870cb3_1_17: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pPr marL="0" indent="0"/>
            <a:endParaRPr dirty="0"/>
          </a:p>
        </p:txBody>
      </p:sp>
      <p:sp>
        <p:nvSpPr>
          <p:cNvPr id="215" name="Google Shape;215;g3d63870cb3_1_17: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lgn="r"/>
            <a:fld id="{00000000-1234-1234-1234-123412341234}" type="slidenum">
              <a:rPr lang="en-US"/>
              <a:pPr algn="r"/>
              <a:t>42</a:t>
            </a:fld>
            <a:endParaRPr/>
          </a:p>
        </p:txBody>
      </p:sp>
    </p:spTree>
    <p:extLst>
      <p:ext uri="{BB962C8B-B14F-4D97-AF65-F5344CB8AC3E}">
        <p14:creationId xmlns:p14="http://schemas.microsoft.com/office/powerpoint/2010/main" val="22918568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12: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0" indent="0">
              <a:buClr>
                <a:schemeClr val="dk1"/>
              </a:buClr>
              <a:buSzPts val="1200"/>
            </a:pPr>
            <a:endParaRPr/>
          </a:p>
        </p:txBody>
      </p:sp>
      <p:sp>
        <p:nvSpPr>
          <p:cNvPr id="359" name="Google Shape;359;p1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964703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44</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370193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a:r>
              <a:rPr lang="en-US" dirty="0"/>
              <a:t>Questions to consider when developing fidelity measures for BIP:</a:t>
            </a:r>
          </a:p>
          <a:p>
            <a:pPr marL="173736" indent="-173736" fontAlgn="base">
              <a:buFont typeface="Arial" panose="020B0604020202020204" pitchFamily="34" charset="0"/>
              <a:buChar char="•"/>
            </a:pPr>
            <a:r>
              <a:rPr lang="en-US" dirty="0"/>
              <a:t>What are the critical BIP components most likely to impact student behavior? </a:t>
            </a:r>
          </a:p>
          <a:p>
            <a:pPr marL="173736" indent="-173736" fontAlgn="base">
              <a:buFont typeface="Arial" panose="020B0604020202020204" pitchFamily="34" charset="0"/>
              <a:buChar char="•"/>
            </a:pPr>
            <a:r>
              <a:rPr lang="en-US" dirty="0"/>
              <a:t>How will staff measure fidelity of these components? </a:t>
            </a:r>
          </a:p>
          <a:p>
            <a:pPr marL="173736" indent="-173736" fontAlgn="base">
              <a:buFont typeface="Arial" panose="020B0604020202020204" pitchFamily="34" charset="0"/>
              <a:buChar char="•"/>
            </a:pPr>
            <a:r>
              <a:rPr lang="en-US" dirty="0"/>
              <a:t>What level of fidelity is considered acceptable and when should this goal be met? </a:t>
            </a:r>
          </a:p>
          <a:p>
            <a:pPr marL="173736" indent="-173736" fontAlgn="base">
              <a:buFont typeface="Arial" panose="020B0604020202020204" pitchFamily="34" charset="0"/>
              <a:buChar char="•"/>
            </a:pPr>
            <a:r>
              <a:rPr lang="en-US" dirty="0"/>
              <a:t>How will staff let us know when and how they’ve had difficulty implementing the plan?</a:t>
            </a:r>
          </a:p>
          <a:p>
            <a:pPr marL="173736" indent="-173736" fontAlgn="base">
              <a:buFont typeface="Arial" panose="020B0604020202020204" pitchFamily="34" charset="0"/>
              <a:buChar char="•"/>
            </a:pPr>
            <a:r>
              <a:rPr lang="en-US" dirty="0"/>
              <a:t>Are fidelity goals specific, measurable, and realistic?</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45</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925249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There are Tier III fidelity tools available. Here are some examples:</a:t>
            </a:r>
          </a:p>
          <a:p>
            <a:pPr marL="173736" indent="-173736">
              <a:buFont typeface="Arial" panose="020B0604020202020204" pitchFamily="34" charset="0"/>
              <a:buChar char="•"/>
            </a:pPr>
            <a:r>
              <a:rPr lang="en-US" dirty="0"/>
              <a:t>BIP-IT from Missouri: </a:t>
            </a:r>
            <a:r>
              <a:rPr lang="en-US" u="none" dirty="0"/>
              <a:t>https://pbismissouri.org/wp-content/uploads/2020/09/BIP-IT_6.1.zip</a:t>
            </a:r>
          </a:p>
          <a:p>
            <a:pPr marL="173736" indent="-173736">
              <a:buFont typeface="Arial" panose="020B0604020202020204" pitchFamily="34" charset="0"/>
              <a:buChar char="•"/>
            </a:pPr>
            <a:r>
              <a:rPr lang="en-US" u="none" dirty="0"/>
              <a:t>I-SWIS from </a:t>
            </a:r>
            <a:r>
              <a:rPr lang="en-US" u="none" dirty="0" err="1"/>
              <a:t>PBISApps</a:t>
            </a:r>
            <a:r>
              <a:rPr lang="en-US" u="none" dirty="0"/>
              <a:t>: https://www.pbisapps.org/products/i-swis</a:t>
            </a:r>
            <a:endParaRPr lang="en-US" u="sng" dirty="0">
              <a:solidFill>
                <a:schemeClr val="tx1"/>
              </a:solidFill>
            </a:endParaRP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46</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6391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defTabSz="933237">
              <a:buFont typeface="Arial" panose="020B0604020202020204" pitchFamily="34" charset="0"/>
              <a:buChar char="•"/>
              <a:defRPr/>
            </a:pPr>
            <a:r>
              <a:rPr lang="en-US" dirty="0"/>
              <a:t>For a student who avoids tasks and fails to complete independent work tasks, an example of a measurable behavior goal would be “During independent work time, Glenn will complete shortened assignments within the allotted time frame 4 out of 5 days per week”. </a:t>
            </a:r>
          </a:p>
          <a:p>
            <a:pPr marL="173736" indent="-173736" defTabSz="933237">
              <a:buFont typeface="Arial" panose="020B0604020202020204" pitchFamily="34" charset="0"/>
              <a:buChar char="•"/>
              <a:defRPr/>
            </a:pPr>
            <a:r>
              <a:rPr lang="en-US" dirty="0"/>
              <a:t>Data are collected by the classroom teacher assigning the task by evidence of completed work with a notation of time spent on the task or time needed to complete.  Example: notation on assignment assigned at 10:25 completed at 10:50 allotted 30. 10:25/10:50/30 or entered into a documentation log.</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47</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262052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48</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5207495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4" name="Google Shape;504;p31: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171450" indent="-171450">
              <a:buFont typeface="Arial" panose="020B0604020202020204" pitchFamily="34" charset="0"/>
              <a:buChar char="•"/>
            </a:pPr>
            <a:r>
              <a:rPr lang="en-US" dirty="0"/>
              <a:t>Students can demonstrate the ability to perform a new behavioral skill under controlled conditions, but for the skill to reach mastery it must be demonstrated in various environments and situations.  </a:t>
            </a:r>
          </a:p>
          <a:p>
            <a:pPr marL="171450" indent="-171450">
              <a:buFont typeface="Arial" panose="020B0604020202020204" pitchFamily="34" charset="0"/>
              <a:buChar char="•"/>
            </a:pPr>
            <a:r>
              <a:rPr lang="en-US" dirty="0"/>
              <a:t>Once mastery criteria have been reached, the new skill can be maintained by giving the student self-management and self-monitoring opportunities. </a:t>
            </a:r>
          </a:p>
          <a:p>
            <a:pPr marL="171450" indent="-171450">
              <a:buFont typeface="Arial" panose="020B0604020202020204" pitchFamily="34" charset="0"/>
              <a:buChar char="•"/>
            </a:pPr>
            <a:r>
              <a:rPr lang="en-US" dirty="0"/>
              <a:t>The student may use self-management forms or eventually given reflection surveys and compare with observational data from staff. </a:t>
            </a:r>
          </a:p>
          <a:p>
            <a:pPr marL="171450" indent="-171450">
              <a:buFont typeface="Arial" panose="020B0604020202020204" pitchFamily="34" charset="0"/>
              <a:buChar char="•"/>
            </a:pPr>
            <a:r>
              <a:rPr lang="en-US" dirty="0"/>
              <a:t>Peers may be used in this stage as appropriate with positive peer reporting or class wide supports.  </a:t>
            </a:r>
            <a:endParaRPr dirty="0"/>
          </a:p>
        </p:txBody>
      </p:sp>
      <p:sp>
        <p:nvSpPr>
          <p:cNvPr id="505" name="Google Shape;505;p31: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49</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d63870cb3_1_17: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d63870cb3_1_17: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pPr marL="0" indent="0"/>
            <a:endParaRPr dirty="0"/>
          </a:p>
        </p:txBody>
      </p:sp>
      <p:sp>
        <p:nvSpPr>
          <p:cNvPr id="215" name="Google Shape;215;g3d63870cb3_1_17: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lgn="r"/>
            <a:fld id="{00000000-1234-1234-1234-123412341234}" type="slidenum">
              <a:rPr lang="en-US"/>
              <a:pPr algn="r"/>
              <a:t>50</a:t>
            </a:fld>
            <a:endParaRPr/>
          </a:p>
        </p:txBody>
      </p:sp>
    </p:spTree>
    <p:extLst>
      <p:ext uri="{BB962C8B-B14F-4D97-AF65-F5344CB8AC3E}">
        <p14:creationId xmlns:p14="http://schemas.microsoft.com/office/powerpoint/2010/main" val="104835280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37: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6" name="Google Shape;536;p37:notes"/>
          <p:cNvSpPr txBox="1">
            <a:spLocks noGrp="1"/>
          </p:cNvSpPr>
          <p:nvPr>
            <p:ph type="body" idx="1"/>
          </p:nvPr>
        </p:nvSpPr>
        <p:spPr>
          <a:xfrm>
            <a:off x="719217" y="4560893"/>
            <a:ext cx="5753658" cy="3731581"/>
          </a:xfrm>
          <a:prstGeom prst="rect">
            <a:avLst/>
          </a:prstGeom>
          <a:noFill/>
          <a:ln>
            <a:noFill/>
          </a:ln>
        </p:spPr>
        <p:txBody>
          <a:bodyPr spcFirstLastPara="1" wrap="square" lIns="95222" tIns="47611" rIns="95222" bIns="47611" anchor="t" anchorCtr="0">
            <a:noAutofit/>
          </a:bodyPr>
          <a:lstStyle/>
          <a:p>
            <a:pPr marL="0" indent="0">
              <a:buClr>
                <a:schemeClr val="dk1"/>
              </a:buClr>
              <a:buSzPts val="1200"/>
            </a:pPr>
            <a:endParaRPr dirty="0"/>
          </a:p>
        </p:txBody>
      </p:sp>
      <p:sp>
        <p:nvSpPr>
          <p:cNvPr id="537" name="Google Shape;537;p37:notes"/>
          <p:cNvSpPr txBox="1">
            <a:spLocks noGrp="1"/>
          </p:cNvSpPr>
          <p:nvPr>
            <p:ph type="sldNum" idx="12"/>
          </p:nvPr>
        </p:nvSpPr>
        <p:spPr>
          <a:xfrm>
            <a:off x="4073902" y="9001678"/>
            <a:ext cx="3116462" cy="475534"/>
          </a:xfrm>
          <a:prstGeom prst="rect">
            <a:avLst/>
          </a:prstGeom>
          <a:noFill/>
          <a:ln>
            <a:noFill/>
          </a:ln>
        </p:spPr>
        <p:txBody>
          <a:bodyPr spcFirstLastPara="1" wrap="square" lIns="95222" tIns="47611" rIns="95222" bIns="47611" anchor="b" anchorCtr="0">
            <a:noAutofit/>
          </a:bodyPr>
          <a:lstStyle/>
          <a:p>
            <a:pPr algn="r">
              <a:buSzPts val="1200"/>
            </a:pPr>
            <a:fld id="{00000000-1234-1234-1234-123412341234}" type="slidenum">
              <a:rPr lang="en-US"/>
              <a:pPr algn="r">
                <a:buSzPts val="1200"/>
              </a:pPr>
              <a:t>51</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39: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9" name="Google Shape;549;p39:notes"/>
          <p:cNvSpPr txBox="1">
            <a:spLocks noGrp="1"/>
          </p:cNvSpPr>
          <p:nvPr>
            <p:ph type="body" idx="1"/>
          </p:nvPr>
        </p:nvSpPr>
        <p:spPr>
          <a:xfrm>
            <a:off x="719217" y="4560893"/>
            <a:ext cx="5753658" cy="3731581"/>
          </a:xfrm>
          <a:prstGeom prst="rect">
            <a:avLst/>
          </a:prstGeom>
          <a:noFill/>
          <a:ln>
            <a:noFill/>
          </a:ln>
        </p:spPr>
        <p:txBody>
          <a:bodyPr spcFirstLastPara="1" wrap="square" lIns="95222" tIns="47611" rIns="95222" bIns="47611" anchor="t" anchorCtr="0">
            <a:noAutofit/>
          </a:bodyPr>
          <a:lstStyle/>
          <a:p>
            <a:pPr marL="174982" indent="-174982" defTabSz="933237">
              <a:buClrTx/>
              <a:buSzTx/>
              <a:buFont typeface="Arial" panose="020B0604020202020204" pitchFamily="34" charset="0"/>
              <a:buChar char="•"/>
              <a:defRPr/>
            </a:pPr>
            <a:r>
              <a:rPr lang="en-US" dirty="0"/>
              <a:t>We have been following Aiden’s journey throughout the Tier III modules.</a:t>
            </a:r>
          </a:p>
          <a:p>
            <a:pPr marL="174982" marR="0" lvl="0" indent="-174982"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US" dirty="0"/>
              <a:t>Aiden is a 7-year-old 2nd grader at University Heights Elementary School who was first identified for interventions due to aggressive behaviors and disengagement in the classroom. </a:t>
            </a:r>
            <a:r>
              <a:rPr lang="en-US" sz="1200" dirty="0"/>
              <a:t>Aiden’s behaviors: throwing classroom materials, cussing at teacher, and shouting at peers.</a:t>
            </a:r>
            <a:endParaRPr lang="en-US" dirty="0"/>
          </a:p>
          <a:p>
            <a:pPr marL="174982" indent="-174982">
              <a:buFont typeface="Arial" panose="020B0604020202020204" pitchFamily="34" charset="0"/>
              <a:buChar char="•"/>
            </a:pPr>
            <a:r>
              <a:rPr lang="en-US" dirty="0"/>
              <a:t>Due to the severity of the behavior problems Aiden displayed, he was referred to the school building level committee for Tier II interventions.</a:t>
            </a:r>
          </a:p>
          <a:p>
            <a:pPr marL="174982" indent="-174982">
              <a:buFont typeface="Arial" panose="020B0604020202020204" pitchFamily="34" charset="0"/>
              <a:buChar char="•"/>
            </a:pPr>
            <a:r>
              <a:rPr lang="en-US" dirty="0"/>
              <a:t>Based on data decision rules, Aiden met the threshold for Tier II supports.</a:t>
            </a:r>
          </a:p>
          <a:p>
            <a:pPr marL="174982" indent="-174982">
              <a:buFont typeface="Arial" panose="020B0604020202020204" pitchFamily="34" charset="0"/>
              <a:buChar char="•"/>
            </a:pPr>
            <a:r>
              <a:rPr lang="en-US" dirty="0"/>
              <a:t>After looking at data and doing observations to determine the function of behavior, it was decided by the team that Aiden would begin Big Buddy mentors for three days per week for social skills training.</a:t>
            </a:r>
          </a:p>
          <a:p>
            <a:pPr marL="174982" indent="-174982">
              <a:buFont typeface="Arial" panose="020B0604020202020204" pitchFamily="34" charset="0"/>
              <a:buChar char="•"/>
            </a:pPr>
            <a:r>
              <a:rPr lang="en-US" dirty="0"/>
              <a:t>After six weeks of participating in this training, Aiden continued to display the same behaviors, and the classroom behaviors generalized and intensified to the cafeteria, school bus, and at home.</a:t>
            </a:r>
          </a:p>
          <a:p>
            <a:pPr marL="174982" indent="-174982">
              <a:buFont typeface="Arial" panose="020B0604020202020204" pitchFamily="34" charset="0"/>
              <a:buChar char="•"/>
            </a:pPr>
            <a:r>
              <a:rPr lang="en-US" dirty="0"/>
              <a:t>The Team reviewed the data and determined Aiden met the criteria for Tier III interventions.</a:t>
            </a:r>
          </a:p>
          <a:p>
            <a:pPr marL="174982" indent="-174982">
              <a:buFont typeface="Arial" panose="020B0604020202020204" pitchFamily="34" charset="0"/>
              <a:buChar char="•"/>
            </a:pPr>
            <a:r>
              <a:rPr lang="en-US" dirty="0"/>
              <a:t>An Action Team was formed to gather observational and interview data to be used in conducting a Functional Behavior Assessment.</a:t>
            </a:r>
          </a:p>
          <a:p>
            <a:pPr marL="174982" indent="-174982">
              <a:buFont typeface="Arial" panose="020B0604020202020204" pitchFamily="34" charset="0"/>
              <a:buChar char="•"/>
            </a:pPr>
            <a:r>
              <a:rPr lang="en-US" dirty="0"/>
              <a:t>Based on the data, the team determined that the Function of Aiden’s behavior was to avoid unstructured settings with peers.</a:t>
            </a:r>
          </a:p>
          <a:p>
            <a:pPr marL="174982" indent="-174982">
              <a:buFont typeface="Arial" panose="020B0604020202020204" pitchFamily="34" charset="0"/>
              <a:buChar char="•"/>
            </a:pPr>
            <a:r>
              <a:rPr lang="en-US" dirty="0"/>
              <a:t>The team will now use this hypothesis about the function of Aiden’s behavior to write and implement a Behavior Intervention Plan.</a:t>
            </a:r>
          </a:p>
        </p:txBody>
      </p:sp>
      <p:sp>
        <p:nvSpPr>
          <p:cNvPr id="550" name="Google Shape;550;p39:notes"/>
          <p:cNvSpPr txBox="1">
            <a:spLocks noGrp="1"/>
          </p:cNvSpPr>
          <p:nvPr>
            <p:ph type="sldNum" idx="12"/>
          </p:nvPr>
        </p:nvSpPr>
        <p:spPr>
          <a:xfrm>
            <a:off x="4073902" y="9001678"/>
            <a:ext cx="3116462" cy="475534"/>
          </a:xfrm>
          <a:prstGeom prst="rect">
            <a:avLst/>
          </a:prstGeom>
          <a:noFill/>
          <a:ln>
            <a:noFill/>
          </a:ln>
        </p:spPr>
        <p:txBody>
          <a:bodyPr spcFirstLastPara="1" wrap="square" lIns="95222" tIns="47611" rIns="95222" bIns="47611" anchor="b" anchorCtr="0">
            <a:noAutofit/>
          </a:bodyPr>
          <a:lstStyle/>
          <a:p>
            <a:pPr algn="r">
              <a:buSzPts val="1200"/>
            </a:pPr>
            <a:fld id="{00000000-1234-1234-1234-123412341234}" type="slidenum">
              <a:rPr lang="en-US"/>
              <a:pPr algn="r">
                <a:buSzPts val="1200"/>
              </a:pPr>
              <a:t>52</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dirty="0"/>
              <a:t>Here is a sample document used for developing a BIP: https://dese.mo.gov/media/pdf/fba-pt-3-blank-behavior-intervention-plan-exp-2</a:t>
            </a:r>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53</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694486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173736"/>
            <a:r>
              <a:rPr lang="en-US" dirty="0"/>
              <a:t>Note that the team needs to make sure those who are responsible for implementing these strategies have all the training they need, and they develop a data collection plan so they will be able to evaluate whether the strategies are working.</a:t>
            </a:r>
          </a:p>
          <a:p>
            <a:endParaRPr lang="en-US" dirty="0"/>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54</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4702245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56</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716107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algn="r"/>
            <a:fld id="{00000000-1234-1234-1234-123412341234}" type="slidenum">
              <a:rPr lang="en-US" sz="1200">
                <a:solidFill>
                  <a:schemeClr val="dk1"/>
                </a:solidFill>
                <a:latin typeface="Calibri"/>
                <a:ea typeface="Calibri"/>
                <a:cs typeface="Calibri"/>
                <a:sym typeface="Calibri"/>
              </a:rPr>
              <a:pPr algn="r"/>
              <a:t>57</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5780244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24: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0" name="Google Shape;470;p24:notes"/>
          <p:cNvSpPr txBox="1">
            <a:spLocks noGrp="1"/>
          </p:cNvSpPr>
          <p:nvPr>
            <p:ph type="body" idx="1"/>
          </p:nvPr>
        </p:nvSpPr>
        <p:spPr>
          <a:xfrm>
            <a:off x="719217" y="4560893"/>
            <a:ext cx="5753740" cy="3731640"/>
          </a:xfrm>
          <a:prstGeom prst="rect">
            <a:avLst/>
          </a:prstGeom>
          <a:noFill/>
          <a:ln>
            <a:noFill/>
          </a:ln>
        </p:spPr>
        <p:txBody>
          <a:bodyPr spcFirstLastPara="1" wrap="square" lIns="95222" tIns="47611" rIns="95222" bIns="47611" anchor="t" anchorCtr="0">
            <a:noAutofit/>
          </a:bodyPr>
          <a:lstStyle/>
          <a:p>
            <a:pPr marL="0" indent="0">
              <a:buClr>
                <a:schemeClr val="dk1"/>
              </a:buClr>
              <a:buSzPts val="1200"/>
            </a:pPr>
            <a:r>
              <a:rPr lang="en-US" dirty="0"/>
              <a:t>Have attendees review TFI Items 3.11 and 3.15 and assess where they are right now.</a:t>
            </a:r>
            <a:r>
              <a:rPr lang="en-US" dirty="0">
                <a:highlight>
                  <a:srgbClr val="FFFF00"/>
                </a:highlight>
              </a:rPr>
              <a:t> </a:t>
            </a:r>
            <a:r>
              <a:rPr lang="en-US" dirty="0"/>
              <a:t>Record any actions that need to be taken to improve their score for each item.</a:t>
            </a:r>
            <a:endParaRPr dirty="0"/>
          </a:p>
        </p:txBody>
      </p:sp>
      <p:sp>
        <p:nvSpPr>
          <p:cNvPr id="471" name="Google Shape;471;p24:notes"/>
          <p:cNvSpPr txBox="1">
            <a:spLocks noGrp="1"/>
          </p:cNvSpPr>
          <p:nvPr>
            <p:ph type="sldNum" idx="12"/>
          </p:nvPr>
        </p:nvSpPr>
        <p:spPr>
          <a:xfrm>
            <a:off x="4073902" y="9001678"/>
            <a:ext cx="3116609" cy="475504"/>
          </a:xfrm>
          <a:prstGeom prst="rect">
            <a:avLst/>
          </a:prstGeom>
          <a:noFill/>
          <a:ln>
            <a:noFill/>
          </a:ln>
        </p:spPr>
        <p:txBody>
          <a:bodyPr spcFirstLastPara="1" wrap="square" lIns="95222" tIns="47611" rIns="95222" bIns="47611" anchor="b" anchorCtr="0">
            <a:noAutofit/>
          </a:bodyPr>
          <a:lstStyle/>
          <a:p>
            <a:pPr algn="r">
              <a:buClr>
                <a:schemeClr val="dk1"/>
              </a:buClr>
              <a:buSzPts val="1200"/>
            </a:pPr>
            <a:fld id="{00000000-1234-1234-1234-123412341234}" type="slidenum">
              <a:rPr lang="en-US"/>
              <a:pPr algn="r">
                <a:buClr>
                  <a:schemeClr val="dk1"/>
                </a:buClr>
                <a:buSzPts val="1200"/>
              </a:pPr>
              <a:t>58</a:t>
            </a:fld>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p5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7" name="Google Shape;637;p50: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0" indent="0"/>
            <a:endParaRPr/>
          </a:p>
        </p:txBody>
      </p:sp>
      <p:sp>
        <p:nvSpPr>
          <p:cNvPr id="638" name="Google Shape;638;p50: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61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45387605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245492084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1758357425"/>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57858452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2869068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79130876"/>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0600014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93170135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91325108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927335802"/>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70133615"/>
      </p:ext>
    </p:extLst>
  </p:cSld>
  <p:clrMap bg1="dk1" tx1="lt1" bg2="dk2" tx2="lt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Lst>
  <p:hf sldNum="0" hdr="0" ftr="0" dt="0"/>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pbisapps.org/resource/tfi" TargetMode="External"/><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hyperlink" Target="https://pbis.astate.edu/wp-content/uploads/2017/02/TFI-Action-Plan-1-1.docx"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1.xml.rels><?xml version="1.0" encoding="UTF-8" standalone="yes"?>
<Relationships xmlns="http://schemas.openxmlformats.org/package/2006/relationships"><Relationship Id="rId3" Type="http://schemas.openxmlformats.org/officeDocument/2006/relationships/hyperlink" Target="https://www.pbisapps.org/resource/tfi-training-slide-deck-tier-3" TargetMode="External"/><Relationship Id="rId2" Type="http://schemas.openxmlformats.org/officeDocument/2006/relationships/notesSlide" Target="../notesSlides/notesSlide53.xml"/><Relationship Id="rId1" Type="http://schemas.openxmlformats.org/officeDocument/2006/relationships/slideLayout" Target="../slideLayouts/slideLayout3.xml"/><Relationship Id="rId6" Type="http://schemas.openxmlformats.org/officeDocument/2006/relationships/hyperlink" Target="https://pbismissouri.org/tier-3-workbook-resources/" TargetMode="External"/><Relationship Id="rId5" Type="http://schemas.openxmlformats.org/officeDocument/2006/relationships/hyperlink" Target="https://intensiveintervention.org/" TargetMode="External"/><Relationship Id="rId4" Type="http://schemas.openxmlformats.org/officeDocument/2006/relationships/hyperlink" Target="http://www.pbis.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
          <p:cNvSpPr txBox="1">
            <a:spLocks noGrp="1"/>
          </p:cNvSpPr>
          <p:nvPr>
            <p:ph type="ctrTitle"/>
          </p:nvPr>
        </p:nvSpPr>
        <p:spPr/>
        <p:txBody>
          <a:bodyPr/>
          <a:lstStyle/>
          <a:p>
            <a:pPr lvl="0"/>
            <a:r>
              <a:rPr lang="en-US"/>
              <a:t> Behavior Intervention Plan (BIP)</a:t>
            </a:r>
          </a:p>
        </p:txBody>
      </p:sp>
      <p:sp>
        <p:nvSpPr>
          <p:cNvPr id="2" name="Subtitle 1">
            <a:extLst>
              <a:ext uri="{FF2B5EF4-FFF2-40B4-BE49-F238E27FC236}">
                <a16:creationId xmlns:a16="http://schemas.microsoft.com/office/drawing/2014/main" id="{724B0D11-BF62-4AFA-A338-DBE989406AAC}"/>
              </a:ext>
            </a:extLst>
          </p:cNvPr>
          <p:cNvSpPr>
            <a:spLocks noGrp="1"/>
          </p:cNvSpPr>
          <p:nvPr>
            <p:ph type="subTitle" idx="1"/>
          </p:nvPr>
        </p:nvSpPr>
        <p:spPr/>
        <p:txBody>
          <a:bodyPr/>
          <a:lstStyle/>
          <a:p>
            <a:r>
              <a:rPr lang="en-US"/>
              <a:t>Module 5</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647D4AE-42EC-48DD-B260-0CDCD4F944C9}"/>
              </a:ext>
            </a:extLst>
          </p:cNvPr>
          <p:cNvSpPr>
            <a:spLocks noGrp="1"/>
          </p:cNvSpPr>
          <p:nvPr>
            <p:ph type="title"/>
          </p:nvPr>
        </p:nvSpPr>
        <p:spPr/>
        <p:txBody>
          <a:bodyPr/>
          <a:lstStyle/>
          <a:p>
            <a:r>
              <a:rPr lang="en-US"/>
              <a:t>Purpose</a:t>
            </a:r>
            <a:endParaRPr lang="en-US" dirty="0"/>
          </a:p>
        </p:txBody>
      </p:sp>
      <p:sp>
        <p:nvSpPr>
          <p:cNvPr id="2" name="Content Placeholder 1">
            <a:extLst>
              <a:ext uri="{FF2B5EF4-FFF2-40B4-BE49-F238E27FC236}">
                <a16:creationId xmlns:a16="http://schemas.microsoft.com/office/drawing/2014/main" id="{DCB04951-661E-4484-A06D-DEC3E932BFD5}"/>
              </a:ext>
            </a:extLst>
          </p:cNvPr>
          <p:cNvSpPr>
            <a:spLocks noGrp="1"/>
          </p:cNvSpPr>
          <p:nvPr>
            <p:ph idx="1"/>
          </p:nvPr>
        </p:nvSpPr>
        <p:spPr/>
        <p:txBody>
          <a:bodyPr/>
          <a:lstStyle/>
          <a:p>
            <a:r>
              <a:rPr lang="en-US"/>
              <a:t>To learn how to develop a Behavior Intervention Plan</a:t>
            </a:r>
            <a:endParaRPr lang="en-US" dirty="0"/>
          </a:p>
        </p:txBody>
      </p:sp>
    </p:spTree>
    <p:extLst>
      <p:ext uri="{BB962C8B-B14F-4D97-AF65-F5344CB8AC3E}">
        <p14:creationId xmlns:p14="http://schemas.microsoft.com/office/powerpoint/2010/main" val="3010808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
          <p:cNvSpPr txBox="1">
            <a:spLocks noGrp="1"/>
          </p:cNvSpPr>
          <p:nvPr>
            <p:ph type="title"/>
          </p:nvPr>
        </p:nvSpPr>
        <p:spPr/>
        <p:txBody>
          <a:bodyPr/>
          <a:lstStyle/>
          <a:p>
            <a:pPr lvl="0"/>
            <a:r>
              <a:rPr lang="en-US"/>
              <a:t>Objectives</a:t>
            </a:r>
            <a:endParaRPr lang="en-US" dirty="0"/>
          </a:p>
        </p:txBody>
      </p:sp>
      <p:sp>
        <p:nvSpPr>
          <p:cNvPr id="264" name="Google Shape;264;p2"/>
          <p:cNvSpPr txBox="1">
            <a:spLocks noGrp="1"/>
          </p:cNvSpPr>
          <p:nvPr>
            <p:ph idx="1"/>
          </p:nvPr>
        </p:nvSpPr>
        <p:spPr/>
        <p:txBody>
          <a:bodyPr>
            <a:normAutofit lnSpcReduction="10000"/>
          </a:bodyPr>
          <a:lstStyle/>
          <a:p>
            <a:pPr lvl="0"/>
            <a:r>
              <a:rPr lang="en-US"/>
              <a:t>Gain an overview of the BIP Process</a:t>
            </a:r>
          </a:p>
          <a:p>
            <a:pPr lvl="0"/>
            <a:r>
              <a:rPr lang="en-US"/>
              <a:t>Learn to set behavior goals for the BIP</a:t>
            </a:r>
          </a:p>
          <a:p>
            <a:pPr lvl="0"/>
            <a:r>
              <a:rPr lang="en-US"/>
              <a:t>Learn to identify intervention strategies</a:t>
            </a:r>
          </a:p>
          <a:p>
            <a:pPr lvl="0"/>
            <a:r>
              <a:rPr lang="en-US"/>
              <a:t>Learn how to implement and evaluate the Behavior Intervention Plan</a:t>
            </a:r>
          </a:p>
          <a:p>
            <a:pPr lvl="0"/>
            <a:r>
              <a:rPr lang="en-US"/>
              <a:t>See an example of team meetings to develop, implement, and evaluate a BIP</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graphicFrame>
        <p:nvGraphicFramePr>
          <p:cNvPr id="12" name="Google Shape;331;p4">
            <a:extLst>
              <a:ext uri="{FF2B5EF4-FFF2-40B4-BE49-F238E27FC236}">
                <a16:creationId xmlns:a16="http://schemas.microsoft.com/office/drawing/2014/main" id="{3868A6FC-7FEA-4259-8EA3-A2B154199B78}"/>
              </a:ext>
            </a:extLst>
          </p:cNvPr>
          <p:cNvGraphicFramePr/>
          <p:nvPr>
            <p:extLst>
              <p:ext uri="{D42A27DB-BD31-4B8C-83A1-F6EECF244321}">
                <p14:modId xmlns:p14="http://schemas.microsoft.com/office/powerpoint/2010/main" val="2216813974"/>
              </p:ext>
            </p:extLst>
          </p:nvPr>
        </p:nvGraphicFramePr>
        <p:xfrm>
          <a:off x="1887774" y="2317918"/>
          <a:ext cx="10304226" cy="4102962"/>
        </p:xfrm>
        <a:graphic>
          <a:graphicData uri="http://schemas.openxmlformats.org/drawingml/2006/table">
            <a:tbl>
              <a:tblPr firstRow="1" bandRow="1">
                <a:noFill/>
              </a:tblPr>
              <a:tblGrid>
                <a:gridCol w="5152113">
                  <a:extLst>
                    <a:ext uri="{9D8B030D-6E8A-4147-A177-3AD203B41FA5}">
                      <a16:colId xmlns:a16="http://schemas.microsoft.com/office/drawing/2014/main" val="20000"/>
                    </a:ext>
                  </a:extLst>
                </a:gridCol>
                <a:gridCol w="5152113">
                  <a:extLst>
                    <a:ext uri="{9D8B030D-6E8A-4147-A177-3AD203B41FA5}">
                      <a16:colId xmlns:a16="http://schemas.microsoft.com/office/drawing/2014/main" val="20001"/>
                    </a:ext>
                  </a:extLst>
                </a:gridCol>
              </a:tblGrid>
              <a:tr h="4102962">
                <a:tc>
                  <a:txBody>
                    <a:bodyPr/>
                    <a:lstStyle/>
                    <a:p>
                      <a:pPr marL="0" marR="0" lvl="0" indent="0" algn="l" rtl="0">
                        <a:spcBef>
                          <a:spcPts val="0"/>
                        </a:spcBef>
                        <a:spcAft>
                          <a:spcPts val="0"/>
                        </a:spcAft>
                        <a:buClr>
                          <a:srgbClr val="3333CC"/>
                        </a:buClr>
                        <a:buSzPts val="2800"/>
                        <a:buFont typeface="Noto Sans Symbols"/>
                        <a:buNone/>
                      </a:pPr>
                      <a:r>
                        <a:rPr lang="en-US" sz="2000" b="1" u="none" strike="noStrike" cap="none" dirty="0">
                          <a:solidFill>
                            <a:srgbClr val="D31F2E"/>
                          </a:solidFill>
                          <a:latin typeface="+mn-lt"/>
                        </a:rPr>
                        <a:t>TEAM</a:t>
                      </a:r>
                      <a:endParaRPr sz="2000" dirty="0">
                        <a:solidFill>
                          <a:srgbClr val="D31F2E"/>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3.1 Team Composition</a:t>
                      </a: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3.2 Team Operating Procedures</a:t>
                      </a:r>
                      <a:endParaRPr lang="en-US"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3.3 Screening</a:t>
                      </a: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3.4 Student Support Team</a:t>
                      </a:r>
                      <a:endParaRPr lang="en-US" sz="2000" dirty="0">
                        <a:solidFill>
                          <a:schemeClr val="tx1"/>
                        </a:solidFill>
                        <a:latin typeface="+mn-lt"/>
                      </a:endParaRPr>
                    </a:p>
                    <a:p>
                      <a:pPr marL="0" marR="0" lvl="0" indent="0" algn="l" rtl="0">
                        <a:spcBef>
                          <a:spcPts val="0"/>
                        </a:spcBef>
                        <a:spcAft>
                          <a:spcPts val="0"/>
                        </a:spcAft>
                        <a:buClr>
                          <a:srgbClr val="3333CC"/>
                        </a:buClr>
                        <a:buSzPts val="2200"/>
                        <a:buFont typeface="Noto Sans Symbols"/>
                        <a:buNone/>
                      </a:pPr>
                      <a:endParaRPr sz="2000" b="0" u="none" strike="noStrike" cap="none" dirty="0">
                        <a:solidFill>
                          <a:schemeClr val="dk1"/>
                        </a:solidFill>
                        <a:latin typeface="+mn-lt"/>
                      </a:endParaRPr>
                    </a:p>
                    <a:p>
                      <a:pPr marL="0" marR="0" lvl="0" indent="0" algn="l" rtl="0">
                        <a:spcBef>
                          <a:spcPts val="0"/>
                        </a:spcBef>
                        <a:spcAft>
                          <a:spcPts val="0"/>
                        </a:spcAft>
                        <a:buClr>
                          <a:srgbClr val="3333CC"/>
                        </a:buClr>
                        <a:buSzPts val="2800"/>
                        <a:buFont typeface="Noto Sans Symbols"/>
                        <a:buNone/>
                      </a:pPr>
                      <a:r>
                        <a:rPr lang="en-US" sz="2000" b="1" u="none" strike="noStrike" cap="none" dirty="0">
                          <a:solidFill>
                            <a:srgbClr val="D31F2E"/>
                          </a:solidFill>
                          <a:latin typeface="+mn-lt"/>
                        </a:rPr>
                        <a:t>RESOURCES</a:t>
                      </a:r>
                      <a:endParaRPr sz="2000" dirty="0">
                        <a:solidFill>
                          <a:srgbClr val="D31F2E"/>
                        </a:solidFill>
                        <a:latin typeface="+mn-lt"/>
                      </a:endParaRP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3.5 Staffing</a:t>
                      </a: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3.6 Student/Family/Community Involvement</a:t>
                      </a: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3.7 Professional Development</a:t>
                      </a:r>
                    </a:p>
                    <a:p>
                      <a:pPr marL="0" marR="0" lvl="0" indent="0" algn="l" rtl="0">
                        <a:spcBef>
                          <a:spcPts val="0"/>
                        </a:spcBef>
                        <a:spcAft>
                          <a:spcPts val="0"/>
                        </a:spcAft>
                        <a:buNone/>
                      </a:pPr>
                      <a:endParaRPr sz="2000" b="0" dirty="0">
                        <a:solidFill>
                          <a:schemeClr val="dk1"/>
                        </a:solidFill>
                        <a:latin typeface="+mn-lt"/>
                      </a:endParaRPr>
                    </a:p>
                  </a:txBody>
                  <a:tcPr marL="91450" marR="91450" marT="45725" marB="45725">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
                          <a:srgbClr val="3333CC"/>
                        </a:buClr>
                        <a:buSzPts val="2800"/>
                        <a:buFont typeface="Noto Sans Symbols"/>
                        <a:buNone/>
                        <a:tabLst/>
                        <a:defRPr/>
                      </a:pPr>
                      <a:r>
                        <a:rPr kumimoji="0" lang="en-US" sz="2000" b="1" i="0" u="none" strike="noStrike" kern="1200" cap="none" spc="0" normalizeH="0" baseline="0" noProof="0" dirty="0">
                          <a:ln>
                            <a:noFill/>
                          </a:ln>
                          <a:solidFill>
                            <a:srgbClr val="D31F2E"/>
                          </a:solidFill>
                          <a:effectLst/>
                          <a:uLnTx/>
                          <a:uFillTx/>
                          <a:latin typeface="+mn-lt"/>
                          <a:ea typeface="+mn-ea"/>
                          <a:cs typeface="+mn-cs"/>
                        </a:rPr>
                        <a:t>SUPPORT PLANS</a:t>
                      </a:r>
                      <a:endParaRPr kumimoji="0" lang="en-US" sz="2000" b="0" i="0" u="none" strike="noStrike" kern="1200" cap="none" spc="0" normalizeH="0" baseline="0" noProof="0" dirty="0">
                        <a:ln>
                          <a:noFill/>
                        </a:ln>
                        <a:solidFill>
                          <a:srgbClr val="D31F2E"/>
                        </a:solidFill>
                        <a:effectLst/>
                        <a:uLnTx/>
                        <a:uFillTx/>
                        <a:latin typeface="+mn-lt"/>
                        <a:ea typeface="+mn-ea"/>
                        <a:cs typeface="+mn-cs"/>
                      </a:endParaRP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3.8   Quality of Life Indicators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3.9   Academic, Social, and Physical Indicators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3.10 Hypothesis Statement</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3.11 Comprehensive Support</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3.12 Natural and Formal Supports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3.13 Access to Tier I and Tier II Support</a:t>
                      </a:r>
                      <a:endParaRPr lang="en-US" sz="2000" b="1" dirty="0">
                        <a:solidFill>
                          <a:srgbClr val="0070C0"/>
                        </a:solidFill>
                        <a:latin typeface="+mn-lt"/>
                      </a:endParaRPr>
                    </a:p>
                    <a:p>
                      <a:pPr marL="0" marR="0" lvl="0" indent="0" algn="l" rtl="0">
                        <a:spcBef>
                          <a:spcPts val="0"/>
                        </a:spcBef>
                        <a:spcAft>
                          <a:spcPts val="0"/>
                        </a:spcAft>
                        <a:buClr>
                          <a:srgbClr val="3333CC"/>
                        </a:buClr>
                        <a:buSzPts val="2800"/>
                        <a:buFont typeface="Noto Sans Symbols"/>
                        <a:buNone/>
                      </a:pPr>
                      <a:endParaRPr lang="en-US" sz="2000" b="1" dirty="0">
                        <a:solidFill>
                          <a:srgbClr val="0070C0"/>
                        </a:solidFill>
                        <a:latin typeface="+mn-lt"/>
                      </a:endParaRPr>
                    </a:p>
                    <a:p>
                      <a:pPr marL="0" marR="0" lvl="0" indent="0" algn="l" rtl="0">
                        <a:spcBef>
                          <a:spcPts val="0"/>
                        </a:spcBef>
                        <a:spcAft>
                          <a:spcPts val="0"/>
                        </a:spcAft>
                        <a:buClr>
                          <a:srgbClr val="3333CC"/>
                        </a:buClr>
                        <a:buSzPts val="2800"/>
                        <a:buFont typeface="Noto Sans Symbols"/>
                        <a:buNone/>
                      </a:pPr>
                      <a:r>
                        <a:rPr lang="en-US" sz="2000" b="1" dirty="0">
                          <a:solidFill>
                            <a:srgbClr val="D31F2E"/>
                          </a:solidFill>
                          <a:latin typeface="+mn-lt"/>
                        </a:rPr>
                        <a:t>EVALUATION</a:t>
                      </a:r>
                      <a:endParaRPr sz="2000" dirty="0">
                        <a:solidFill>
                          <a:srgbClr val="D31F2E"/>
                        </a:solidFill>
                        <a:latin typeface="+mn-lt"/>
                      </a:endParaRPr>
                    </a:p>
                    <a:p>
                      <a:pPr marL="173736" marR="0" lvl="0" indent="-173736" algn="l" rtl="0">
                        <a:lnSpc>
                          <a:spcPct val="100000"/>
                        </a:lnSpc>
                        <a:spcBef>
                          <a:spcPts val="0"/>
                        </a:spcBef>
                        <a:spcAft>
                          <a:spcPts val="0"/>
                        </a:spcAft>
                        <a:buClr>
                          <a:srgbClr val="D31F2E"/>
                        </a:buClr>
                        <a:buSzPct val="120000"/>
                        <a:buFont typeface="Noto Sans Symbols"/>
                        <a:buChar char="▪"/>
                      </a:pPr>
                      <a:r>
                        <a:rPr lang="en-US" sz="2000" b="0" dirty="0">
                          <a:solidFill>
                            <a:schemeClr val="tx1"/>
                          </a:solidFill>
                          <a:latin typeface="+mn-lt"/>
                        </a:rPr>
                        <a:t>3.14 Data System</a:t>
                      </a:r>
                      <a:endParaRPr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3.15 Data-Based Decision Making</a:t>
                      </a:r>
                      <a:endParaRPr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3.16 Level of Use</a:t>
                      </a: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3.17 Annual Evaluation</a:t>
                      </a:r>
                      <a:endParaRPr sz="2000" dirty="0">
                        <a:solidFill>
                          <a:schemeClr val="tx1"/>
                        </a:solidFill>
                        <a:latin typeface="+mn-lt"/>
                      </a:endParaRPr>
                    </a:p>
                  </a:txBody>
                  <a:tcPr marL="91450" marR="91450" marT="45725" marB="45725">
                    <a:solidFill>
                      <a:schemeClr val="bg1"/>
                    </a:solidFill>
                  </a:tcPr>
                </a:tc>
                <a:extLst>
                  <a:ext uri="{0D108BD9-81ED-4DB2-BD59-A6C34878D82A}">
                    <a16:rowId xmlns:a16="http://schemas.microsoft.com/office/drawing/2014/main" val="10000"/>
                  </a:ext>
                </a:extLst>
              </a:tr>
            </a:tbl>
          </a:graphicData>
        </a:graphic>
      </p:graphicFrame>
      <p:grpSp>
        <p:nvGrpSpPr>
          <p:cNvPr id="7" name="Group 6">
            <a:extLst>
              <a:ext uri="{FF2B5EF4-FFF2-40B4-BE49-F238E27FC236}">
                <a16:creationId xmlns:a16="http://schemas.microsoft.com/office/drawing/2014/main" id="{0FB87442-7DCA-4423-A9DE-6E7BEB4A378C}"/>
              </a:ext>
            </a:extLst>
          </p:cNvPr>
          <p:cNvGrpSpPr/>
          <p:nvPr/>
        </p:nvGrpSpPr>
        <p:grpSpPr>
          <a:xfrm>
            <a:off x="6406042" y="3623751"/>
            <a:ext cx="633845" cy="2013937"/>
            <a:chOff x="7101673" y="3192190"/>
            <a:chExt cx="633845" cy="2013937"/>
          </a:xfrm>
        </p:grpSpPr>
        <p:sp>
          <p:nvSpPr>
            <p:cNvPr id="9" name="Google Shape;333;p4">
              <a:extLst>
                <a:ext uri="{FF2B5EF4-FFF2-40B4-BE49-F238E27FC236}">
                  <a16:creationId xmlns:a16="http://schemas.microsoft.com/office/drawing/2014/main" id="{3F16AB14-1495-4600-8F74-9B8ED076E99A}"/>
                </a:ext>
              </a:extLst>
            </p:cNvPr>
            <p:cNvSpPr/>
            <p:nvPr/>
          </p:nvSpPr>
          <p:spPr>
            <a:xfrm>
              <a:off x="7101673" y="5004108"/>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 name="Google Shape;333;p4">
              <a:extLst>
                <a:ext uri="{FF2B5EF4-FFF2-40B4-BE49-F238E27FC236}">
                  <a16:creationId xmlns:a16="http://schemas.microsoft.com/office/drawing/2014/main" id="{AF9380DB-502C-4A60-A903-1C2AEFADD62E}"/>
                </a:ext>
              </a:extLst>
            </p:cNvPr>
            <p:cNvSpPr/>
            <p:nvPr/>
          </p:nvSpPr>
          <p:spPr>
            <a:xfrm>
              <a:off x="7101673" y="3192190"/>
              <a:ext cx="633845" cy="187037"/>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2" name="Title 1">
            <a:extLst>
              <a:ext uri="{FF2B5EF4-FFF2-40B4-BE49-F238E27FC236}">
                <a16:creationId xmlns:a16="http://schemas.microsoft.com/office/drawing/2014/main" id="{5C4A1FF7-B228-4AEE-BE27-D62A16A80918}"/>
              </a:ext>
            </a:extLst>
          </p:cNvPr>
          <p:cNvSpPr>
            <a:spLocks noGrp="1"/>
          </p:cNvSpPr>
          <p:nvPr>
            <p:ph type="title"/>
          </p:nvPr>
        </p:nvSpPr>
        <p:spPr/>
        <p:txBody>
          <a:bodyPr>
            <a:normAutofit fontScale="90000"/>
          </a:bodyPr>
          <a:lstStyle/>
          <a:p>
            <a:r>
              <a:rPr lang="en-US" dirty="0">
                <a:sym typeface="Trebuchet MS"/>
                <a:hlinkClick r:id="rId3"/>
              </a:rPr>
              <a:t>The Tiered Fidelity Inventory (TFI)</a:t>
            </a:r>
            <a:br>
              <a:rPr lang="en-US" dirty="0">
                <a:sym typeface="Trebuchet MS"/>
              </a:rPr>
            </a:br>
            <a:r>
              <a:rPr lang="en-US" dirty="0">
                <a:sym typeface="Trebuchet MS"/>
                <a:hlinkClick r:id="rId4"/>
              </a:rPr>
              <a:t>Tier III Planning Tool</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900755-C5F1-4A2B-9072-8FF669D81024}"/>
              </a:ext>
            </a:extLst>
          </p:cNvPr>
          <p:cNvSpPr>
            <a:spLocks noGrp="1"/>
          </p:cNvSpPr>
          <p:nvPr>
            <p:ph type="title"/>
          </p:nvPr>
        </p:nvSpPr>
        <p:spPr/>
        <p:txBody>
          <a:bodyPr/>
          <a:lstStyle/>
          <a:p>
            <a:r>
              <a:rPr lang="en-US" dirty="0"/>
              <a:t>Introduction to the Case Study</a:t>
            </a:r>
          </a:p>
        </p:txBody>
      </p:sp>
      <p:sp>
        <p:nvSpPr>
          <p:cNvPr id="5" name="Content Placeholder 4">
            <a:extLst>
              <a:ext uri="{FF2B5EF4-FFF2-40B4-BE49-F238E27FC236}">
                <a16:creationId xmlns:a16="http://schemas.microsoft.com/office/drawing/2014/main" id="{35F6F0EF-7CEA-4C87-B6F1-8C78CDF5A3B2}"/>
              </a:ext>
            </a:extLst>
          </p:cNvPr>
          <p:cNvSpPr>
            <a:spLocks noGrp="1"/>
          </p:cNvSpPr>
          <p:nvPr>
            <p:ph idx="1"/>
          </p:nvPr>
        </p:nvSpPr>
        <p:spPr/>
        <p:txBody>
          <a:bodyPr/>
          <a:lstStyle/>
          <a:p>
            <a:r>
              <a:rPr lang="en-US"/>
              <a:t>In each of these modules, we are going to follow a Case Study to illustrate the process of Tier III.</a:t>
            </a:r>
          </a:p>
          <a:p>
            <a:r>
              <a:rPr lang="en-US"/>
              <a:t>In this module, the Case Study will focus on the process of using a student’s Functional Behavior Assessment to write a Behavior Intervention Plan for that student.</a:t>
            </a:r>
            <a:endParaRPr lang="en-US" dirty="0"/>
          </a:p>
        </p:txBody>
      </p:sp>
    </p:spTree>
    <p:extLst>
      <p:ext uri="{BB962C8B-B14F-4D97-AF65-F5344CB8AC3E}">
        <p14:creationId xmlns:p14="http://schemas.microsoft.com/office/powerpoint/2010/main" val="3783066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EF1673F-9E75-4ABA-9031-A2E3D46EA46D}"/>
              </a:ext>
            </a:extLst>
          </p:cNvPr>
          <p:cNvPicPr>
            <a:picLocks noGrp="1" noChangeAspect="1"/>
          </p:cNvPicPr>
          <p:nvPr>
            <p:ph type="pic" sz="quarter" idx="18"/>
          </p:nvPr>
        </p:nvPicPr>
        <p:blipFill>
          <a:blip r:embed="rId3" cstate="email">
            <a:extLst>
              <a:ext uri="{28A0092B-C50C-407E-A947-70E740481C1C}">
                <a14:useLocalDpi xmlns:a14="http://schemas.microsoft.com/office/drawing/2010/main"/>
              </a:ext>
            </a:extLst>
          </a:blip>
          <a:srcRect/>
          <a:stretch>
            <a:fillRect/>
          </a:stretch>
        </p:blipFill>
        <p:spPr/>
      </p:pic>
      <p:sp>
        <p:nvSpPr>
          <p:cNvPr id="2" name="Content Placeholder 1">
            <a:extLst>
              <a:ext uri="{FF2B5EF4-FFF2-40B4-BE49-F238E27FC236}">
                <a16:creationId xmlns:a16="http://schemas.microsoft.com/office/drawing/2014/main" id="{C0E52B6E-F897-448C-ABEE-D2021D816118}"/>
              </a:ext>
            </a:extLst>
          </p:cNvPr>
          <p:cNvSpPr>
            <a:spLocks noGrp="1"/>
          </p:cNvSpPr>
          <p:nvPr>
            <p:ph type="body" sz="quarter" idx="19"/>
          </p:nvPr>
        </p:nvSpPr>
        <p:spPr>
          <a:xfrm>
            <a:off x="6096000" y="1837920"/>
            <a:ext cx="5514607" cy="4441825"/>
          </a:xfrm>
        </p:spPr>
        <p:txBody>
          <a:bodyPr>
            <a:normAutofit fontScale="85000" lnSpcReduction="20000"/>
          </a:bodyPr>
          <a:lstStyle/>
          <a:p>
            <a:r>
              <a:rPr lang="en-US" dirty="0"/>
              <a:t>Aiden is a 2nd grader who has been referred for Tier III interventions by his teacher. </a:t>
            </a:r>
          </a:p>
          <a:p>
            <a:r>
              <a:rPr lang="en-US" dirty="0"/>
              <a:t>A Tier III Action Team completed Aiden’s Functional Behavior Assessment.</a:t>
            </a:r>
          </a:p>
          <a:p>
            <a:r>
              <a:rPr lang="en-US" dirty="0"/>
              <a:t>The Team determined that the function of Aiden’s behavior is to escape interactions with peers in unstructured settings.</a:t>
            </a:r>
          </a:p>
        </p:txBody>
      </p:sp>
      <p:sp>
        <p:nvSpPr>
          <p:cNvPr id="76" name="Google Shape;76;p11"/>
          <p:cNvSpPr txBox="1">
            <a:spLocks noGrp="1"/>
          </p:cNvSpPr>
          <p:nvPr>
            <p:ph type="title"/>
          </p:nvPr>
        </p:nvSpPr>
        <p:spPr/>
        <p:txBody>
          <a:bodyPr/>
          <a:lstStyle/>
          <a:p>
            <a:pPr lvl="0"/>
            <a:r>
              <a:rPr lang="en-US"/>
              <a:t>Update On Aiden</a:t>
            </a:r>
            <a:endParaRPr lang="en-US" dirty="0"/>
          </a:p>
        </p:txBody>
      </p:sp>
    </p:spTree>
    <p:extLst>
      <p:ext uri="{BB962C8B-B14F-4D97-AF65-F5344CB8AC3E}">
        <p14:creationId xmlns:p14="http://schemas.microsoft.com/office/powerpoint/2010/main" val="2533050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7"/>
          <p:cNvSpPr txBox="1">
            <a:spLocks noGrp="1"/>
          </p:cNvSpPr>
          <p:nvPr>
            <p:ph type="title"/>
          </p:nvPr>
        </p:nvSpPr>
        <p:spPr/>
        <p:txBody>
          <a:bodyPr>
            <a:normAutofit fontScale="90000"/>
          </a:bodyPr>
          <a:lstStyle/>
          <a:p>
            <a:pPr lvl="0"/>
            <a:r>
              <a:rPr lang="en-US"/>
              <a:t>Overview of a </a:t>
            </a:r>
            <a:br>
              <a:rPr lang="en-US"/>
            </a:br>
            <a:r>
              <a:rPr lang="en-US"/>
              <a:t>Behavior Intervention Plan</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30D89-F3D2-435C-9009-C2A11C17A4C9}"/>
              </a:ext>
            </a:extLst>
          </p:cNvPr>
          <p:cNvSpPr>
            <a:spLocks noGrp="1"/>
          </p:cNvSpPr>
          <p:nvPr>
            <p:ph type="title"/>
          </p:nvPr>
        </p:nvSpPr>
        <p:spPr/>
        <p:txBody>
          <a:bodyPr>
            <a:normAutofit fontScale="90000"/>
          </a:bodyPr>
          <a:lstStyle/>
          <a:p>
            <a:r>
              <a:rPr lang="en-US"/>
              <a:t>What is a Behavior Intervention Plan?</a:t>
            </a:r>
            <a:endParaRPr lang="en-US" dirty="0"/>
          </a:p>
        </p:txBody>
      </p:sp>
      <p:sp>
        <p:nvSpPr>
          <p:cNvPr id="3" name="Text Placeholder 2">
            <a:extLst>
              <a:ext uri="{FF2B5EF4-FFF2-40B4-BE49-F238E27FC236}">
                <a16:creationId xmlns:a16="http://schemas.microsoft.com/office/drawing/2014/main" id="{FEF82E2B-2443-41D3-8A54-E0328D6FD8C0}"/>
              </a:ext>
            </a:extLst>
          </p:cNvPr>
          <p:cNvSpPr>
            <a:spLocks noGrp="1"/>
          </p:cNvSpPr>
          <p:nvPr>
            <p:ph idx="1"/>
          </p:nvPr>
        </p:nvSpPr>
        <p:spPr/>
        <p:txBody>
          <a:bodyPr>
            <a:normAutofit fontScale="92500" lnSpcReduction="20000"/>
          </a:bodyPr>
          <a:lstStyle/>
          <a:p>
            <a:r>
              <a:rPr lang="en-US"/>
              <a:t>A Behavior Intervention Plan (BIP) defines how an educational setting will be changed to improve the behavioral success of the student. </a:t>
            </a:r>
          </a:p>
          <a:p>
            <a:r>
              <a:rPr lang="en-US"/>
              <a:t>The BIP is based on a student’s Functional Behavior Assessment. </a:t>
            </a:r>
          </a:p>
          <a:p>
            <a:r>
              <a:rPr lang="en-US"/>
              <a:t>The BIP is created by the student’s problem-solving team, the same team that completed the FBA. </a:t>
            </a:r>
          </a:p>
          <a:p>
            <a:r>
              <a:rPr lang="en-US"/>
              <a:t>The problem-solving team develops a plan to teach a functionally equivalent replacement behavior.</a:t>
            </a:r>
            <a:endParaRPr lang="en-US" dirty="0"/>
          </a:p>
        </p:txBody>
      </p:sp>
    </p:spTree>
    <p:extLst>
      <p:ext uri="{BB962C8B-B14F-4D97-AF65-F5344CB8AC3E}">
        <p14:creationId xmlns:p14="http://schemas.microsoft.com/office/powerpoint/2010/main" val="2589756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17AC8-0ACC-4BB0-B62B-EC940E86DCA0}"/>
              </a:ext>
            </a:extLst>
          </p:cNvPr>
          <p:cNvSpPr>
            <a:spLocks noGrp="1"/>
          </p:cNvSpPr>
          <p:nvPr>
            <p:ph type="title"/>
          </p:nvPr>
        </p:nvSpPr>
        <p:spPr/>
        <p:txBody>
          <a:bodyPr/>
          <a:lstStyle/>
          <a:p>
            <a:r>
              <a:rPr lang="en-US"/>
              <a:t>Overarching Goals of the BIP</a:t>
            </a:r>
            <a:endParaRPr lang="en-US" dirty="0"/>
          </a:p>
        </p:txBody>
      </p:sp>
      <p:sp>
        <p:nvSpPr>
          <p:cNvPr id="3" name="Text Placeholder 2">
            <a:extLst>
              <a:ext uri="{FF2B5EF4-FFF2-40B4-BE49-F238E27FC236}">
                <a16:creationId xmlns:a16="http://schemas.microsoft.com/office/drawing/2014/main" id="{36752434-CDE9-4110-8606-2ECAE20E953F}"/>
              </a:ext>
            </a:extLst>
          </p:cNvPr>
          <p:cNvSpPr>
            <a:spLocks noGrp="1"/>
          </p:cNvSpPr>
          <p:nvPr>
            <p:ph idx="1"/>
          </p:nvPr>
        </p:nvSpPr>
        <p:spPr/>
        <p:txBody>
          <a:bodyPr/>
          <a:lstStyle/>
          <a:p>
            <a:r>
              <a:rPr lang="en-US" b="1" u="sng" dirty="0"/>
              <a:t>Prevent</a:t>
            </a:r>
            <a:r>
              <a:rPr lang="en-US" dirty="0"/>
              <a:t>: Change the environment to prevent occurrences of problem behavior </a:t>
            </a:r>
          </a:p>
          <a:p>
            <a:r>
              <a:rPr lang="en-US" b="1" u="sng" dirty="0"/>
              <a:t>Teach</a:t>
            </a:r>
            <a:r>
              <a:rPr lang="en-US" dirty="0"/>
              <a:t>: Teach the student alternative appropriate ways of behaving</a:t>
            </a:r>
          </a:p>
          <a:p>
            <a:r>
              <a:rPr lang="en-US" b="1" u="sng" dirty="0"/>
              <a:t>Reinforce</a:t>
            </a:r>
            <a:r>
              <a:rPr lang="en-US" dirty="0"/>
              <a:t>: Provide consequences to increase appropriate behavior</a:t>
            </a:r>
          </a:p>
          <a:p>
            <a:endParaRPr lang="en-US" dirty="0"/>
          </a:p>
        </p:txBody>
      </p:sp>
    </p:spTree>
    <p:extLst>
      <p:ext uri="{BB962C8B-B14F-4D97-AF65-F5344CB8AC3E}">
        <p14:creationId xmlns:p14="http://schemas.microsoft.com/office/powerpoint/2010/main" val="2120122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g6e0215fd9d_0_13"/>
          <p:cNvSpPr txBox="1">
            <a:spLocks noGrp="1"/>
          </p:cNvSpPr>
          <p:nvPr>
            <p:ph type="title"/>
          </p:nvPr>
        </p:nvSpPr>
        <p:spPr/>
        <p:txBody>
          <a:bodyPr>
            <a:normAutofit fontScale="90000"/>
          </a:bodyPr>
          <a:lstStyle/>
          <a:p>
            <a:pPr lvl="0"/>
            <a:r>
              <a:rPr lang="en-US"/>
              <a:t>Outcomes of the FBA/BIP Process </a:t>
            </a:r>
            <a:endParaRPr lang="en-US" dirty="0"/>
          </a:p>
        </p:txBody>
      </p:sp>
      <p:sp>
        <p:nvSpPr>
          <p:cNvPr id="326" name="Google Shape;326;g6e0215fd9d_0_13"/>
          <p:cNvSpPr txBox="1">
            <a:spLocks noGrp="1"/>
          </p:cNvSpPr>
          <p:nvPr>
            <p:ph idx="1"/>
          </p:nvPr>
        </p:nvSpPr>
        <p:spPr/>
        <p:txBody>
          <a:bodyPr>
            <a:normAutofit fontScale="92500"/>
          </a:bodyPr>
          <a:lstStyle/>
          <a:p>
            <a:pPr lvl="0"/>
            <a:r>
              <a:rPr lang="en-US"/>
              <a:t>Provides practical academic and social skills to ensure school success</a:t>
            </a:r>
          </a:p>
          <a:p>
            <a:pPr lvl="0"/>
            <a:r>
              <a:rPr lang="en-US"/>
              <a:t>Examines the process of learning and performance </a:t>
            </a:r>
          </a:p>
          <a:p>
            <a:pPr lvl="0"/>
            <a:r>
              <a:rPr lang="en-US"/>
              <a:t>Suggests intervention techniques that are linked to success</a:t>
            </a:r>
          </a:p>
          <a:p>
            <a:pPr lvl="0"/>
            <a:r>
              <a:rPr lang="en-US"/>
              <a:t>Provides ongoing assessment to evaluate intervention progress </a:t>
            </a:r>
          </a:p>
          <a:p>
            <a:pPr lvl="0"/>
            <a:r>
              <a:rPr lang="en-US"/>
              <a:t>Provides continuous assessment that interacts with instruction </a:t>
            </a:r>
            <a:endParaRPr lang="en-US" dirty="0"/>
          </a:p>
        </p:txBody>
      </p:sp>
    </p:spTree>
    <p:extLst>
      <p:ext uri="{BB962C8B-B14F-4D97-AF65-F5344CB8AC3E}">
        <p14:creationId xmlns:p14="http://schemas.microsoft.com/office/powerpoint/2010/main" val="859319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2F513-4C75-4834-BF7D-C11AFF88DE76}"/>
              </a:ext>
            </a:extLst>
          </p:cNvPr>
          <p:cNvSpPr>
            <a:spLocks noGrp="1"/>
          </p:cNvSpPr>
          <p:nvPr>
            <p:ph type="title"/>
          </p:nvPr>
        </p:nvSpPr>
        <p:spPr/>
        <p:txBody>
          <a:bodyPr/>
          <a:lstStyle/>
          <a:p>
            <a:r>
              <a:rPr lang="en-US"/>
              <a:t>The BIP Process</a:t>
            </a:r>
            <a:endParaRPr lang="en-US" dirty="0"/>
          </a:p>
        </p:txBody>
      </p:sp>
      <p:sp>
        <p:nvSpPr>
          <p:cNvPr id="3" name="Text Placeholder 2">
            <a:extLst>
              <a:ext uri="{FF2B5EF4-FFF2-40B4-BE49-F238E27FC236}">
                <a16:creationId xmlns:a16="http://schemas.microsoft.com/office/drawing/2014/main" id="{9DBDE97A-E9CE-43D0-AC2A-CCEA20CAF6DA}"/>
              </a:ext>
            </a:extLst>
          </p:cNvPr>
          <p:cNvSpPr>
            <a:spLocks noGrp="1"/>
          </p:cNvSpPr>
          <p:nvPr>
            <p:ph idx="1"/>
          </p:nvPr>
        </p:nvSpPr>
        <p:spPr/>
        <p:txBody>
          <a:bodyPr/>
          <a:lstStyle/>
          <a:p>
            <a:r>
              <a:rPr lang="en-US"/>
              <a:t>Set behavior goals for the student:</a:t>
            </a:r>
          </a:p>
          <a:p>
            <a:pPr lvl="1"/>
            <a:r>
              <a:rPr lang="en-US"/>
              <a:t>Temporary replacement behavior  </a:t>
            </a:r>
          </a:p>
          <a:p>
            <a:pPr lvl="1"/>
            <a:r>
              <a:rPr lang="en-US"/>
              <a:t>Long-term desired behavior</a:t>
            </a:r>
          </a:p>
          <a:p>
            <a:r>
              <a:rPr lang="en-US"/>
              <a:t>Identify strategies to help student reach the goals, e.g.:</a:t>
            </a:r>
          </a:p>
          <a:p>
            <a:pPr lvl="1"/>
            <a:r>
              <a:rPr lang="en-US"/>
              <a:t>Modify setting event and antecedent</a:t>
            </a:r>
          </a:p>
          <a:p>
            <a:pPr lvl="1"/>
            <a:r>
              <a:rPr lang="en-US"/>
              <a:t>Teach replacement behavior(s)</a:t>
            </a:r>
          </a:p>
          <a:p>
            <a:pPr lvl="1"/>
            <a:r>
              <a:rPr lang="en-US"/>
              <a:t>Modify consequences to encourage replacement behaviors</a:t>
            </a:r>
            <a:endParaRPr lang="en-US" dirty="0"/>
          </a:p>
        </p:txBody>
      </p:sp>
    </p:spTree>
    <p:extLst>
      <p:ext uri="{BB962C8B-B14F-4D97-AF65-F5344CB8AC3E}">
        <p14:creationId xmlns:p14="http://schemas.microsoft.com/office/powerpoint/2010/main" val="1671430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DDBD9-584B-4A1A-B4C3-B20188B1F234}"/>
              </a:ext>
            </a:extLst>
          </p:cNvPr>
          <p:cNvSpPr>
            <a:spLocks noGrp="1"/>
          </p:cNvSpPr>
          <p:nvPr>
            <p:ph type="title"/>
          </p:nvPr>
        </p:nvSpPr>
        <p:spPr/>
        <p:txBody>
          <a:bodyPr/>
          <a:lstStyle/>
          <a:p>
            <a:r>
              <a:rPr lang="en-US"/>
              <a:t>The BIP Process</a:t>
            </a:r>
            <a:endParaRPr lang="en-US" dirty="0"/>
          </a:p>
        </p:txBody>
      </p:sp>
      <p:sp>
        <p:nvSpPr>
          <p:cNvPr id="3" name="Text Placeholder 2">
            <a:extLst>
              <a:ext uri="{FF2B5EF4-FFF2-40B4-BE49-F238E27FC236}">
                <a16:creationId xmlns:a16="http://schemas.microsoft.com/office/drawing/2014/main" id="{E20B9E18-EBCF-4E97-8810-CE087A20ECAF}"/>
              </a:ext>
            </a:extLst>
          </p:cNvPr>
          <p:cNvSpPr>
            <a:spLocks noGrp="1"/>
          </p:cNvSpPr>
          <p:nvPr>
            <p:ph idx="1"/>
          </p:nvPr>
        </p:nvSpPr>
        <p:spPr/>
        <p:txBody>
          <a:bodyPr/>
          <a:lstStyle/>
          <a:p>
            <a:r>
              <a:rPr lang="en-US"/>
              <a:t>Revisit the crisis plan (if needed).</a:t>
            </a:r>
          </a:p>
          <a:p>
            <a:r>
              <a:rPr lang="en-US"/>
              <a:t>Implement the BIP.</a:t>
            </a:r>
          </a:p>
          <a:p>
            <a:r>
              <a:rPr lang="en-US"/>
              <a:t>Evaluate regularly to make sure the plan is working.</a:t>
            </a:r>
            <a:endParaRPr lang="en-US" dirty="0"/>
          </a:p>
        </p:txBody>
      </p:sp>
    </p:spTree>
    <p:extLst>
      <p:ext uri="{BB962C8B-B14F-4D97-AF65-F5344CB8AC3E}">
        <p14:creationId xmlns:p14="http://schemas.microsoft.com/office/powerpoint/2010/main" val="2482077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B39B-E668-4AEC-86D0-C902B7098444}"/>
              </a:ext>
            </a:extLst>
          </p:cNvPr>
          <p:cNvSpPr>
            <a:spLocks noGrp="1"/>
          </p:cNvSpPr>
          <p:nvPr>
            <p:ph type="title"/>
          </p:nvPr>
        </p:nvSpPr>
        <p:spPr/>
        <p:txBody>
          <a:bodyPr/>
          <a:lstStyle/>
          <a:p>
            <a:r>
              <a:rPr lang="en-US" dirty="0"/>
              <a:t>Blank BIP Template</a:t>
            </a:r>
          </a:p>
        </p:txBody>
      </p:sp>
      <p:pic>
        <p:nvPicPr>
          <p:cNvPr id="6" name="Picture 5">
            <a:extLst>
              <a:ext uri="{FF2B5EF4-FFF2-40B4-BE49-F238E27FC236}">
                <a16:creationId xmlns:a16="http://schemas.microsoft.com/office/drawing/2014/main" id="{6B04E04D-756D-489E-9068-8A7F71143DAB}"/>
              </a:ext>
            </a:extLst>
          </p:cNvPr>
          <p:cNvPicPr>
            <a:picLocks noChangeAspect="1"/>
          </p:cNvPicPr>
          <p:nvPr/>
        </p:nvPicPr>
        <p:blipFill rotWithShape="1">
          <a:blip r:embed="rId3"/>
          <a:srcRect l="22059" t="32475" r="22683" b="6864"/>
          <a:stretch/>
        </p:blipFill>
        <p:spPr>
          <a:xfrm>
            <a:off x="3263468" y="1690688"/>
            <a:ext cx="7350985" cy="4539297"/>
          </a:xfrm>
          <a:prstGeom prst="rect">
            <a:avLst/>
          </a:prstGeom>
        </p:spPr>
      </p:pic>
    </p:spTree>
    <p:extLst>
      <p:ext uri="{BB962C8B-B14F-4D97-AF65-F5344CB8AC3E}">
        <p14:creationId xmlns:p14="http://schemas.microsoft.com/office/powerpoint/2010/main" val="2086080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3D45429-36B3-4925-A072-54C1A58FC48D}"/>
              </a:ext>
            </a:extLst>
          </p:cNvPr>
          <p:cNvPicPr>
            <a:picLocks noChangeAspect="1"/>
          </p:cNvPicPr>
          <p:nvPr/>
        </p:nvPicPr>
        <p:blipFill rotWithShape="1">
          <a:blip r:embed="rId3"/>
          <a:srcRect l="21066" t="21961" r="20147" b="14901"/>
          <a:stretch/>
        </p:blipFill>
        <p:spPr>
          <a:xfrm>
            <a:off x="3355319" y="1690688"/>
            <a:ext cx="7167283" cy="4329954"/>
          </a:xfrm>
          <a:prstGeom prst="rect">
            <a:avLst/>
          </a:prstGeom>
        </p:spPr>
      </p:pic>
      <p:sp>
        <p:nvSpPr>
          <p:cNvPr id="4" name="Title 3">
            <a:extLst>
              <a:ext uri="{FF2B5EF4-FFF2-40B4-BE49-F238E27FC236}">
                <a16:creationId xmlns:a16="http://schemas.microsoft.com/office/drawing/2014/main" id="{62564434-952B-4935-AC4F-95FB26DC7797}"/>
              </a:ext>
            </a:extLst>
          </p:cNvPr>
          <p:cNvSpPr>
            <a:spLocks noGrp="1"/>
          </p:cNvSpPr>
          <p:nvPr>
            <p:ph type="title"/>
          </p:nvPr>
        </p:nvSpPr>
        <p:spPr/>
        <p:txBody>
          <a:bodyPr/>
          <a:lstStyle/>
          <a:p>
            <a:r>
              <a:rPr lang="en-US" dirty="0"/>
              <a:t>BIP Template</a:t>
            </a:r>
          </a:p>
        </p:txBody>
      </p:sp>
    </p:spTree>
    <p:extLst>
      <p:ext uri="{BB962C8B-B14F-4D97-AF65-F5344CB8AC3E}">
        <p14:creationId xmlns:p14="http://schemas.microsoft.com/office/powerpoint/2010/main" val="27480176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C28D1-2077-4F0F-ABA5-55570929AF40}"/>
              </a:ext>
            </a:extLst>
          </p:cNvPr>
          <p:cNvSpPr>
            <a:spLocks noGrp="1"/>
          </p:cNvSpPr>
          <p:nvPr>
            <p:ph type="title"/>
          </p:nvPr>
        </p:nvSpPr>
        <p:spPr/>
        <p:txBody>
          <a:bodyPr/>
          <a:lstStyle/>
          <a:p>
            <a:r>
              <a:rPr lang="en-US" dirty="0"/>
              <a:t>BIP Template</a:t>
            </a:r>
          </a:p>
        </p:txBody>
      </p:sp>
      <p:pic>
        <p:nvPicPr>
          <p:cNvPr id="3" name="Picture 2">
            <a:extLst>
              <a:ext uri="{FF2B5EF4-FFF2-40B4-BE49-F238E27FC236}">
                <a16:creationId xmlns:a16="http://schemas.microsoft.com/office/drawing/2014/main" id="{AE69236F-4FD5-45D0-A30C-D3248B43B2E9}"/>
              </a:ext>
            </a:extLst>
          </p:cNvPr>
          <p:cNvPicPr>
            <a:picLocks noChangeAspect="1"/>
          </p:cNvPicPr>
          <p:nvPr/>
        </p:nvPicPr>
        <p:blipFill rotWithShape="1">
          <a:blip r:embed="rId3"/>
          <a:srcRect l="21066" t="25000" r="21250" b="13922"/>
          <a:stretch/>
        </p:blipFill>
        <p:spPr>
          <a:xfrm>
            <a:off x="3422555" y="1690688"/>
            <a:ext cx="7032812" cy="4188759"/>
          </a:xfrm>
          <a:prstGeom prst="rect">
            <a:avLst/>
          </a:prstGeom>
        </p:spPr>
      </p:pic>
    </p:spTree>
    <p:extLst>
      <p:ext uri="{BB962C8B-B14F-4D97-AF65-F5344CB8AC3E}">
        <p14:creationId xmlns:p14="http://schemas.microsoft.com/office/powerpoint/2010/main" val="11654164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89BB2-7A07-4D77-B740-9949C12A1B03}"/>
              </a:ext>
            </a:extLst>
          </p:cNvPr>
          <p:cNvSpPr>
            <a:spLocks noGrp="1"/>
          </p:cNvSpPr>
          <p:nvPr>
            <p:ph type="title"/>
          </p:nvPr>
        </p:nvSpPr>
        <p:spPr/>
        <p:txBody>
          <a:bodyPr/>
          <a:lstStyle/>
          <a:p>
            <a:r>
              <a:rPr lang="en-US" dirty="0"/>
              <a:t>BIP Template</a:t>
            </a:r>
          </a:p>
        </p:txBody>
      </p:sp>
      <p:pic>
        <p:nvPicPr>
          <p:cNvPr id="3" name="Picture 2">
            <a:extLst>
              <a:ext uri="{FF2B5EF4-FFF2-40B4-BE49-F238E27FC236}">
                <a16:creationId xmlns:a16="http://schemas.microsoft.com/office/drawing/2014/main" id="{8AAE8326-56F7-4E3C-A81A-0E3CC2FE75F9}"/>
              </a:ext>
            </a:extLst>
          </p:cNvPr>
          <p:cNvPicPr>
            <a:picLocks noChangeAspect="1"/>
          </p:cNvPicPr>
          <p:nvPr/>
        </p:nvPicPr>
        <p:blipFill rotWithShape="1">
          <a:blip r:embed="rId3"/>
          <a:srcRect l="22059" t="22942" r="21030" b="12353"/>
          <a:stretch/>
        </p:blipFill>
        <p:spPr>
          <a:xfrm>
            <a:off x="3469620" y="1690688"/>
            <a:ext cx="6938682" cy="4437529"/>
          </a:xfrm>
          <a:prstGeom prst="rect">
            <a:avLst/>
          </a:prstGeom>
        </p:spPr>
      </p:pic>
    </p:spTree>
    <p:extLst>
      <p:ext uri="{BB962C8B-B14F-4D97-AF65-F5344CB8AC3E}">
        <p14:creationId xmlns:p14="http://schemas.microsoft.com/office/powerpoint/2010/main" val="3195601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E1255-2C7C-4224-8DF3-56EED6492CB0}"/>
              </a:ext>
            </a:extLst>
          </p:cNvPr>
          <p:cNvSpPr>
            <a:spLocks noGrp="1"/>
          </p:cNvSpPr>
          <p:nvPr>
            <p:ph type="title"/>
          </p:nvPr>
        </p:nvSpPr>
        <p:spPr/>
        <p:txBody>
          <a:bodyPr/>
          <a:lstStyle/>
          <a:p>
            <a:r>
              <a:rPr lang="en-US" dirty="0"/>
              <a:t>BIP Template</a:t>
            </a:r>
          </a:p>
        </p:txBody>
      </p:sp>
      <p:pic>
        <p:nvPicPr>
          <p:cNvPr id="3" name="Picture 2">
            <a:extLst>
              <a:ext uri="{FF2B5EF4-FFF2-40B4-BE49-F238E27FC236}">
                <a16:creationId xmlns:a16="http://schemas.microsoft.com/office/drawing/2014/main" id="{B987D3B2-809E-43D5-A6C7-C248A0C1DADD}"/>
              </a:ext>
            </a:extLst>
          </p:cNvPr>
          <p:cNvPicPr>
            <a:picLocks noChangeAspect="1"/>
          </p:cNvPicPr>
          <p:nvPr/>
        </p:nvPicPr>
        <p:blipFill rotWithShape="1">
          <a:blip r:embed="rId3"/>
          <a:srcRect l="20184" t="22941" r="21139" b="11961"/>
          <a:stretch/>
        </p:blipFill>
        <p:spPr>
          <a:xfrm>
            <a:off x="3362043" y="1690688"/>
            <a:ext cx="7153835" cy="4464423"/>
          </a:xfrm>
          <a:prstGeom prst="rect">
            <a:avLst/>
          </a:prstGeom>
        </p:spPr>
      </p:pic>
    </p:spTree>
    <p:extLst>
      <p:ext uri="{BB962C8B-B14F-4D97-AF65-F5344CB8AC3E}">
        <p14:creationId xmlns:p14="http://schemas.microsoft.com/office/powerpoint/2010/main" val="23697092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12"/>
          <p:cNvSpPr txBox="1">
            <a:spLocks noGrp="1"/>
          </p:cNvSpPr>
          <p:nvPr>
            <p:ph type="title"/>
          </p:nvPr>
        </p:nvSpPr>
        <p:spPr/>
        <p:txBody>
          <a:bodyPr/>
          <a:lstStyle/>
          <a:p>
            <a:pPr lvl="0"/>
            <a:r>
              <a:rPr lang="en-US"/>
              <a:t>Setting Behavior Goals for the BIP</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54AE6-740F-46A0-97A6-3952D8ACBCFD}"/>
              </a:ext>
            </a:extLst>
          </p:cNvPr>
          <p:cNvSpPr>
            <a:spLocks noGrp="1"/>
          </p:cNvSpPr>
          <p:nvPr>
            <p:ph type="title"/>
          </p:nvPr>
        </p:nvSpPr>
        <p:spPr/>
        <p:txBody>
          <a:bodyPr/>
          <a:lstStyle/>
          <a:p>
            <a:r>
              <a:rPr lang="en-US"/>
              <a:t>Goal of the BIP</a:t>
            </a:r>
            <a:endParaRPr lang="en-US" dirty="0"/>
          </a:p>
        </p:txBody>
      </p:sp>
      <p:sp>
        <p:nvSpPr>
          <p:cNvPr id="3" name="Text Placeholder 2">
            <a:extLst>
              <a:ext uri="{FF2B5EF4-FFF2-40B4-BE49-F238E27FC236}">
                <a16:creationId xmlns:a16="http://schemas.microsoft.com/office/drawing/2014/main" id="{4B4C96F6-4D78-45FB-9373-4068C6E22CEB}"/>
              </a:ext>
            </a:extLst>
          </p:cNvPr>
          <p:cNvSpPr>
            <a:spLocks noGrp="1"/>
          </p:cNvSpPr>
          <p:nvPr>
            <p:ph idx="1"/>
          </p:nvPr>
        </p:nvSpPr>
        <p:spPr/>
        <p:txBody>
          <a:bodyPr/>
          <a:lstStyle/>
          <a:p>
            <a:r>
              <a:rPr lang="en-US"/>
              <a:t>Ultimately the goal is to move the student away from the undesirable behavior and towards meeting the school and classroom expectations.</a:t>
            </a:r>
          </a:p>
          <a:p>
            <a:endParaRPr lang="en-US" dirty="0"/>
          </a:p>
        </p:txBody>
      </p:sp>
    </p:spTree>
    <p:extLst>
      <p:ext uri="{BB962C8B-B14F-4D97-AF65-F5344CB8AC3E}">
        <p14:creationId xmlns:p14="http://schemas.microsoft.com/office/powerpoint/2010/main" val="37559625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13"/>
          <p:cNvSpPr txBox="1">
            <a:spLocks noGrp="1"/>
          </p:cNvSpPr>
          <p:nvPr>
            <p:ph type="title"/>
          </p:nvPr>
        </p:nvSpPr>
        <p:spPr/>
        <p:txBody>
          <a:bodyPr/>
          <a:lstStyle/>
          <a:p>
            <a:pPr lvl="0"/>
            <a:r>
              <a:rPr lang="en-US"/>
              <a:t>Competing Behavior Pathway</a:t>
            </a:r>
            <a:endParaRPr lang="en-US" dirty="0"/>
          </a:p>
        </p:txBody>
      </p:sp>
      <p:sp>
        <p:nvSpPr>
          <p:cNvPr id="368" name="Google Shape;368;p13"/>
          <p:cNvSpPr txBox="1">
            <a:spLocks noGrp="1"/>
          </p:cNvSpPr>
          <p:nvPr>
            <p:ph idx="1"/>
          </p:nvPr>
        </p:nvSpPr>
        <p:spPr/>
        <p:txBody>
          <a:bodyPr>
            <a:normAutofit fontScale="85000" lnSpcReduction="20000"/>
          </a:bodyPr>
          <a:lstStyle/>
          <a:p>
            <a:pPr marL="0" lvl="0" indent="0">
              <a:buNone/>
            </a:pPr>
            <a:r>
              <a:rPr lang="en-US" dirty="0"/>
              <a:t>Once a Summary Statement is developed, we can complete a competing behavior pathway:</a:t>
            </a:r>
          </a:p>
          <a:p>
            <a:pPr lvl="0"/>
            <a:endParaRPr lang="en-US" dirty="0"/>
          </a:p>
          <a:p>
            <a:pPr lvl="0"/>
            <a:r>
              <a:rPr lang="en-US" dirty="0"/>
              <a:t>Change the routines or environments to make the problem behavior less likely to occur</a:t>
            </a:r>
          </a:p>
          <a:p>
            <a:pPr lvl="0"/>
            <a:r>
              <a:rPr lang="en-US" dirty="0"/>
              <a:t>Identify a short-term alternative behavior that will move the student closer to the behavior we ultimately want </a:t>
            </a:r>
          </a:p>
          <a:p>
            <a:pPr lvl="0"/>
            <a:r>
              <a:rPr lang="en-US" dirty="0"/>
              <a:t>Determine a consequence that will make the alternative behavior more rewarding than the problem behavior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AA9C95E-48B4-4483-A941-DA6DB4EF600F}"/>
              </a:ext>
            </a:extLst>
          </p:cNvPr>
          <p:cNvPicPr>
            <a:picLocks noChangeAspect="1"/>
          </p:cNvPicPr>
          <p:nvPr/>
        </p:nvPicPr>
        <p:blipFill rotWithShape="1">
          <a:blip r:embed="rId3"/>
          <a:srcRect t="10067"/>
          <a:stretch/>
        </p:blipFill>
        <p:spPr>
          <a:xfrm>
            <a:off x="0" y="2121576"/>
            <a:ext cx="12192000" cy="4371299"/>
          </a:xfrm>
          <a:prstGeom prst="rect">
            <a:avLst/>
          </a:prstGeom>
        </p:spPr>
      </p:pic>
      <p:sp>
        <p:nvSpPr>
          <p:cNvPr id="6" name="Title 5">
            <a:extLst>
              <a:ext uri="{FF2B5EF4-FFF2-40B4-BE49-F238E27FC236}">
                <a16:creationId xmlns:a16="http://schemas.microsoft.com/office/drawing/2014/main" id="{90620F0F-108D-4C94-B80B-8EE066110567}"/>
              </a:ext>
            </a:extLst>
          </p:cNvPr>
          <p:cNvSpPr>
            <a:spLocks noGrp="1"/>
          </p:cNvSpPr>
          <p:nvPr>
            <p:ph type="title"/>
          </p:nvPr>
        </p:nvSpPr>
        <p:spPr/>
        <p:txBody>
          <a:bodyPr>
            <a:normAutofit fontScale="90000"/>
          </a:bodyPr>
          <a:lstStyle/>
          <a:p>
            <a:r>
              <a:rPr lang="en-US" dirty="0"/>
              <a:t>Template: Competing Behavior Pathway</a:t>
            </a:r>
          </a:p>
        </p:txBody>
      </p:sp>
    </p:spTree>
    <p:extLst>
      <p:ext uri="{BB962C8B-B14F-4D97-AF65-F5344CB8AC3E}">
        <p14:creationId xmlns:p14="http://schemas.microsoft.com/office/powerpoint/2010/main" val="1973270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7BE7C2-2C96-467D-A828-A316F76B84D8}"/>
              </a:ext>
            </a:extLst>
          </p:cNvPr>
          <p:cNvSpPr>
            <a:spLocks noGrp="1"/>
          </p:cNvSpPr>
          <p:nvPr>
            <p:ph type="title"/>
          </p:nvPr>
        </p:nvSpPr>
        <p:spPr/>
        <p:txBody>
          <a:bodyPr/>
          <a:lstStyle/>
          <a:p>
            <a:r>
              <a:rPr lang="en-US"/>
              <a:t>Create Behavior Goals</a:t>
            </a:r>
            <a:endParaRPr lang="en-US" dirty="0"/>
          </a:p>
        </p:txBody>
      </p:sp>
      <p:sp>
        <p:nvSpPr>
          <p:cNvPr id="5" name="Text Placeholder 4">
            <a:extLst>
              <a:ext uri="{FF2B5EF4-FFF2-40B4-BE49-F238E27FC236}">
                <a16:creationId xmlns:a16="http://schemas.microsoft.com/office/drawing/2014/main" id="{50436A42-8E20-4B16-8E93-4496EBD6218F}"/>
              </a:ext>
            </a:extLst>
          </p:cNvPr>
          <p:cNvSpPr>
            <a:spLocks noGrp="1"/>
          </p:cNvSpPr>
          <p:nvPr>
            <p:ph idx="1"/>
          </p:nvPr>
        </p:nvSpPr>
        <p:spPr/>
        <p:txBody>
          <a:bodyPr>
            <a:normAutofit fontScale="92500" lnSpcReduction="20000"/>
          </a:bodyPr>
          <a:lstStyle/>
          <a:p>
            <a:pPr marL="0" indent="0">
              <a:buNone/>
            </a:pPr>
            <a:r>
              <a:rPr lang="en-US" dirty="0"/>
              <a:t>Set behavior goals…</a:t>
            </a:r>
          </a:p>
          <a:p>
            <a:r>
              <a:rPr lang="en-US" dirty="0"/>
              <a:t>for increasing the short-term replacement behavior</a:t>
            </a:r>
          </a:p>
          <a:p>
            <a:r>
              <a:rPr lang="en-US" dirty="0"/>
              <a:t>for reducing the target behavior</a:t>
            </a:r>
          </a:p>
          <a:p>
            <a:r>
              <a:rPr lang="en-US" dirty="0"/>
              <a:t>for reaching the long-term desired behavior</a:t>
            </a:r>
          </a:p>
          <a:p>
            <a:endParaRPr lang="en-US" dirty="0"/>
          </a:p>
          <a:p>
            <a:pPr marL="0" indent="0">
              <a:buNone/>
            </a:pPr>
            <a:r>
              <a:rPr lang="en-US" dirty="0"/>
              <a:t>Define the short-term replacement behavior in observable and measurable terms and ensure that the replacement behavior is functionally equivalent to the target (problem) behavior. </a:t>
            </a:r>
          </a:p>
        </p:txBody>
      </p:sp>
    </p:spTree>
    <p:extLst>
      <p:ext uri="{BB962C8B-B14F-4D97-AF65-F5344CB8AC3E}">
        <p14:creationId xmlns:p14="http://schemas.microsoft.com/office/powerpoint/2010/main" val="30312988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14"/>
          <p:cNvSpPr txBox="1">
            <a:spLocks noGrp="1"/>
          </p:cNvSpPr>
          <p:nvPr>
            <p:ph type="title"/>
          </p:nvPr>
        </p:nvSpPr>
        <p:spPr/>
        <p:txBody>
          <a:bodyPr/>
          <a:lstStyle/>
          <a:p>
            <a:pPr lvl="0"/>
            <a:r>
              <a:rPr lang="en-US"/>
              <a:t>Short-term Alternative Behavior</a:t>
            </a:r>
            <a:endParaRPr lang="en-US" dirty="0"/>
          </a:p>
        </p:txBody>
      </p:sp>
      <p:sp>
        <p:nvSpPr>
          <p:cNvPr id="375" name="Google Shape;375;p14"/>
          <p:cNvSpPr txBox="1">
            <a:spLocks noGrp="1"/>
          </p:cNvSpPr>
          <p:nvPr>
            <p:ph idx="1"/>
          </p:nvPr>
        </p:nvSpPr>
        <p:spPr/>
        <p:txBody>
          <a:bodyPr/>
          <a:lstStyle/>
          <a:p>
            <a:pPr lvl="0"/>
            <a:r>
              <a:rPr lang="en-US"/>
              <a:t>Actively begins breaking student’s habit of using problem behavior</a:t>
            </a:r>
          </a:p>
          <a:p>
            <a:pPr lvl="0"/>
            <a:r>
              <a:rPr lang="en-US"/>
              <a:t>Replaces target behavior with an acceptable alternative behavior </a:t>
            </a:r>
          </a:p>
          <a:p>
            <a:pPr lvl="0"/>
            <a:r>
              <a:rPr lang="en-US"/>
              <a:t>Meets the student’s needs (function of behavior)</a:t>
            </a:r>
          </a:p>
          <a:p>
            <a:pPr lvl="0"/>
            <a:r>
              <a:rPr lang="en-US"/>
              <a:t>Discontinued when student masters desired behavior</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CC43A-E0D1-413E-AC29-8C310F9511D8}"/>
              </a:ext>
            </a:extLst>
          </p:cNvPr>
          <p:cNvSpPr>
            <a:spLocks noGrp="1"/>
          </p:cNvSpPr>
          <p:nvPr>
            <p:ph type="title"/>
          </p:nvPr>
        </p:nvSpPr>
        <p:spPr/>
        <p:txBody>
          <a:bodyPr>
            <a:normAutofit fontScale="90000"/>
          </a:bodyPr>
          <a:lstStyle/>
          <a:p>
            <a:r>
              <a:rPr lang="en-US"/>
              <a:t>Why Use a Short-term Alternative Behavior?</a:t>
            </a:r>
            <a:endParaRPr lang="en-US" dirty="0"/>
          </a:p>
        </p:txBody>
      </p:sp>
      <p:sp>
        <p:nvSpPr>
          <p:cNvPr id="3" name="Text Placeholder 2">
            <a:extLst>
              <a:ext uri="{FF2B5EF4-FFF2-40B4-BE49-F238E27FC236}">
                <a16:creationId xmlns:a16="http://schemas.microsoft.com/office/drawing/2014/main" id="{B9DE6EE7-1615-41AB-8E1E-E4413107B1A9}"/>
              </a:ext>
            </a:extLst>
          </p:cNvPr>
          <p:cNvSpPr>
            <a:spLocks noGrp="1"/>
          </p:cNvSpPr>
          <p:nvPr>
            <p:ph idx="1"/>
          </p:nvPr>
        </p:nvSpPr>
        <p:spPr/>
        <p:txBody>
          <a:bodyPr>
            <a:normAutofit lnSpcReduction="10000"/>
          </a:bodyPr>
          <a:lstStyle/>
          <a:p>
            <a:pPr lvl="0"/>
            <a:r>
              <a:rPr lang="en-US"/>
              <a:t>Reduces disruption and potentially dangerous behavior in the classroom</a:t>
            </a:r>
          </a:p>
          <a:p>
            <a:pPr lvl="0"/>
            <a:r>
              <a:rPr lang="en-US"/>
              <a:t>Serves the same function as the problem behavior</a:t>
            </a:r>
          </a:p>
          <a:p>
            <a:pPr lvl="0"/>
            <a:r>
              <a:rPr lang="en-US"/>
              <a:t>Is easier and more efficient than the problem behavior, and is socially acceptable</a:t>
            </a:r>
          </a:p>
          <a:p>
            <a:pPr lvl="0"/>
            <a:r>
              <a:rPr lang="en-US"/>
              <a:t>Provides quicker, more reliable access to desired outcomes than the problem behavior</a:t>
            </a:r>
          </a:p>
          <a:p>
            <a:endParaRPr lang="en-US" dirty="0"/>
          </a:p>
        </p:txBody>
      </p:sp>
    </p:spTree>
    <p:extLst>
      <p:ext uri="{BB962C8B-B14F-4D97-AF65-F5344CB8AC3E}">
        <p14:creationId xmlns:p14="http://schemas.microsoft.com/office/powerpoint/2010/main" val="7985012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997FEFDE-5D04-4AD0-84C6-3AC51E292584}"/>
              </a:ext>
            </a:extLst>
          </p:cNvPr>
          <p:cNvPicPr>
            <a:picLocks noGrp="1" noChangeAspect="1"/>
          </p:cNvPicPr>
          <p:nvPr>
            <p:ph type="pic" sz="quarter" idx="13"/>
          </p:nvPr>
        </p:nvPicPr>
        <p:blipFill>
          <a:blip r:embed="rId3"/>
          <a:srcRect l="6026" r="6026"/>
          <a:stretch>
            <a:fillRect/>
          </a:stretch>
        </p:blipFill>
        <p:spPr/>
      </p:pic>
      <p:sp>
        <p:nvSpPr>
          <p:cNvPr id="217" name="Google Shape;217;p31"/>
          <p:cNvSpPr txBox="1">
            <a:spLocks noGrp="1"/>
          </p:cNvSpPr>
          <p:nvPr>
            <p:ph type="title"/>
          </p:nvPr>
        </p:nvSpPr>
        <p:spPr/>
        <p:txBody>
          <a:bodyPr/>
          <a:lstStyle/>
          <a:p>
            <a:pPr lvl="0"/>
            <a:r>
              <a:rPr lang="en-US"/>
              <a:t>Table Talk</a:t>
            </a:r>
            <a:endParaRPr lang="en-US" dirty="0"/>
          </a:p>
        </p:txBody>
      </p:sp>
      <p:sp>
        <p:nvSpPr>
          <p:cNvPr id="218" name="Google Shape;218;p31"/>
          <p:cNvSpPr txBox="1">
            <a:spLocks noGrp="1"/>
          </p:cNvSpPr>
          <p:nvPr>
            <p:ph type="body" sz="quarter" idx="20"/>
          </p:nvPr>
        </p:nvSpPr>
        <p:spPr/>
        <p:txBody>
          <a:bodyPr>
            <a:normAutofit fontScale="85000" lnSpcReduction="20000"/>
          </a:bodyPr>
          <a:lstStyle/>
          <a:p>
            <a:pPr lvl="0"/>
            <a:r>
              <a:rPr lang="en-US" dirty="0"/>
              <a:t>What short-term alternative behaviors might you use for Aiden?</a:t>
            </a:r>
          </a:p>
          <a:p>
            <a:pPr lvl="0"/>
            <a:r>
              <a:rPr lang="en-US" dirty="0"/>
              <a:t>Aiden’s Summary Statement:</a:t>
            </a:r>
          </a:p>
          <a:p>
            <a:pPr lvl="1"/>
            <a:r>
              <a:rPr lang="en-US" dirty="0"/>
              <a:t>“In unstructured settings, when a peer makes a direct comment to Aiden, Aiden will kick the peer in the shin, resulting in the teacher calling the counselor, who escorts Aiden out of the room, allowing him to escape social interactions with peers.</a:t>
            </a:r>
          </a:p>
        </p:txBody>
      </p:sp>
    </p:spTree>
    <p:extLst>
      <p:ext uri="{BB962C8B-B14F-4D97-AF65-F5344CB8AC3E}">
        <p14:creationId xmlns:p14="http://schemas.microsoft.com/office/powerpoint/2010/main" val="11125705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13"/>
          <p:cNvSpPr txBox="1">
            <a:spLocks noGrp="1"/>
          </p:cNvSpPr>
          <p:nvPr>
            <p:ph type="title"/>
          </p:nvPr>
        </p:nvSpPr>
        <p:spPr/>
        <p:txBody>
          <a:bodyPr/>
          <a:lstStyle/>
          <a:p>
            <a:pPr lvl="0"/>
            <a:r>
              <a:rPr lang="en-US"/>
              <a:t>Long-term Desired Behavior</a:t>
            </a:r>
            <a:endParaRPr lang="en-US" dirty="0"/>
          </a:p>
        </p:txBody>
      </p:sp>
      <p:sp>
        <p:nvSpPr>
          <p:cNvPr id="368" name="Google Shape;368;p13"/>
          <p:cNvSpPr txBox="1">
            <a:spLocks noGrp="1"/>
          </p:cNvSpPr>
          <p:nvPr>
            <p:ph idx="1"/>
          </p:nvPr>
        </p:nvSpPr>
        <p:spPr/>
        <p:txBody>
          <a:bodyPr/>
          <a:lstStyle/>
          <a:p>
            <a:pPr lvl="0"/>
            <a:r>
              <a:rPr lang="en-US"/>
              <a:t>Using the FBA summary statement, identify the long-term desired behavior(s). </a:t>
            </a:r>
          </a:p>
          <a:p>
            <a:pPr lvl="0"/>
            <a:r>
              <a:rPr lang="en-US"/>
              <a:t>Desired behavior(s) should align with the school-wide behavior expectations and classroom expectations and rules.</a:t>
            </a:r>
            <a:endParaRPr lang="en-US" dirty="0"/>
          </a:p>
        </p:txBody>
      </p:sp>
    </p:spTree>
    <p:extLst>
      <p:ext uri="{BB962C8B-B14F-4D97-AF65-F5344CB8AC3E}">
        <p14:creationId xmlns:p14="http://schemas.microsoft.com/office/powerpoint/2010/main" val="834231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0E56D39-2DA3-4F14-9EAC-E10ECFACDB07}"/>
              </a:ext>
            </a:extLst>
          </p:cNvPr>
          <p:cNvSpPr>
            <a:spLocks noGrp="1"/>
          </p:cNvSpPr>
          <p:nvPr>
            <p:ph type="title"/>
          </p:nvPr>
        </p:nvSpPr>
        <p:spPr/>
        <p:txBody>
          <a:bodyPr>
            <a:normAutofit fontScale="90000"/>
          </a:bodyPr>
          <a:lstStyle/>
          <a:p>
            <a:r>
              <a:rPr lang="en-US"/>
              <a:t>Example: Competing Behavior Pathway</a:t>
            </a:r>
            <a:endParaRPr lang="en-US" dirty="0"/>
          </a:p>
        </p:txBody>
      </p:sp>
      <p:sp>
        <p:nvSpPr>
          <p:cNvPr id="9" name="TextBox 8">
            <a:extLst>
              <a:ext uri="{FF2B5EF4-FFF2-40B4-BE49-F238E27FC236}">
                <a16:creationId xmlns:a16="http://schemas.microsoft.com/office/drawing/2014/main" id="{3F36E0FE-6D88-46CE-924B-A4799F0DE20D}"/>
              </a:ext>
            </a:extLst>
          </p:cNvPr>
          <p:cNvSpPr txBox="1"/>
          <p:nvPr/>
        </p:nvSpPr>
        <p:spPr>
          <a:xfrm>
            <a:off x="529937" y="1915883"/>
            <a:ext cx="1974271" cy="1107996"/>
          </a:xfrm>
          <a:prstGeom prst="rect">
            <a:avLst/>
          </a:prstGeom>
          <a:solidFill>
            <a:srgbClr val="92D050"/>
          </a:solidFill>
          <a:ln>
            <a:solidFill>
              <a:schemeClr val="tx1"/>
            </a:solidFill>
          </a:ln>
        </p:spPr>
        <p:txBody>
          <a:bodyPr wrap="square" rtlCol="0">
            <a:spAutoFit/>
          </a:bodyPr>
          <a:lstStyle/>
          <a:p>
            <a:pPr algn="ctr"/>
            <a:r>
              <a:rPr lang="en-US" sz="1600" b="1" dirty="0"/>
              <a:t>Setting Event</a:t>
            </a:r>
          </a:p>
          <a:p>
            <a:endParaRPr lang="en-US" b="1" dirty="0"/>
          </a:p>
          <a:p>
            <a:r>
              <a:rPr lang="en-US" sz="1600" b="1" dirty="0"/>
              <a:t>Forgot math homework at home</a:t>
            </a:r>
          </a:p>
        </p:txBody>
      </p:sp>
      <p:sp>
        <p:nvSpPr>
          <p:cNvPr id="10" name="TextBox 9">
            <a:extLst>
              <a:ext uri="{FF2B5EF4-FFF2-40B4-BE49-F238E27FC236}">
                <a16:creationId xmlns:a16="http://schemas.microsoft.com/office/drawing/2014/main" id="{C15F4D4B-539C-44AD-9E7B-E64F1FFBB7A4}"/>
              </a:ext>
            </a:extLst>
          </p:cNvPr>
          <p:cNvSpPr txBox="1"/>
          <p:nvPr/>
        </p:nvSpPr>
        <p:spPr>
          <a:xfrm>
            <a:off x="529938" y="3309013"/>
            <a:ext cx="1974272" cy="1600438"/>
          </a:xfrm>
          <a:prstGeom prst="rect">
            <a:avLst/>
          </a:prstGeom>
          <a:solidFill>
            <a:srgbClr val="60ADE2"/>
          </a:solidFill>
          <a:ln>
            <a:solidFill>
              <a:schemeClr val="tx1"/>
            </a:solidFill>
          </a:ln>
        </p:spPr>
        <p:txBody>
          <a:bodyPr wrap="square" rtlCol="0">
            <a:spAutoFit/>
          </a:bodyPr>
          <a:lstStyle/>
          <a:p>
            <a:pPr algn="ctr"/>
            <a:r>
              <a:rPr lang="en-US" sz="1600" b="1" dirty="0"/>
              <a:t>Antecedent</a:t>
            </a:r>
          </a:p>
          <a:p>
            <a:endParaRPr lang="en-US" b="1" dirty="0"/>
          </a:p>
          <a:p>
            <a:r>
              <a:rPr lang="en-US" sz="1600" b="1" dirty="0"/>
              <a:t>Teacher asks students to begin a task that is difficult for this student</a:t>
            </a:r>
          </a:p>
        </p:txBody>
      </p:sp>
      <p:cxnSp>
        <p:nvCxnSpPr>
          <p:cNvPr id="12" name="Straight Arrow Connector 11">
            <a:extLst>
              <a:ext uri="{FF2B5EF4-FFF2-40B4-BE49-F238E27FC236}">
                <a16:creationId xmlns:a16="http://schemas.microsoft.com/office/drawing/2014/main" id="{152EB111-7315-4BDD-86BF-F983F9C64684}"/>
              </a:ext>
            </a:extLst>
          </p:cNvPr>
          <p:cNvCxnSpPr>
            <a:cxnSpLocks/>
          </p:cNvCxnSpPr>
          <p:nvPr/>
        </p:nvCxnSpPr>
        <p:spPr>
          <a:xfrm>
            <a:off x="1517073" y="3059504"/>
            <a:ext cx="36945" cy="225759"/>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pic>
        <p:nvPicPr>
          <p:cNvPr id="14" name="Picture 13">
            <a:extLst>
              <a:ext uri="{FF2B5EF4-FFF2-40B4-BE49-F238E27FC236}">
                <a16:creationId xmlns:a16="http://schemas.microsoft.com/office/drawing/2014/main" id="{0161C70A-C202-4658-B137-8304A79CF88A}"/>
              </a:ext>
            </a:extLst>
          </p:cNvPr>
          <p:cNvPicPr>
            <a:picLocks noChangeAspect="1"/>
          </p:cNvPicPr>
          <p:nvPr/>
        </p:nvPicPr>
        <p:blipFill>
          <a:blip r:embed="rId3"/>
          <a:stretch>
            <a:fillRect/>
          </a:stretch>
        </p:blipFill>
        <p:spPr>
          <a:xfrm>
            <a:off x="2707914" y="1739900"/>
            <a:ext cx="9020175" cy="4752975"/>
          </a:xfrm>
          <a:prstGeom prst="rect">
            <a:avLst/>
          </a:prstGeom>
          <a:ln>
            <a:noFill/>
          </a:ln>
        </p:spPr>
      </p:pic>
      <p:cxnSp>
        <p:nvCxnSpPr>
          <p:cNvPr id="16" name="Straight Arrow Connector 15">
            <a:extLst>
              <a:ext uri="{FF2B5EF4-FFF2-40B4-BE49-F238E27FC236}">
                <a16:creationId xmlns:a16="http://schemas.microsoft.com/office/drawing/2014/main" id="{E3191D5C-CACA-413E-961E-B0B449BE75E5}"/>
              </a:ext>
            </a:extLst>
          </p:cNvPr>
          <p:cNvCxnSpPr>
            <a:cxnSpLocks/>
          </p:cNvCxnSpPr>
          <p:nvPr/>
        </p:nvCxnSpPr>
        <p:spPr>
          <a:xfrm>
            <a:off x="2538412" y="4356654"/>
            <a:ext cx="339004" cy="924896"/>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a:extLst>
              <a:ext uri="{FF2B5EF4-FFF2-40B4-BE49-F238E27FC236}">
                <a16:creationId xmlns:a16="http://schemas.microsoft.com/office/drawing/2014/main" id="{5B747D7B-38E6-47BB-8409-3104639FE4EE}"/>
              </a:ext>
            </a:extLst>
          </p:cNvPr>
          <p:cNvCxnSpPr>
            <a:cxnSpLocks/>
          </p:cNvCxnSpPr>
          <p:nvPr/>
        </p:nvCxnSpPr>
        <p:spPr>
          <a:xfrm flipV="1">
            <a:off x="2541876" y="3924795"/>
            <a:ext cx="335540" cy="144991"/>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a16="http://schemas.microsoft.com/office/drawing/2014/main" id="{0C3B72E2-C4BC-48D5-BCAA-923E9F5AB141}"/>
              </a:ext>
            </a:extLst>
          </p:cNvPr>
          <p:cNvCxnSpPr>
            <a:cxnSpLocks/>
          </p:cNvCxnSpPr>
          <p:nvPr/>
        </p:nvCxnSpPr>
        <p:spPr>
          <a:xfrm flipV="1">
            <a:off x="2538412" y="2573979"/>
            <a:ext cx="339004" cy="952425"/>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4DDA37C4-4A09-457E-9532-A68AFEA28661}"/>
              </a:ext>
            </a:extLst>
          </p:cNvPr>
          <p:cNvCxnSpPr>
            <a:cxnSpLocks/>
          </p:cNvCxnSpPr>
          <p:nvPr/>
        </p:nvCxnSpPr>
        <p:spPr>
          <a:xfrm flipV="1">
            <a:off x="8947006" y="4058299"/>
            <a:ext cx="280121" cy="274605"/>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076781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2EAD0-9A8A-40F9-A1ED-39BD42657A9C}"/>
              </a:ext>
            </a:extLst>
          </p:cNvPr>
          <p:cNvSpPr>
            <a:spLocks noGrp="1"/>
          </p:cNvSpPr>
          <p:nvPr>
            <p:ph type="title"/>
          </p:nvPr>
        </p:nvSpPr>
        <p:spPr/>
        <p:txBody>
          <a:bodyPr>
            <a:normAutofit fontScale="90000"/>
          </a:bodyPr>
          <a:lstStyle/>
          <a:p>
            <a:r>
              <a:rPr lang="en-US"/>
              <a:t>Guiding Questions for Developing Outcome Measures</a:t>
            </a:r>
            <a:endParaRPr lang="en-US" dirty="0"/>
          </a:p>
        </p:txBody>
      </p:sp>
      <p:sp>
        <p:nvSpPr>
          <p:cNvPr id="3" name="Text Placeholder 2">
            <a:extLst>
              <a:ext uri="{FF2B5EF4-FFF2-40B4-BE49-F238E27FC236}">
                <a16:creationId xmlns:a16="http://schemas.microsoft.com/office/drawing/2014/main" id="{38EC42E5-D899-4589-9661-B4903958E73C}"/>
              </a:ext>
            </a:extLst>
          </p:cNvPr>
          <p:cNvSpPr>
            <a:spLocks noGrp="1"/>
          </p:cNvSpPr>
          <p:nvPr>
            <p:ph idx="1"/>
          </p:nvPr>
        </p:nvSpPr>
        <p:spPr/>
        <p:txBody>
          <a:bodyPr>
            <a:normAutofit fontScale="85000" lnSpcReduction="10000"/>
          </a:bodyPr>
          <a:lstStyle/>
          <a:p>
            <a:r>
              <a:rPr lang="en-US"/>
              <a:t>Which target behaviors do we want to increase – both desired and replacement? Can staff realistically measure these? How?</a:t>
            </a:r>
          </a:p>
          <a:p>
            <a:r>
              <a:rPr lang="en-US"/>
              <a:t>Which target behaviors do we want to decrease? Can staff realistically measure these? How?</a:t>
            </a:r>
          </a:p>
          <a:p>
            <a:r>
              <a:rPr lang="en-US"/>
              <a:t>What are present levels of performance of the behaviors above?</a:t>
            </a:r>
          </a:p>
          <a:p>
            <a:r>
              <a:rPr lang="en-US"/>
              <a:t>What are the desired (long-term) and acceptable (short-term) target goals and timelines? </a:t>
            </a:r>
          </a:p>
          <a:p>
            <a:r>
              <a:rPr lang="en-US"/>
              <a:t>Are outcome goals specific, measurable, and realistic? </a:t>
            </a:r>
            <a:endParaRPr lang="en-US" dirty="0"/>
          </a:p>
        </p:txBody>
      </p:sp>
    </p:spTree>
    <p:extLst>
      <p:ext uri="{BB962C8B-B14F-4D97-AF65-F5344CB8AC3E}">
        <p14:creationId xmlns:p14="http://schemas.microsoft.com/office/powerpoint/2010/main" val="1567977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12"/>
          <p:cNvSpPr txBox="1">
            <a:spLocks noGrp="1"/>
          </p:cNvSpPr>
          <p:nvPr>
            <p:ph type="title"/>
          </p:nvPr>
        </p:nvSpPr>
        <p:spPr/>
        <p:txBody>
          <a:bodyPr/>
          <a:lstStyle/>
          <a:p>
            <a:pPr lvl="0"/>
            <a:r>
              <a:rPr lang="en-US"/>
              <a:t>Identifying Intervention Strategies</a:t>
            </a:r>
            <a:endParaRPr lang="en-US" dirty="0"/>
          </a:p>
        </p:txBody>
      </p:sp>
    </p:spTree>
    <p:extLst>
      <p:ext uri="{BB962C8B-B14F-4D97-AF65-F5344CB8AC3E}">
        <p14:creationId xmlns:p14="http://schemas.microsoft.com/office/powerpoint/2010/main" val="9524318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16"/>
          <p:cNvSpPr txBox="1">
            <a:spLocks noGrp="1"/>
          </p:cNvSpPr>
          <p:nvPr>
            <p:ph type="title"/>
          </p:nvPr>
        </p:nvSpPr>
        <p:spPr/>
        <p:txBody>
          <a:bodyPr/>
          <a:lstStyle/>
          <a:p>
            <a:pPr lvl="0"/>
            <a:r>
              <a:rPr lang="en-US"/>
              <a:t>Identify Intervention Strategies</a:t>
            </a:r>
            <a:endParaRPr lang="en-US" dirty="0"/>
          </a:p>
        </p:txBody>
      </p:sp>
      <p:sp>
        <p:nvSpPr>
          <p:cNvPr id="388" name="Google Shape;388;p16"/>
          <p:cNvSpPr txBox="1">
            <a:spLocks noGrp="1"/>
          </p:cNvSpPr>
          <p:nvPr>
            <p:ph idx="1"/>
          </p:nvPr>
        </p:nvSpPr>
        <p:spPr/>
        <p:txBody>
          <a:bodyPr/>
          <a:lstStyle/>
          <a:p>
            <a:r>
              <a:rPr lang="en-US"/>
              <a:t>Develop intervention strategies that address the functions of the student’s problem behavior.</a:t>
            </a:r>
          </a:p>
          <a:p>
            <a:r>
              <a:rPr lang="en-US"/>
              <a:t>Intervention strategies will help to…</a:t>
            </a:r>
          </a:p>
          <a:p>
            <a:pPr lvl="1"/>
            <a:r>
              <a:rPr lang="en-US"/>
              <a:t>Modify the setting event and antecedent of the behavior</a:t>
            </a:r>
          </a:p>
          <a:p>
            <a:pPr lvl="1"/>
            <a:r>
              <a:rPr lang="en-US"/>
              <a:t>Teach the student appropriate replacement behaviors</a:t>
            </a:r>
          </a:p>
          <a:p>
            <a:pPr lvl="1"/>
            <a:r>
              <a:rPr lang="en-US"/>
              <a:t>Modify consequences to strengthen replacement and desired behaviors</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7D8EB8-9540-4EB4-92FD-036E4C22D098}"/>
              </a:ext>
            </a:extLst>
          </p:cNvPr>
          <p:cNvSpPr>
            <a:spLocks noGrp="1"/>
          </p:cNvSpPr>
          <p:nvPr>
            <p:ph type="title"/>
          </p:nvPr>
        </p:nvSpPr>
        <p:spPr/>
        <p:txBody>
          <a:bodyPr/>
          <a:lstStyle/>
          <a:p>
            <a:r>
              <a:rPr lang="en-US"/>
              <a:t>Modify the Antecedent</a:t>
            </a:r>
            <a:endParaRPr lang="en-US" dirty="0"/>
          </a:p>
        </p:txBody>
      </p:sp>
      <p:sp>
        <p:nvSpPr>
          <p:cNvPr id="5" name="Text Placeholder 4">
            <a:extLst>
              <a:ext uri="{FF2B5EF4-FFF2-40B4-BE49-F238E27FC236}">
                <a16:creationId xmlns:a16="http://schemas.microsoft.com/office/drawing/2014/main" id="{B572A08E-BCAA-4ECA-9A30-137366D5664A}"/>
              </a:ext>
            </a:extLst>
          </p:cNvPr>
          <p:cNvSpPr>
            <a:spLocks noGrp="1"/>
          </p:cNvSpPr>
          <p:nvPr>
            <p:ph idx="1"/>
          </p:nvPr>
        </p:nvSpPr>
        <p:spPr/>
        <p:txBody>
          <a:bodyPr/>
          <a:lstStyle/>
          <a:p>
            <a:r>
              <a:rPr lang="en-US"/>
              <a:t>Teams can modify conditions that typically cause a behavior to occur. </a:t>
            </a:r>
          </a:p>
          <a:p>
            <a:r>
              <a:rPr lang="en-US"/>
              <a:t>These “antecedent strategies” help prevent the problem behavior.</a:t>
            </a:r>
          </a:p>
          <a:p>
            <a:endParaRPr lang="en-US" dirty="0"/>
          </a:p>
        </p:txBody>
      </p:sp>
    </p:spTree>
    <p:extLst>
      <p:ext uri="{BB962C8B-B14F-4D97-AF65-F5344CB8AC3E}">
        <p14:creationId xmlns:p14="http://schemas.microsoft.com/office/powerpoint/2010/main" val="24489757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7D8EB8-9540-4EB4-92FD-036E4C22D098}"/>
              </a:ext>
            </a:extLst>
          </p:cNvPr>
          <p:cNvSpPr>
            <a:spLocks noGrp="1"/>
          </p:cNvSpPr>
          <p:nvPr>
            <p:ph type="title"/>
          </p:nvPr>
        </p:nvSpPr>
        <p:spPr/>
        <p:txBody>
          <a:bodyPr/>
          <a:lstStyle/>
          <a:p>
            <a:r>
              <a:rPr lang="en-US"/>
              <a:t>Select Teaching Strategies</a:t>
            </a:r>
            <a:endParaRPr lang="en-US" dirty="0"/>
          </a:p>
        </p:txBody>
      </p:sp>
      <p:sp>
        <p:nvSpPr>
          <p:cNvPr id="5" name="Text Placeholder 4">
            <a:extLst>
              <a:ext uri="{FF2B5EF4-FFF2-40B4-BE49-F238E27FC236}">
                <a16:creationId xmlns:a16="http://schemas.microsoft.com/office/drawing/2014/main" id="{B572A08E-BCAA-4ECA-9A30-137366D5664A}"/>
              </a:ext>
            </a:extLst>
          </p:cNvPr>
          <p:cNvSpPr>
            <a:spLocks noGrp="1"/>
          </p:cNvSpPr>
          <p:nvPr>
            <p:ph idx="1"/>
          </p:nvPr>
        </p:nvSpPr>
        <p:spPr/>
        <p:txBody>
          <a:bodyPr/>
          <a:lstStyle/>
          <a:p>
            <a:r>
              <a:rPr lang="en-US"/>
              <a:t>Teams select teaching strategies based on the student’s skill deficits.</a:t>
            </a:r>
          </a:p>
          <a:p>
            <a:r>
              <a:rPr lang="en-US"/>
              <a:t>Teaching strategies focus on teaching functionally equivalent replacement behaviors.</a:t>
            </a:r>
            <a:endParaRPr lang="en-US" dirty="0"/>
          </a:p>
        </p:txBody>
      </p:sp>
    </p:spTree>
    <p:extLst>
      <p:ext uri="{BB962C8B-B14F-4D97-AF65-F5344CB8AC3E}">
        <p14:creationId xmlns:p14="http://schemas.microsoft.com/office/powerpoint/2010/main" val="12867283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7D8EB8-9540-4EB4-92FD-036E4C22D098}"/>
              </a:ext>
            </a:extLst>
          </p:cNvPr>
          <p:cNvSpPr>
            <a:spLocks noGrp="1"/>
          </p:cNvSpPr>
          <p:nvPr>
            <p:ph type="title"/>
          </p:nvPr>
        </p:nvSpPr>
        <p:spPr/>
        <p:txBody>
          <a:bodyPr/>
          <a:lstStyle/>
          <a:p>
            <a:r>
              <a:rPr lang="en-US"/>
              <a:t>Select Consequence Strategies</a:t>
            </a:r>
            <a:endParaRPr lang="en-US" dirty="0"/>
          </a:p>
        </p:txBody>
      </p:sp>
      <p:sp>
        <p:nvSpPr>
          <p:cNvPr id="5" name="Text Placeholder 4">
            <a:extLst>
              <a:ext uri="{FF2B5EF4-FFF2-40B4-BE49-F238E27FC236}">
                <a16:creationId xmlns:a16="http://schemas.microsoft.com/office/drawing/2014/main" id="{B572A08E-BCAA-4ECA-9A30-137366D5664A}"/>
              </a:ext>
            </a:extLst>
          </p:cNvPr>
          <p:cNvSpPr>
            <a:spLocks noGrp="1"/>
          </p:cNvSpPr>
          <p:nvPr>
            <p:ph idx="1"/>
          </p:nvPr>
        </p:nvSpPr>
        <p:spPr/>
        <p:txBody>
          <a:bodyPr/>
          <a:lstStyle/>
          <a:p>
            <a:r>
              <a:rPr lang="en-US"/>
              <a:t>Teams can develop consequence strategies that encourage students to use the replacement behavior instead of the targeted behavior, and still get the desired outcome.</a:t>
            </a:r>
            <a:endParaRPr lang="en-US" dirty="0"/>
          </a:p>
        </p:txBody>
      </p:sp>
    </p:spTree>
    <p:extLst>
      <p:ext uri="{BB962C8B-B14F-4D97-AF65-F5344CB8AC3E}">
        <p14:creationId xmlns:p14="http://schemas.microsoft.com/office/powerpoint/2010/main" val="22657624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9B94B-8B01-4B91-A82F-748AFC46863D}"/>
              </a:ext>
            </a:extLst>
          </p:cNvPr>
          <p:cNvSpPr>
            <a:spLocks noGrp="1"/>
          </p:cNvSpPr>
          <p:nvPr>
            <p:ph type="title"/>
          </p:nvPr>
        </p:nvSpPr>
        <p:spPr/>
        <p:txBody>
          <a:bodyPr/>
          <a:lstStyle/>
          <a:p>
            <a:r>
              <a:rPr lang="en-US"/>
              <a:t>Selecting Strategies</a:t>
            </a:r>
            <a:endParaRPr lang="en-US" dirty="0"/>
          </a:p>
        </p:txBody>
      </p:sp>
      <p:sp>
        <p:nvSpPr>
          <p:cNvPr id="3" name="Text Placeholder 2">
            <a:extLst>
              <a:ext uri="{FF2B5EF4-FFF2-40B4-BE49-F238E27FC236}">
                <a16:creationId xmlns:a16="http://schemas.microsoft.com/office/drawing/2014/main" id="{8D0890E5-F2F5-44F2-9140-8FA575770184}"/>
              </a:ext>
            </a:extLst>
          </p:cNvPr>
          <p:cNvSpPr>
            <a:spLocks noGrp="1"/>
          </p:cNvSpPr>
          <p:nvPr>
            <p:ph idx="1"/>
          </p:nvPr>
        </p:nvSpPr>
        <p:spPr/>
        <p:txBody>
          <a:bodyPr/>
          <a:lstStyle/>
          <a:p>
            <a:r>
              <a:rPr lang="en-US"/>
              <a:t>Strategies should be matched to the function of the student’s behavior:</a:t>
            </a:r>
          </a:p>
          <a:p>
            <a:pPr lvl="1"/>
            <a:r>
              <a:rPr lang="en-US"/>
              <a:t>Sensory</a:t>
            </a:r>
          </a:p>
          <a:p>
            <a:pPr lvl="1"/>
            <a:r>
              <a:rPr lang="en-US"/>
              <a:t>Escape/Avoid </a:t>
            </a:r>
          </a:p>
          <a:p>
            <a:pPr lvl="1"/>
            <a:r>
              <a:rPr lang="en-US"/>
              <a:t>Attention</a:t>
            </a:r>
          </a:p>
          <a:p>
            <a:pPr lvl="1"/>
            <a:r>
              <a:rPr lang="en-US"/>
              <a:t>Tangibles</a:t>
            </a:r>
            <a:endParaRPr lang="en-US" dirty="0"/>
          </a:p>
        </p:txBody>
      </p:sp>
    </p:spTree>
    <p:extLst>
      <p:ext uri="{BB962C8B-B14F-4D97-AF65-F5344CB8AC3E}">
        <p14:creationId xmlns:p14="http://schemas.microsoft.com/office/powerpoint/2010/main" val="17396624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DA35E-F132-42C5-B07F-2AD0A538490A}"/>
              </a:ext>
            </a:extLst>
          </p:cNvPr>
          <p:cNvSpPr>
            <a:spLocks noGrp="1"/>
          </p:cNvSpPr>
          <p:nvPr>
            <p:ph type="title"/>
          </p:nvPr>
        </p:nvSpPr>
        <p:spPr/>
        <p:txBody>
          <a:bodyPr/>
          <a:lstStyle/>
          <a:p>
            <a:r>
              <a:rPr lang="en-US"/>
              <a:t>Intervention Strategies</a:t>
            </a:r>
            <a:endParaRPr lang="en-US" dirty="0"/>
          </a:p>
        </p:txBody>
      </p:sp>
      <p:sp>
        <p:nvSpPr>
          <p:cNvPr id="3" name="Text Placeholder 2">
            <a:extLst>
              <a:ext uri="{FF2B5EF4-FFF2-40B4-BE49-F238E27FC236}">
                <a16:creationId xmlns:a16="http://schemas.microsoft.com/office/drawing/2014/main" id="{A5665819-8482-4B90-86CC-53249D33F198}"/>
              </a:ext>
            </a:extLst>
          </p:cNvPr>
          <p:cNvSpPr>
            <a:spLocks noGrp="1"/>
          </p:cNvSpPr>
          <p:nvPr>
            <p:ph idx="1"/>
          </p:nvPr>
        </p:nvSpPr>
        <p:spPr/>
        <p:txBody>
          <a:bodyPr/>
          <a:lstStyle/>
          <a:p>
            <a:r>
              <a:rPr lang="en-US"/>
              <a:t>Antecedent</a:t>
            </a:r>
          </a:p>
          <a:p>
            <a:r>
              <a:rPr lang="en-US"/>
              <a:t>Teaching</a:t>
            </a:r>
          </a:p>
          <a:p>
            <a:r>
              <a:rPr lang="en-US"/>
              <a:t>Consequence</a:t>
            </a:r>
            <a:endParaRPr lang="en-US" dirty="0"/>
          </a:p>
        </p:txBody>
      </p:sp>
    </p:spTree>
    <p:extLst>
      <p:ext uri="{BB962C8B-B14F-4D97-AF65-F5344CB8AC3E}">
        <p14:creationId xmlns:p14="http://schemas.microsoft.com/office/powerpoint/2010/main" val="30631850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3">
            <a:alphaModFix/>
            <a:extLst>
              <a:ext uri="{28A0092B-C50C-407E-A947-70E740481C1C}">
                <a14:useLocalDpi xmlns:a14="http://schemas.microsoft.com/office/drawing/2010/main" val="0"/>
              </a:ext>
            </a:extLst>
          </a:blip>
          <a:srcRect/>
          <a:stretch/>
        </p:blipFill>
        <p:spPr>
          <a:xfrm>
            <a:off x="2169430" y="567852"/>
            <a:ext cx="9270460" cy="5607996"/>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pic>
        <p:nvPicPr>
          <p:cNvPr id="59" name="Google Shape;59;p14"/>
          <p:cNvPicPr preferRelativeResize="0"/>
          <p:nvPr/>
        </p:nvPicPr>
        <p:blipFill rotWithShape="1">
          <a:blip r:embed="rId3">
            <a:alphaModFix/>
            <a:extLst>
              <a:ext uri="{28A0092B-C50C-407E-A947-70E740481C1C}">
                <a14:useLocalDpi xmlns:a14="http://schemas.microsoft.com/office/drawing/2010/main" val="0"/>
              </a:ext>
            </a:extLst>
          </a:blip>
          <a:srcRect/>
          <a:stretch/>
        </p:blipFill>
        <p:spPr>
          <a:xfrm>
            <a:off x="2137329" y="589738"/>
            <a:ext cx="9426102" cy="5564223"/>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pic>
        <p:nvPicPr>
          <p:cNvPr id="64" name="Google Shape;64;p15"/>
          <p:cNvPicPr preferRelativeResize="0"/>
          <p:nvPr/>
        </p:nvPicPr>
        <p:blipFill rotWithShape="1">
          <a:blip r:embed="rId3">
            <a:alphaModFix/>
            <a:extLst>
              <a:ext uri="{28A0092B-C50C-407E-A947-70E740481C1C}">
                <a14:useLocalDpi xmlns:a14="http://schemas.microsoft.com/office/drawing/2010/main" val="0"/>
              </a:ext>
            </a:extLst>
          </a:blip>
          <a:srcRect/>
          <a:stretch/>
        </p:blipFill>
        <p:spPr>
          <a:xfrm>
            <a:off x="2140977" y="584875"/>
            <a:ext cx="9533106" cy="5573949"/>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pic>
        <p:nvPicPr>
          <p:cNvPr id="69" name="Google Shape;69;p16"/>
          <p:cNvPicPr preferRelativeResize="0"/>
          <p:nvPr/>
        </p:nvPicPr>
        <p:blipFill rotWithShape="1">
          <a:blip r:embed="rId3">
            <a:alphaModFix/>
            <a:extLst>
              <a:ext uri="{28A0092B-C50C-407E-A947-70E740481C1C}">
                <a14:useLocalDpi xmlns:a14="http://schemas.microsoft.com/office/drawing/2010/main" val="0"/>
              </a:ext>
            </a:extLst>
          </a:blip>
          <a:srcRect/>
          <a:stretch/>
        </p:blipFill>
        <p:spPr>
          <a:xfrm>
            <a:off x="2246522" y="612572"/>
            <a:ext cx="9367736" cy="5706496"/>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7"/>
          <p:cNvSpPr txBox="1">
            <a:spLocks noGrp="1"/>
          </p:cNvSpPr>
          <p:nvPr>
            <p:ph type="title"/>
          </p:nvPr>
        </p:nvSpPr>
        <p:spPr/>
        <p:txBody>
          <a:bodyPr/>
          <a:lstStyle/>
          <a:p>
            <a:r>
              <a:rPr lang="en-US"/>
              <a:t>General Behavior Strategies</a:t>
            </a:r>
            <a:endParaRPr lang="en-US" dirty="0"/>
          </a:p>
        </p:txBody>
      </p:sp>
      <p:sp>
        <p:nvSpPr>
          <p:cNvPr id="75" name="Google Shape;75;p17"/>
          <p:cNvSpPr txBox="1">
            <a:spLocks noGrp="1"/>
          </p:cNvSpPr>
          <p:nvPr>
            <p:ph idx="1"/>
          </p:nvPr>
        </p:nvSpPr>
        <p:spPr>
          <a:xfrm>
            <a:off x="2095500" y="1825625"/>
            <a:ext cx="9686924" cy="4667250"/>
          </a:xfrm>
        </p:spPr>
        <p:txBody>
          <a:bodyPr numCol="2">
            <a:normAutofit/>
          </a:bodyPr>
          <a:lstStyle/>
          <a:p>
            <a:pPr marL="0" indent="0">
              <a:buNone/>
            </a:pPr>
            <a:r>
              <a:rPr lang="en-US" dirty="0"/>
              <a:t>Antecedent Strategies</a:t>
            </a:r>
          </a:p>
          <a:p>
            <a:pPr lvl="1"/>
            <a:r>
              <a:rPr lang="en-US" dirty="0"/>
              <a:t>Social Narratives</a:t>
            </a:r>
          </a:p>
          <a:p>
            <a:pPr lvl="1"/>
            <a:r>
              <a:rPr lang="en-US" dirty="0"/>
              <a:t>Priming </a:t>
            </a:r>
          </a:p>
          <a:p>
            <a:pPr lvl="1"/>
            <a:r>
              <a:rPr lang="en-US" dirty="0"/>
              <a:t>Premack Principle</a:t>
            </a:r>
          </a:p>
          <a:p>
            <a:pPr marL="0" indent="0">
              <a:buNone/>
            </a:pPr>
            <a:r>
              <a:rPr lang="en-US" dirty="0"/>
              <a:t>Teaching Strategies</a:t>
            </a:r>
          </a:p>
          <a:p>
            <a:pPr lvl="1"/>
            <a:r>
              <a:rPr lang="en-US" dirty="0"/>
              <a:t>Small Group Social Emotional Learning</a:t>
            </a:r>
          </a:p>
          <a:p>
            <a:pPr marL="0" indent="0">
              <a:buNone/>
            </a:pPr>
            <a:r>
              <a:rPr lang="en-US" dirty="0"/>
              <a:t>Consequence Strategies</a:t>
            </a:r>
          </a:p>
          <a:p>
            <a:pPr lvl="1"/>
            <a:r>
              <a:rPr lang="en-US" dirty="0"/>
              <a:t>Behavior Contract</a:t>
            </a:r>
          </a:p>
          <a:p>
            <a:pPr lvl="1"/>
            <a:r>
              <a:rPr lang="en-US" dirty="0"/>
              <a:t>School-Home Note</a:t>
            </a:r>
          </a:p>
          <a:p>
            <a:pPr lvl="1"/>
            <a:r>
              <a:rPr lang="en-US" dirty="0"/>
              <a:t>Self-Management; Self-Monitoring</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521CE-AEA5-493D-BCB8-CE0C3C056A8D}"/>
              </a:ext>
            </a:extLst>
          </p:cNvPr>
          <p:cNvSpPr>
            <a:spLocks noGrp="1"/>
          </p:cNvSpPr>
          <p:nvPr>
            <p:ph type="title"/>
          </p:nvPr>
        </p:nvSpPr>
        <p:spPr/>
        <p:txBody>
          <a:bodyPr>
            <a:normAutofit fontScale="90000"/>
          </a:bodyPr>
          <a:lstStyle/>
          <a:p>
            <a:r>
              <a:rPr lang="en-US"/>
              <a:t>Considerations for Limiting Problem Behavior</a:t>
            </a:r>
            <a:endParaRPr lang="en-US" dirty="0"/>
          </a:p>
        </p:txBody>
      </p:sp>
      <p:sp>
        <p:nvSpPr>
          <p:cNvPr id="3" name="Text Placeholder 2">
            <a:extLst>
              <a:ext uri="{FF2B5EF4-FFF2-40B4-BE49-F238E27FC236}">
                <a16:creationId xmlns:a16="http://schemas.microsoft.com/office/drawing/2014/main" id="{49FD8D7E-E47C-4E97-AC2F-946C49C9C30A}"/>
              </a:ext>
            </a:extLst>
          </p:cNvPr>
          <p:cNvSpPr>
            <a:spLocks noGrp="1"/>
          </p:cNvSpPr>
          <p:nvPr>
            <p:ph idx="1"/>
          </p:nvPr>
        </p:nvSpPr>
        <p:spPr/>
        <p:txBody>
          <a:bodyPr/>
          <a:lstStyle/>
          <a:p>
            <a:r>
              <a:rPr lang="en-US"/>
              <a:t>Work towards extinction: systematically avoid previously used consequences that reinforced the target behavior.</a:t>
            </a:r>
          </a:p>
          <a:p>
            <a:r>
              <a:rPr lang="en-US"/>
              <a:t>If it’s not possible or practical to completely avoid a reinforcing consequence, use strategies that limit the quality of reinforcement. </a:t>
            </a:r>
            <a:endParaRPr lang="en-US" dirty="0"/>
          </a:p>
        </p:txBody>
      </p:sp>
    </p:spTree>
    <p:extLst>
      <p:ext uri="{BB962C8B-B14F-4D97-AF65-F5344CB8AC3E}">
        <p14:creationId xmlns:p14="http://schemas.microsoft.com/office/powerpoint/2010/main" val="31421830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8E191544-EA69-4A4C-AF72-0D48D4B00190}"/>
              </a:ext>
            </a:extLst>
          </p:cNvPr>
          <p:cNvPicPr>
            <a:picLocks noGrp="1" noChangeAspect="1"/>
          </p:cNvPicPr>
          <p:nvPr>
            <p:ph type="pic" sz="quarter" idx="13"/>
          </p:nvPr>
        </p:nvPicPr>
        <p:blipFill>
          <a:blip r:embed="rId3"/>
          <a:srcRect l="6026" r="6026"/>
          <a:stretch>
            <a:fillRect/>
          </a:stretch>
        </p:blipFill>
        <p:spPr/>
      </p:pic>
      <p:sp>
        <p:nvSpPr>
          <p:cNvPr id="217" name="Google Shape;217;p31"/>
          <p:cNvSpPr txBox="1">
            <a:spLocks noGrp="1"/>
          </p:cNvSpPr>
          <p:nvPr>
            <p:ph type="title"/>
          </p:nvPr>
        </p:nvSpPr>
        <p:spPr/>
        <p:txBody>
          <a:bodyPr/>
          <a:lstStyle/>
          <a:p>
            <a:pPr lvl="0"/>
            <a:r>
              <a:rPr lang="en-US"/>
              <a:t>Table Talk</a:t>
            </a:r>
          </a:p>
        </p:txBody>
      </p:sp>
      <p:sp>
        <p:nvSpPr>
          <p:cNvPr id="218" name="Google Shape;218;p31"/>
          <p:cNvSpPr txBox="1">
            <a:spLocks noGrp="1"/>
          </p:cNvSpPr>
          <p:nvPr>
            <p:ph type="body" sz="quarter" idx="20"/>
          </p:nvPr>
        </p:nvSpPr>
        <p:spPr/>
        <p:txBody>
          <a:bodyPr>
            <a:normAutofit fontScale="77500" lnSpcReduction="20000"/>
          </a:bodyPr>
          <a:lstStyle/>
          <a:p>
            <a:pPr lvl="0"/>
            <a:r>
              <a:rPr lang="en-US"/>
              <a:t>What antecedent strategies could you use to help move Aiden towards his replacement behavior goals?</a:t>
            </a:r>
          </a:p>
          <a:p>
            <a:pPr lvl="0"/>
            <a:r>
              <a:rPr lang="en-US"/>
              <a:t>Aiden’s Summary Statement:</a:t>
            </a:r>
          </a:p>
          <a:p>
            <a:pPr lvl="1"/>
            <a:r>
              <a:rPr lang="en-US"/>
              <a:t>“In unstructured settings, when a peer makes a direct comment to Aiden, Aiden will kick the peer in the shin, resulting in the teacher calling the counselor, who escorts Aiden out of the room, allowing him to escape social interactions with peers.</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12"/>
          <p:cNvSpPr txBox="1">
            <a:spLocks noGrp="1"/>
          </p:cNvSpPr>
          <p:nvPr>
            <p:ph type="title"/>
          </p:nvPr>
        </p:nvSpPr>
        <p:spPr/>
        <p:txBody>
          <a:bodyPr>
            <a:normAutofit fontScale="90000"/>
          </a:bodyPr>
          <a:lstStyle/>
          <a:p>
            <a:pPr lvl="0"/>
            <a:r>
              <a:rPr lang="en-US"/>
              <a:t>Implementing and Evaluating the BIP</a:t>
            </a:r>
            <a:endParaRPr lang="en-US" dirty="0"/>
          </a:p>
        </p:txBody>
      </p:sp>
    </p:spTree>
    <p:extLst>
      <p:ext uri="{BB962C8B-B14F-4D97-AF65-F5344CB8AC3E}">
        <p14:creationId xmlns:p14="http://schemas.microsoft.com/office/powerpoint/2010/main" val="35573184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9F108-1A8F-4CAE-8CA7-96548D7B5823}"/>
              </a:ext>
            </a:extLst>
          </p:cNvPr>
          <p:cNvSpPr>
            <a:spLocks noGrp="1"/>
          </p:cNvSpPr>
          <p:nvPr>
            <p:ph type="title"/>
          </p:nvPr>
        </p:nvSpPr>
        <p:spPr/>
        <p:txBody>
          <a:bodyPr>
            <a:normAutofit fontScale="90000"/>
          </a:bodyPr>
          <a:lstStyle/>
          <a:p>
            <a:r>
              <a:rPr lang="en-US"/>
              <a:t>Guiding Questions for Implementation</a:t>
            </a:r>
            <a:endParaRPr lang="en-US" dirty="0"/>
          </a:p>
        </p:txBody>
      </p:sp>
      <p:sp>
        <p:nvSpPr>
          <p:cNvPr id="3" name="Text Placeholder 2">
            <a:extLst>
              <a:ext uri="{FF2B5EF4-FFF2-40B4-BE49-F238E27FC236}">
                <a16:creationId xmlns:a16="http://schemas.microsoft.com/office/drawing/2014/main" id="{9402E906-F154-4A1F-8C23-DD638243B6E1}"/>
              </a:ext>
            </a:extLst>
          </p:cNvPr>
          <p:cNvSpPr>
            <a:spLocks noGrp="1"/>
          </p:cNvSpPr>
          <p:nvPr>
            <p:ph idx="1"/>
          </p:nvPr>
        </p:nvSpPr>
        <p:spPr/>
        <p:txBody>
          <a:bodyPr>
            <a:normAutofit fontScale="77500" lnSpcReduction="20000"/>
          </a:bodyPr>
          <a:lstStyle/>
          <a:p>
            <a:r>
              <a:rPr lang="en-US"/>
              <a:t>Who will implement each BIP component? </a:t>
            </a:r>
          </a:p>
          <a:p>
            <a:pPr lvl="1"/>
            <a:r>
              <a:rPr lang="en-US"/>
              <a:t>What are the specific tasks and resources (e.g., time, training, coaching, materials) required to embed the BIP into daily routines? </a:t>
            </a:r>
          </a:p>
          <a:p>
            <a:r>
              <a:rPr lang="en-US"/>
              <a:t>Who will collect data? </a:t>
            </a:r>
          </a:p>
          <a:p>
            <a:r>
              <a:rPr lang="en-US"/>
              <a:t>What criteria will determine mastery of skills?</a:t>
            </a:r>
          </a:p>
          <a:p>
            <a:r>
              <a:rPr lang="en-US"/>
              <a:t>How often will data for each measure need to be collected? </a:t>
            </a:r>
          </a:p>
          <a:p>
            <a:r>
              <a:rPr lang="en-US"/>
              <a:t>Which existing procedures and resources for data collection are available? </a:t>
            </a:r>
          </a:p>
          <a:p>
            <a:r>
              <a:rPr lang="en-US"/>
              <a:t>What are the back-up plans when tasks can’t be done? </a:t>
            </a:r>
          </a:p>
          <a:p>
            <a:endParaRPr lang="en-US" dirty="0"/>
          </a:p>
        </p:txBody>
      </p:sp>
    </p:spTree>
    <p:extLst>
      <p:ext uri="{BB962C8B-B14F-4D97-AF65-F5344CB8AC3E}">
        <p14:creationId xmlns:p14="http://schemas.microsoft.com/office/powerpoint/2010/main" val="4945779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808DD-B519-49C1-8FA5-4CA3D137A68B}"/>
              </a:ext>
            </a:extLst>
          </p:cNvPr>
          <p:cNvSpPr>
            <a:spLocks noGrp="1"/>
          </p:cNvSpPr>
          <p:nvPr>
            <p:ph type="title"/>
          </p:nvPr>
        </p:nvSpPr>
        <p:spPr/>
        <p:txBody>
          <a:bodyPr/>
          <a:lstStyle/>
          <a:p>
            <a:r>
              <a:rPr lang="en-US"/>
              <a:t>Fidelity of Implementation</a:t>
            </a:r>
            <a:endParaRPr lang="en-US" dirty="0"/>
          </a:p>
        </p:txBody>
      </p:sp>
      <p:sp>
        <p:nvSpPr>
          <p:cNvPr id="3" name="Text Placeholder 2">
            <a:extLst>
              <a:ext uri="{FF2B5EF4-FFF2-40B4-BE49-F238E27FC236}">
                <a16:creationId xmlns:a16="http://schemas.microsoft.com/office/drawing/2014/main" id="{1555356F-5254-4265-BAE8-80EBD4475783}"/>
              </a:ext>
            </a:extLst>
          </p:cNvPr>
          <p:cNvSpPr>
            <a:spLocks noGrp="1"/>
          </p:cNvSpPr>
          <p:nvPr>
            <p:ph idx="1"/>
          </p:nvPr>
        </p:nvSpPr>
        <p:spPr/>
        <p:txBody>
          <a:bodyPr/>
          <a:lstStyle/>
          <a:p>
            <a:pPr marL="0" lvl="0" indent="0">
              <a:buNone/>
            </a:pPr>
            <a:r>
              <a:rPr lang="en-US" dirty="0"/>
              <a:t>To ensure fidelity of implementation, make sure staff…</a:t>
            </a:r>
          </a:p>
          <a:p>
            <a:pPr lvl="1"/>
            <a:r>
              <a:rPr lang="en-US" dirty="0"/>
              <a:t>Are adhering to the BIP exactly as it is written</a:t>
            </a:r>
          </a:p>
          <a:p>
            <a:pPr lvl="1"/>
            <a:r>
              <a:rPr lang="en-US" dirty="0"/>
              <a:t>Have all the training they need</a:t>
            </a:r>
          </a:p>
          <a:p>
            <a:pPr lvl="1"/>
            <a:r>
              <a:rPr lang="en-US" dirty="0"/>
              <a:t>Have all the resources they need</a:t>
            </a:r>
          </a:p>
          <a:p>
            <a:pPr lvl="1"/>
            <a:r>
              <a:rPr lang="en-US" dirty="0"/>
              <a:t>Are responding to any necessary changes</a:t>
            </a:r>
          </a:p>
        </p:txBody>
      </p:sp>
    </p:spTree>
    <p:extLst>
      <p:ext uri="{BB962C8B-B14F-4D97-AF65-F5344CB8AC3E}">
        <p14:creationId xmlns:p14="http://schemas.microsoft.com/office/powerpoint/2010/main" val="37220157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F8FB9-C620-439D-B9A8-5AB1E2C55C72}"/>
              </a:ext>
            </a:extLst>
          </p:cNvPr>
          <p:cNvSpPr>
            <a:spLocks noGrp="1"/>
          </p:cNvSpPr>
          <p:nvPr>
            <p:ph type="title"/>
          </p:nvPr>
        </p:nvSpPr>
        <p:spPr/>
        <p:txBody>
          <a:bodyPr/>
          <a:lstStyle/>
          <a:p>
            <a:r>
              <a:rPr lang="en-US"/>
              <a:t>Evaluating a BIP</a:t>
            </a:r>
            <a:endParaRPr lang="en-US" dirty="0"/>
          </a:p>
        </p:txBody>
      </p:sp>
      <p:sp>
        <p:nvSpPr>
          <p:cNvPr id="3" name="Text Placeholder 2">
            <a:extLst>
              <a:ext uri="{FF2B5EF4-FFF2-40B4-BE49-F238E27FC236}">
                <a16:creationId xmlns:a16="http://schemas.microsoft.com/office/drawing/2014/main" id="{1678CD0A-D6E7-47FA-ACD3-EBC76BCC74E9}"/>
              </a:ext>
            </a:extLst>
          </p:cNvPr>
          <p:cNvSpPr>
            <a:spLocks noGrp="1"/>
          </p:cNvSpPr>
          <p:nvPr>
            <p:ph idx="1"/>
          </p:nvPr>
        </p:nvSpPr>
        <p:spPr/>
        <p:txBody>
          <a:bodyPr>
            <a:normAutofit fontScale="92500" lnSpcReduction="20000"/>
          </a:bodyPr>
          <a:lstStyle/>
          <a:p>
            <a:pPr marL="0" indent="0">
              <a:buNone/>
            </a:pPr>
            <a:r>
              <a:rPr lang="en-US" dirty="0"/>
              <a:t>In order to evaluate a BIP, these questions need to be answered:</a:t>
            </a:r>
          </a:p>
          <a:p>
            <a:r>
              <a:rPr lang="en-US" dirty="0"/>
              <a:t>Is the BIP being implemented as it was intended?</a:t>
            </a:r>
          </a:p>
          <a:p>
            <a:pPr lvl="2"/>
            <a:r>
              <a:rPr lang="en-US" dirty="0"/>
              <a:t>This question speaks to the fidelity of implementation.</a:t>
            </a:r>
          </a:p>
          <a:p>
            <a:pPr lvl="2"/>
            <a:r>
              <a:rPr lang="en-US" dirty="0"/>
              <a:t>If the answer is no, changes need to be made so that all components of the BIP are being implemented as written.</a:t>
            </a:r>
          </a:p>
          <a:p>
            <a:r>
              <a:rPr lang="en-US" dirty="0"/>
              <a:t>Is the BIP making a difference in the students’ behavior?</a:t>
            </a:r>
          </a:p>
          <a:p>
            <a:pPr lvl="2"/>
            <a:r>
              <a:rPr lang="en-US" dirty="0"/>
              <a:t>This question speaks to the appropriateness of the strategies chosen.</a:t>
            </a:r>
          </a:p>
          <a:p>
            <a:pPr lvl="2"/>
            <a:r>
              <a:rPr lang="en-US" dirty="0"/>
              <a:t>If the answer is no, different strategies need to be put in place.</a:t>
            </a:r>
          </a:p>
        </p:txBody>
      </p:sp>
    </p:spTree>
    <p:extLst>
      <p:ext uri="{BB962C8B-B14F-4D97-AF65-F5344CB8AC3E}">
        <p14:creationId xmlns:p14="http://schemas.microsoft.com/office/powerpoint/2010/main" val="38197263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341B9-9FC4-4F50-AFB6-3409379D6D3F}"/>
              </a:ext>
            </a:extLst>
          </p:cNvPr>
          <p:cNvSpPr>
            <a:spLocks noGrp="1"/>
          </p:cNvSpPr>
          <p:nvPr>
            <p:ph type="title"/>
          </p:nvPr>
        </p:nvSpPr>
        <p:spPr/>
        <p:txBody>
          <a:bodyPr>
            <a:normAutofit fontScale="90000"/>
          </a:bodyPr>
          <a:lstStyle/>
          <a:p>
            <a:r>
              <a:rPr lang="en-US"/>
              <a:t>Student Response to the Intervention(s)</a:t>
            </a:r>
            <a:endParaRPr lang="en-US" dirty="0"/>
          </a:p>
        </p:txBody>
      </p:sp>
      <p:sp>
        <p:nvSpPr>
          <p:cNvPr id="3" name="Text Placeholder 2">
            <a:extLst>
              <a:ext uri="{FF2B5EF4-FFF2-40B4-BE49-F238E27FC236}">
                <a16:creationId xmlns:a16="http://schemas.microsoft.com/office/drawing/2014/main" id="{C386A376-2D42-43B7-A05D-C3FAE901356A}"/>
              </a:ext>
            </a:extLst>
          </p:cNvPr>
          <p:cNvSpPr>
            <a:spLocks noGrp="1"/>
          </p:cNvSpPr>
          <p:nvPr>
            <p:ph idx="1"/>
          </p:nvPr>
        </p:nvSpPr>
        <p:spPr/>
        <p:txBody>
          <a:bodyPr/>
          <a:lstStyle/>
          <a:p>
            <a:pPr marL="0" lvl="0" indent="0">
              <a:buNone/>
            </a:pPr>
            <a:r>
              <a:rPr lang="en-US" dirty="0"/>
              <a:t>To measure the student’s response to the intervention, make sure staff…</a:t>
            </a:r>
          </a:p>
          <a:p>
            <a:pPr lvl="1"/>
            <a:r>
              <a:rPr lang="en-US" dirty="0"/>
              <a:t>Set a goal that is specific and measurable so that data can be collected </a:t>
            </a:r>
          </a:p>
          <a:p>
            <a:pPr lvl="1"/>
            <a:r>
              <a:rPr lang="en-US" dirty="0"/>
              <a:t>Are collecting the data needed to determine whether the intervention is working</a:t>
            </a:r>
          </a:p>
        </p:txBody>
      </p:sp>
    </p:spTree>
    <p:extLst>
      <p:ext uri="{BB962C8B-B14F-4D97-AF65-F5344CB8AC3E}">
        <p14:creationId xmlns:p14="http://schemas.microsoft.com/office/powerpoint/2010/main" val="22436352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4E624-61B2-47E4-AF53-E4D9CB40FD78}"/>
              </a:ext>
            </a:extLst>
          </p:cNvPr>
          <p:cNvSpPr>
            <a:spLocks noGrp="1"/>
          </p:cNvSpPr>
          <p:nvPr>
            <p:ph type="title"/>
          </p:nvPr>
        </p:nvSpPr>
        <p:spPr/>
        <p:txBody>
          <a:bodyPr/>
          <a:lstStyle/>
          <a:p>
            <a:r>
              <a:rPr lang="en-US"/>
              <a:t>Other Evaluation Considerations</a:t>
            </a:r>
            <a:endParaRPr lang="en-US" dirty="0"/>
          </a:p>
        </p:txBody>
      </p:sp>
      <p:sp>
        <p:nvSpPr>
          <p:cNvPr id="3" name="Text Placeholder 2">
            <a:extLst>
              <a:ext uri="{FF2B5EF4-FFF2-40B4-BE49-F238E27FC236}">
                <a16:creationId xmlns:a16="http://schemas.microsoft.com/office/drawing/2014/main" id="{4C636EF1-503F-4CF1-8441-D5AB13DDE206}"/>
              </a:ext>
            </a:extLst>
          </p:cNvPr>
          <p:cNvSpPr>
            <a:spLocks noGrp="1"/>
          </p:cNvSpPr>
          <p:nvPr>
            <p:ph idx="1"/>
          </p:nvPr>
        </p:nvSpPr>
        <p:spPr/>
        <p:txBody>
          <a:bodyPr>
            <a:normAutofit lnSpcReduction="10000"/>
          </a:bodyPr>
          <a:lstStyle/>
          <a:p>
            <a:pPr marL="0" lvl="0" indent="0">
              <a:buNone/>
            </a:pPr>
            <a:r>
              <a:rPr lang="en-US" dirty="0"/>
              <a:t>Another question that needs to be part of the BIP evaluation is whether it has </a:t>
            </a:r>
            <a:r>
              <a:rPr lang="en-US" b="1" dirty="0"/>
              <a:t>Social Validity</a:t>
            </a:r>
            <a:r>
              <a:rPr lang="en-US" dirty="0"/>
              <a:t>. To measure this, staff need to ask…</a:t>
            </a:r>
          </a:p>
          <a:p>
            <a:pPr lvl="1"/>
            <a:r>
              <a:rPr lang="en-US" dirty="0"/>
              <a:t>Whether the goals are acceptable, socially relevant, and useful to the student and the student’s family</a:t>
            </a:r>
          </a:p>
          <a:p>
            <a:pPr lvl="1"/>
            <a:r>
              <a:rPr lang="en-US" dirty="0"/>
              <a:t>Whether the staff implementing the BIP have established a relationship with the student</a:t>
            </a:r>
          </a:p>
          <a:p>
            <a:pPr lvl="1"/>
            <a:r>
              <a:rPr lang="en-US" dirty="0"/>
              <a:t>Whether any improvements are needed</a:t>
            </a:r>
          </a:p>
        </p:txBody>
      </p:sp>
    </p:spTree>
    <p:extLst>
      <p:ext uri="{BB962C8B-B14F-4D97-AF65-F5344CB8AC3E}">
        <p14:creationId xmlns:p14="http://schemas.microsoft.com/office/powerpoint/2010/main" val="10312949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8" name="Google Shape;508;p31"/>
          <p:cNvSpPr txBox="1">
            <a:spLocks noGrp="1"/>
          </p:cNvSpPr>
          <p:nvPr>
            <p:ph type="title"/>
          </p:nvPr>
        </p:nvSpPr>
        <p:spPr/>
        <p:txBody>
          <a:bodyPr>
            <a:normAutofit fontScale="90000"/>
          </a:bodyPr>
          <a:lstStyle/>
          <a:p>
            <a:pPr lvl="0"/>
            <a:r>
              <a:rPr lang="en-US"/>
              <a:t>To Achieve Generalization and Maintenance</a:t>
            </a:r>
            <a:endParaRPr lang="en-US" dirty="0"/>
          </a:p>
        </p:txBody>
      </p:sp>
      <p:sp>
        <p:nvSpPr>
          <p:cNvPr id="507" name="Google Shape;507;p31"/>
          <p:cNvSpPr txBox="1">
            <a:spLocks noGrp="1"/>
          </p:cNvSpPr>
          <p:nvPr>
            <p:ph idx="1"/>
          </p:nvPr>
        </p:nvSpPr>
        <p:spPr/>
        <p:txBody>
          <a:bodyPr/>
          <a:lstStyle/>
          <a:p>
            <a:pPr lvl="0"/>
            <a:r>
              <a:rPr lang="en-US"/>
              <a:t>Plan to continue teaching the skill for a sufficient amount of time for the student to achieve mastery.</a:t>
            </a:r>
          </a:p>
          <a:p>
            <a:pPr lvl="0"/>
            <a:r>
              <a:rPr lang="en-US"/>
              <a:t>Provide multiple examples of the new skill with variations.</a:t>
            </a:r>
          </a:p>
          <a:p>
            <a:pPr lvl="0"/>
            <a:r>
              <a:rPr lang="en-US"/>
              <a:t>Ensure multiple opportunities for the student to display and receive recognition for use of the new skills.</a:t>
            </a:r>
          </a:p>
          <a:p>
            <a:pPr lvl="0"/>
            <a:r>
              <a:rPr lang="en-US"/>
              <a:t>Determine whether the student is using the new skills in more than one environment.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0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7"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1C109C0A-3267-4F42-834D-AA2596A56914}"/>
              </a:ext>
            </a:extLst>
          </p:cNvPr>
          <p:cNvPicPr>
            <a:picLocks noGrp="1" noChangeAspect="1"/>
          </p:cNvPicPr>
          <p:nvPr>
            <p:ph type="pic" sz="quarter" idx="13"/>
          </p:nvPr>
        </p:nvPicPr>
        <p:blipFill>
          <a:blip r:embed="rId3"/>
          <a:srcRect l="6026" r="6026"/>
          <a:stretch>
            <a:fillRect/>
          </a:stretch>
        </p:blipFill>
        <p:spPr/>
      </p:pic>
      <p:sp>
        <p:nvSpPr>
          <p:cNvPr id="217" name="Google Shape;217;p31"/>
          <p:cNvSpPr txBox="1">
            <a:spLocks noGrp="1"/>
          </p:cNvSpPr>
          <p:nvPr>
            <p:ph type="title"/>
          </p:nvPr>
        </p:nvSpPr>
        <p:spPr/>
        <p:txBody>
          <a:bodyPr/>
          <a:lstStyle/>
          <a:p>
            <a:pPr lvl="0"/>
            <a:r>
              <a:rPr lang="en-US"/>
              <a:t>Table Talk</a:t>
            </a:r>
            <a:endParaRPr lang="en-US" dirty="0"/>
          </a:p>
        </p:txBody>
      </p:sp>
      <p:sp>
        <p:nvSpPr>
          <p:cNvPr id="218" name="Google Shape;218;p31"/>
          <p:cNvSpPr txBox="1">
            <a:spLocks noGrp="1"/>
          </p:cNvSpPr>
          <p:nvPr>
            <p:ph type="body" sz="quarter" idx="20"/>
          </p:nvPr>
        </p:nvSpPr>
        <p:spPr/>
        <p:txBody>
          <a:bodyPr>
            <a:normAutofit fontScale="70000" lnSpcReduction="20000"/>
          </a:bodyPr>
          <a:lstStyle/>
          <a:p>
            <a:pPr marL="0" lvl="0" indent="0">
              <a:buNone/>
            </a:pPr>
            <a:r>
              <a:rPr lang="en-US" dirty="0"/>
              <a:t>Using the strategies you brainstormed for Aiden, how would you evaluate Aiden’s Behavior Intervention Plan? </a:t>
            </a:r>
          </a:p>
          <a:p>
            <a:pPr lvl="0"/>
            <a:r>
              <a:rPr lang="en-US" dirty="0"/>
              <a:t>Aiden’s info:</a:t>
            </a:r>
          </a:p>
          <a:p>
            <a:pPr lvl="1"/>
            <a:r>
              <a:rPr lang="en-US" dirty="0">
                <a:sym typeface="Arial"/>
              </a:rPr>
              <a:t>makes inappropriate comments to his peers (e.g., “You are stupid!”) in the cafeteria </a:t>
            </a:r>
          </a:p>
          <a:p>
            <a:pPr lvl="1"/>
            <a:r>
              <a:rPr lang="en-US" dirty="0">
                <a:sym typeface="Arial"/>
              </a:rPr>
              <a:t>refuses to sit in his seat on the bus </a:t>
            </a:r>
          </a:p>
          <a:p>
            <a:pPr lvl="1"/>
            <a:r>
              <a:rPr lang="en-US" dirty="0">
                <a:sym typeface="Arial"/>
              </a:rPr>
              <a:t>observed being alone in these settings</a:t>
            </a:r>
          </a:p>
          <a:p>
            <a:pPr lvl="1"/>
            <a:r>
              <a:rPr lang="en-US" dirty="0">
                <a:sym typeface="Arial"/>
              </a:rPr>
              <a:t>function of behavior: </a:t>
            </a:r>
            <a:r>
              <a:rPr lang="en-US" dirty="0"/>
              <a:t>escape from social interactions in unstructured settings with peers</a:t>
            </a:r>
          </a:p>
        </p:txBody>
      </p:sp>
    </p:spTree>
    <p:extLst>
      <p:ext uri="{BB962C8B-B14F-4D97-AF65-F5344CB8AC3E}">
        <p14:creationId xmlns:p14="http://schemas.microsoft.com/office/powerpoint/2010/main" val="20111151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sp>
        <p:nvSpPr>
          <p:cNvPr id="539" name="Google Shape;539;p37"/>
          <p:cNvSpPr txBox="1">
            <a:spLocks noGrp="1"/>
          </p:cNvSpPr>
          <p:nvPr>
            <p:ph type="title"/>
          </p:nvPr>
        </p:nvSpPr>
        <p:spPr/>
        <p:txBody>
          <a:bodyPr/>
          <a:lstStyle/>
          <a:p>
            <a:pPr lvl="0"/>
            <a:r>
              <a:rPr lang="en-US"/>
              <a:t>Case Study</a:t>
            </a:r>
            <a:endParaRPr lang="en-US"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sp>
        <p:nvSpPr>
          <p:cNvPr id="552" name="Google Shape;552;p39"/>
          <p:cNvSpPr txBox="1">
            <a:spLocks noGrp="1"/>
          </p:cNvSpPr>
          <p:nvPr>
            <p:ph type="title"/>
          </p:nvPr>
        </p:nvSpPr>
        <p:spPr/>
        <p:txBody>
          <a:bodyPr/>
          <a:lstStyle/>
          <a:p>
            <a:pPr lvl="0"/>
            <a:r>
              <a:rPr lang="en-US"/>
              <a:t>Review: Aiden</a:t>
            </a:r>
            <a:endParaRPr lang="en-US" dirty="0"/>
          </a:p>
        </p:txBody>
      </p:sp>
      <p:sp>
        <p:nvSpPr>
          <p:cNvPr id="553" name="Google Shape;553;p39"/>
          <p:cNvSpPr txBox="1">
            <a:spLocks noGrp="1"/>
          </p:cNvSpPr>
          <p:nvPr>
            <p:ph idx="1"/>
          </p:nvPr>
        </p:nvSpPr>
        <p:spPr/>
        <p:txBody>
          <a:bodyPr numCol="2">
            <a:normAutofit fontScale="62500" lnSpcReduction="20000"/>
          </a:bodyPr>
          <a:lstStyle/>
          <a:p>
            <a:r>
              <a:rPr lang="en-US" dirty="0">
                <a:sym typeface="Arial"/>
              </a:rPr>
              <a:t>Seven-year-old 2nd grade student</a:t>
            </a:r>
          </a:p>
          <a:p>
            <a:r>
              <a:rPr lang="en-US" dirty="0">
                <a:sym typeface="Arial"/>
              </a:rPr>
              <a:t>Referred to the behavior support team for Tier III intervention by his classroom teacher, Mr. Jones, for continued disruptive and disrespectful behavior in the classroom, cafeteria and school bus. </a:t>
            </a:r>
          </a:p>
          <a:p>
            <a:r>
              <a:rPr lang="en-US" dirty="0">
                <a:sym typeface="Arial"/>
              </a:rPr>
              <a:t>Receiving social skills through Big Buddy mentoring with improvement in his core classes.  </a:t>
            </a:r>
          </a:p>
          <a:p>
            <a:endParaRPr lang="en-US" dirty="0">
              <a:sym typeface="Arial"/>
            </a:endParaRPr>
          </a:p>
          <a:p>
            <a:endParaRPr lang="en-US" dirty="0">
              <a:sym typeface="Arial"/>
            </a:endParaRPr>
          </a:p>
          <a:p>
            <a:r>
              <a:rPr lang="en-US" dirty="0">
                <a:sym typeface="Arial"/>
              </a:rPr>
              <a:t>After interviewing Mr. Jones and conducting several observations of Aiden, the team determined that during unstructured settings Aiden is unable to follow expectations and engage in appropriate interactions with his peers. </a:t>
            </a:r>
          </a:p>
          <a:p>
            <a:r>
              <a:rPr lang="en-US" dirty="0">
                <a:sym typeface="Arial"/>
              </a:rPr>
              <a:t>He shouts inappropriate comments to his peers (e.g., “You are stupid!”), cusses at his teacher, and throws classroom materials.</a:t>
            </a:r>
          </a:p>
          <a:p>
            <a:r>
              <a:rPr lang="en-US" dirty="0">
                <a:sym typeface="Arial"/>
              </a:rPr>
              <a:t>Based on the data collected, the team agreed that the function of Aiden’s behavior is to </a:t>
            </a:r>
            <a:r>
              <a:rPr lang="en-US" dirty="0"/>
              <a:t>escape from social interactions in unstructured settings with peers.</a:t>
            </a:r>
          </a:p>
        </p:txBody>
      </p:sp>
      <p:pic>
        <p:nvPicPr>
          <p:cNvPr id="555" name="Google Shape;555;p39"/>
          <p:cNvPicPr preferRelativeResize="0"/>
          <p:nvPr/>
        </p:nvPicPr>
        <p:blipFill rotWithShape="1">
          <a:blip r:embed="rId3">
            <a:alphaModFix/>
            <a:extLst>
              <a:ext uri="{28A0092B-C50C-407E-A947-70E740481C1C}">
                <a14:useLocalDpi xmlns:a14="http://schemas.microsoft.com/office/drawing/2010/main" val="0"/>
              </a:ext>
            </a:extLst>
          </a:blip>
          <a:srcRect/>
          <a:stretch/>
        </p:blipFill>
        <p:spPr>
          <a:xfrm>
            <a:off x="3779520" y="5073063"/>
            <a:ext cx="1755075" cy="1103900"/>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041B8-5D14-408F-8858-D614FC0B6912}"/>
              </a:ext>
            </a:extLst>
          </p:cNvPr>
          <p:cNvSpPr>
            <a:spLocks noGrp="1"/>
          </p:cNvSpPr>
          <p:nvPr>
            <p:ph type="title"/>
          </p:nvPr>
        </p:nvSpPr>
        <p:spPr/>
        <p:txBody>
          <a:bodyPr/>
          <a:lstStyle/>
          <a:p>
            <a:r>
              <a:rPr lang="en-US"/>
              <a:t>Action Team BIP Meeting 1</a:t>
            </a:r>
            <a:endParaRPr lang="en-US" dirty="0"/>
          </a:p>
        </p:txBody>
      </p:sp>
      <p:sp>
        <p:nvSpPr>
          <p:cNvPr id="3" name="Text Placeholder 2">
            <a:extLst>
              <a:ext uri="{FF2B5EF4-FFF2-40B4-BE49-F238E27FC236}">
                <a16:creationId xmlns:a16="http://schemas.microsoft.com/office/drawing/2014/main" id="{F6515597-5922-4823-AD67-44C5DF99D1F4}"/>
              </a:ext>
            </a:extLst>
          </p:cNvPr>
          <p:cNvSpPr>
            <a:spLocks noGrp="1"/>
          </p:cNvSpPr>
          <p:nvPr>
            <p:ph idx="1"/>
          </p:nvPr>
        </p:nvSpPr>
        <p:spPr/>
        <p:txBody>
          <a:bodyPr>
            <a:normAutofit fontScale="92500"/>
          </a:bodyPr>
          <a:lstStyle/>
          <a:p>
            <a:r>
              <a:rPr lang="en-US"/>
              <a:t>Team met to review the Summary Statement from the FBA and determined that a BIP is needed for Aiden.</a:t>
            </a:r>
          </a:p>
          <a:p>
            <a:r>
              <a:rPr lang="en-US"/>
              <a:t>They begin by creating a short-term alternate behavior goal to move Aiden closer to the desired behavior: Aiden will request to sit alone for brief amounts of time when he becomes frustrated with his peers.</a:t>
            </a:r>
          </a:p>
          <a:p>
            <a:r>
              <a:rPr lang="en-US"/>
              <a:t>They create a long-term behavior goal for Aiden: Aiden will engage appropriately with his peers in unstructured settings.</a:t>
            </a:r>
            <a:endParaRPr lang="en-US" dirty="0"/>
          </a:p>
        </p:txBody>
      </p:sp>
    </p:spTree>
    <p:extLst>
      <p:ext uri="{BB962C8B-B14F-4D97-AF65-F5344CB8AC3E}">
        <p14:creationId xmlns:p14="http://schemas.microsoft.com/office/powerpoint/2010/main" val="156500868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F795C-7544-452D-95C4-2045FB4F8B1D}"/>
              </a:ext>
            </a:extLst>
          </p:cNvPr>
          <p:cNvSpPr>
            <a:spLocks noGrp="1"/>
          </p:cNvSpPr>
          <p:nvPr>
            <p:ph type="title"/>
          </p:nvPr>
        </p:nvSpPr>
        <p:spPr/>
        <p:txBody>
          <a:bodyPr/>
          <a:lstStyle/>
          <a:p>
            <a:r>
              <a:rPr lang="en-US"/>
              <a:t>Action Team BIP Meeting 2</a:t>
            </a:r>
            <a:endParaRPr lang="en-US" dirty="0"/>
          </a:p>
        </p:txBody>
      </p:sp>
      <p:sp>
        <p:nvSpPr>
          <p:cNvPr id="3" name="Text Placeholder 2">
            <a:extLst>
              <a:ext uri="{FF2B5EF4-FFF2-40B4-BE49-F238E27FC236}">
                <a16:creationId xmlns:a16="http://schemas.microsoft.com/office/drawing/2014/main" id="{091FB8CC-F608-4B9C-B9B9-E792665E17D5}"/>
              </a:ext>
            </a:extLst>
          </p:cNvPr>
          <p:cNvSpPr>
            <a:spLocks noGrp="1"/>
          </p:cNvSpPr>
          <p:nvPr>
            <p:ph idx="1"/>
          </p:nvPr>
        </p:nvSpPr>
        <p:spPr/>
        <p:txBody>
          <a:bodyPr>
            <a:normAutofit fontScale="85000" lnSpcReduction="10000"/>
          </a:bodyPr>
          <a:lstStyle/>
          <a:p>
            <a:pPr marL="0" indent="0">
              <a:buNone/>
            </a:pPr>
            <a:r>
              <a:rPr lang="en-US" dirty="0"/>
              <a:t>During this meeting, the team develops intervention strategies for Aiden. These strategies fall into 3 categories: </a:t>
            </a:r>
          </a:p>
          <a:p>
            <a:r>
              <a:rPr lang="en-US" dirty="0"/>
              <a:t>Antecedent Strategies (e.g., offer Aiden a preferred activity during unstructured classroom times (e.g., before class starts))</a:t>
            </a:r>
          </a:p>
          <a:p>
            <a:r>
              <a:rPr lang="en-US" dirty="0"/>
              <a:t>Teaching Strategies (e.g., teach Aiden to appropriately request a break from sitting / engaging with peers in the classroom)</a:t>
            </a:r>
          </a:p>
          <a:p>
            <a:r>
              <a:rPr lang="en-US" dirty="0"/>
              <a:t>Consequence Strategies (e.g., if Aiden engages successfully with peers for a specified time in the cafeteria, he can choose to spend the remainder of lunch eating separate from his peers)</a:t>
            </a:r>
          </a:p>
        </p:txBody>
      </p:sp>
    </p:spTree>
    <p:extLst>
      <p:ext uri="{BB962C8B-B14F-4D97-AF65-F5344CB8AC3E}">
        <p14:creationId xmlns:p14="http://schemas.microsoft.com/office/powerpoint/2010/main" val="31441222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A6B2E-12B7-4535-9608-39A7B1068E90}"/>
              </a:ext>
            </a:extLst>
          </p:cNvPr>
          <p:cNvSpPr>
            <a:spLocks noGrp="1"/>
          </p:cNvSpPr>
          <p:nvPr>
            <p:ph type="title"/>
          </p:nvPr>
        </p:nvSpPr>
        <p:spPr/>
        <p:txBody>
          <a:bodyPr/>
          <a:lstStyle/>
          <a:p>
            <a:r>
              <a:rPr lang="en-US"/>
              <a:t>Implementing the BIP</a:t>
            </a:r>
            <a:endParaRPr lang="en-US" dirty="0"/>
          </a:p>
        </p:txBody>
      </p:sp>
      <p:sp>
        <p:nvSpPr>
          <p:cNvPr id="3" name="Text Placeholder 2">
            <a:extLst>
              <a:ext uri="{FF2B5EF4-FFF2-40B4-BE49-F238E27FC236}">
                <a16:creationId xmlns:a16="http://schemas.microsoft.com/office/drawing/2014/main" id="{03ACAD15-7474-4511-B94E-34F5185DAC4B}"/>
              </a:ext>
            </a:extLst>
          </p:cNvPr>
          <p:cNvSpPr>
            <a:spLocks noGrp="1"/>
          </p:cNvSpPr>
          <p:nvPr>
            <p:ph idx="1"/>
          </p:nvPr>
        </p:nvSpPr>
        <p:spPr/>
        <p:txBody>
          <a:bodyPr/>
          <a:lstStyle/>
          <a:p>
            <a:r>
              <a:rPr lang="en-US"/>
              <a:t>Professional development is provided to staff that will be supporting Aiden’s BIP. This includes fidelity of implementation and use of data collection forms.</a:t>
            </a:r>
          </a:p>
          <a:p>
            <a:r>
              <a:rPr lang="en-US"/>
              <a:t>The strategies developed by the team are implemented in the cafeteria and in the classroom.</a:t>
            </a:r>
          </a:p>
          <a:p>
            <a:r>
              <a:rPr lang="en-US"/>
              <a:t>The data are collected daily, and the data manager reviews trends weekly.</a:t>
            </a:r>
            <a:endParaRPr lang="en-US" dirty="0"/>
          </a:p>
        </p:txBody>
      </p:sp>
    </p:spTree>
    <p:extLst>
      <p:ext uri="{BB962C8B-B14F-4D97-AF65-F5344CB8AC3E}">
        <p14:creationId xmlns:p14="http://schemas.microsoft.com/office/powerpoint/2010/main" val="28125541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ACF37-8A3E-43E1-AA41-A7FFE5ED00DF}"/>
              </a:ext>
            </a:extLst>
          </p:cNvPr>
          <p:cNvSpPr>
            <a:spLocks noGrp="1"/>
          </p:cNvSpPr>
          <p:nvPr>
            <p:ph type="title"/>
          </p:nvPr>
        </p:nvSpPr>
        <p:spPr/>
        <p:txBody>
          <a:bodyPr/>
          <a:lstStyle/>
          <a:p>
            <a:r>
              <a:rPr lang="en-US"/>
              <a:t>Action Team BIP Meeting 3</a:t>
            </a:r>
            <a:endParaRPr lang="en-US" dirty="0"/>
          </a:p>
        </p:txBody>
      </p:sp>
      <p:sp>
        <p:nvSpPr>
          <p:cNvPr id="3" name="Text Placeholder 2">
            <a:extLst>
              <a:ext uri="{FF2B5EF4-FFF2-40B4-BE49-F238E27FC236}">
                <a16:creationId xmlns:a16="http://schemas.microsoft.com/office/drawing/2014/main" id="{64826491-DC87-4279-A2D4-B75B2F1057C8}"/>
              </a:ext>
            </a:extLst>
          </p:cNvPr>
          <p:cNvSpPr>
            <a:spLocks noGrp="1"/>
          </p:cNvSpPr>
          <p:nvPr>
            <p:ph idx="1"/>
          </p:nvPr>
        </p:nvSpPr>
        <p:spPr/>
        <p:txBody>
          <a:bodyPr>
            <a:normAutofit fontScale="77500" lnSpcReduction="20000"/>
          </a:bodyPr>
          <a:lstStyle/>
          <a:p>
            <a:r>
              <a:rPr lang="en-US"/>
              <a:t>Aiden’s interventions have now been in place for a month. The team meets to evaluate whether the BIP is working.</a:t>
            </a:r>
          </a:p>
          <a:p>
            <a:r>
              <a:rPr lang="en-US"/>
              <a:t>They review the data (number of times Aiden has engaged in problem behavior, number of times Aiden has been observed practicing his new skills, etc.).</a:t>
            </a:r>
          </a:p>
          <a:p>
            <a:r>
              <a:rPr lang="en-US"/>
              <a:t>Aiden’s behavior has shown some improvement. A fidelity check was done to make sure the interventions are being implemented correctly before modifying the strategies to target additional improvements.</a:t>
            </a:r>
          </a:p>
          <a:p>
            <a:r>
              <a:rPr lang="en-US"/>
              <a:t>The data reveal that the new consequences were not applied consistently. They provide training to correct the inconsistency.</a:t>
            </a:r>
            <a:endParaRPr lang="en-US" dirty="0"/>
          </a:p>
        </p:txBody>
      </p:sp>
    </p:spTree>
    <p:extLst>
      <p:ext uri="{BB962C8B-B14F-4D97-AF65-F5344CB8AC3E}">
        <p14:creationId xmlns:p14="http://schemas.microsoft.com/office/powerpoint/2010/main" val="42216952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3363E-8FFE-4F02-B4EA-63600ABA22FF}"/>
              </a:ext>
            </a:extLst>
          </p:cNvPr>
          <p:cNvSpPr>
            <a:spLocks noGrp="1"/>
          </p:cNvSpPr>
          <p:nvPr>
            <p:ph type="title"/>
          </p:nvPr>
        </p:nvSpPr>
        <p:spPr/>
        <p:txBody>
          <a:bodyPr/>
          <a:lstStyle/>
          <a:p>
            <a:r>
              <a:rPr lang="en-US"/>
              <a:t>Two Months Later…</a:t>
            </a:r>
            <a:endParaRPr lang="en-US" dirty="0"/>
          </a:p>
        </p:txBody>
      </p:sp>
      <p:sp>
        <p:nvSpPr>
          <p:cNvPr id="3" name="Text Placeholder 2">
            <a:extLst>
              <a:ext uri="{FF2B5EF4-FFF2-40B4-BE49-F238E27FC236}">
                <a16:creationId xmlns:a16="http://schemas.microsoft.com/office/drawing/2014/main" id="{80474F8F-C31E-44DA-9D3E-1893719A9977}"/>
              </a:ext>
            </a:extLst>
          </p:cNvPr>
          <p:cNvSpPr>
            <a:spLocks noGrp="1"/>
          </p:cNvSpPr>
          <p:nvPr>
            <p:ph idx="1"/>
          </p:nvPr>
        </p:nvSpPr>
        <p:spPr/>
        <p:txBody>
          <a:bodyPr/>
          <a:lstStyle/>
          <a:p>
            <a:r>
              <a:rPr lang="en-US"/>
              <a:t>Aiden has now been receiving interventions for 12 weeks. </a:t>
            </a:r>
          </a:p>
          <a:p>
            <a:r>
              <a:rPr lang="en-US"/>
              <a:t>Now that the plan is being implemented with fidelity, Aiden has shown great improvement. He is beginning to generalize the long-term desired behavior.</a:t>
            </a:r>
          </a:p>
          <a:p>
            <a:r>
              <a:rPr lang="en-US"/>
              <a:t>The team decides to interview Aiden and his homeroom teacher to check the social validity of the interventions.</a:t>
            </a:r>
            <a:endParaRPr lang="en-US" dirty="0"/>
          </a:p>
        </p:txBody>
      </p:sp>
    </p:spTree>
    <p:extLst>
      <p:ext uri="{BB962C8B-B14F-4D97-AF65-F5344CB8AC3E}">
        <p14:creationId xmlns:p14="http://schemas.microsoft.com/office/powerpoint/2010/main" val="20912157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24"/>
          <p:cNvSpPr txBox="1">
            <a:spLocks noGrp="1"/>
          </p:cNvSpPr>
          <p:nvPr>
            <p:ph type="title"/>
          </p:nvPr>
        </p:nvSpPr>
        <p:spPr/>
        <p:txBody>
          <a:bodyPr/>
          <a:lstStyle/>
          <a:p>
            <a:pPr lvl="0"/>
            <a:r>
              <a:rPr lang="en-US">
                <a:sym typeface="Calibri"/>
              </a:rPr>
              <a:t>Do It With Fidelity!</a:t>
            </a:r>
            <a:endParaRPr lang="en-US" dirty="0"/>
          </a:p>
        </p:txBody>
      </p:sp>
      <p:sp>
        <p:nvSpPr>
          <p:cNvPr id="474" name="Google Shape;474;p24"/>
          <p:cNvSpPr txBox="1">
            <a:spLocks noGrp="1"/>
          </p:cNvSpPr>
          <p:nvPr>
            <p:ph idx="1"/>
          </p:nvPr>
        </p:nvSpPr>
        <p:spPr/>
        <p:txBody>
          <a:bodyPr/>
          <a:lstStyle/>
          <a:p>
            <a:pPr marL="0" lvl="0" indent="0">
              <a:buNone/>
            </a:pPr>
            <a:r>
              <a:rPr lang="en-US" dirty="0"/>
              <a:t>Tiered Fidelity Inventory (TFI)</a:t>
            </a:r>
          </a:p>
          <a:p>
            <a:pPr lvl="0"/>
            <a:endParaRPr lang="en-US" dirty="0"/>
          </a:p>
          <a:p>
            <a:pPr lvl="0"/>
            <a:r>
              <a:rPr lang="en-US" dirty="0"/>
              <a:t>Section 3.11: Comprehensive Support</a:t>
            </a:r>
          </a:p>
          <a:p>
            <a:pPr lvl="0"/>
            <a:r>
              <a:rPr lang="en-US" dirty="0"/>
              <a:t>Section 3.15: Data-based Decision Making</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5151937-9238-458C-9113-DF23515B314D}"/>
              </a:ext>
            </a:extLst>
          </p:cNvPr>
          <p:cNvSpPr>
            <a:spLocks noGrp="1"/>
          </p:cNvSpPr>
          <p:nvPr>
            <p:ph type="title"/>
          </p:nvPr>
        </p:nvSpPr>
        <p:spPr/>
        <p:txBody>
          <a:bodyPr/>
          <a:lstStyle/>
          <a:p>
            <a:r>
              <a:rPr lang="en-US" dirty="0"/>
              <a:t>3.11 Comprehensive Support</a:t>
            </a:r>
          </a:p>
        </p:txBody>
      </p:sp>
      <p:graphicFrame>
        <p:nvGraphicFramePr>
          <p:cNvPr id="7" name="Table 6">
            <a:extLst>
              <a:ext uri="{FF2B5EF4-FFF2-40B4-BE49-F238E27FC236}">
                <a16:creationId xmlns:a16="http://schemas.microsoft.com/office/drawing/2014/main" id="{63721531-97C4-4F8E-B899-F30090A7606A}"/>
              </a:ext>
            </a:extLst>
          </p:cNvPr>
          <p:cNvGraphicFramePr>
            <a:graphicFrameLocks noGrp="1"/>
          </p:cNvGraphicFramePr>
          <p:nvPr>
            <p:extLst>
              <p:ext uri="{D42A27DB-BD31-4B8C-83A1-F6EECF244321}">
                <p14:modId xmlns:p14="http://schemas.microsoft.com/office/powerpoint/2010/main" val="2863805316"/>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8" name="Content Placeholder 3">
            <a:extLst>
              <a:ext uri="{FF2B5EF4-FFF2-40B4-BE49-F238E27FC236}">
                <a16:creationId xmlns:a16="http://schemas.microsoft.com/office/drawing/2014/main" id="{F610E652-9ED8-4C32-899E-84A2BBA12890}"/>
              </a:ext>
            </a:extLst>
          </p:cNvPr>
          <p:cNvGraphicFramePr>
            <a:graphicFrameLocks/>
          </p:cNvGraphicFramePr>
          <p:nvPr>
            <p:extLst>
              <p:ext uri="{D42A27DB-BD31-4B8C-83A1-F6EECF244321}">
                <p14:modId xmlns:p14="http://schemas.microsoft.com/office/powerpoint/2010/main" val="4126938972"/>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pPr>
                        <a:spcAft>
                          <a:spcPts val="600"/>
                        </a:spcAft>
                      </a:pPr>
                      <a:r>
                        <a:rPr lang="en-US" sz="1600" b="1" dirty="0"/>
                        <a:t>Comprehensive Support: </a:t>
                      </a:r>
                    </a:p>
                    <a:p>
                      <a:pPr>
                        <a:spcAft>
                          <a:spcPts val="600"/>
                        </a:spcAft>
                      </a:pPr>
                      <a:r>
                        <a:rPr lang="en-US" sz="1600" dirty="0"/>
                        <a:t>Behavior support plans include or consider (a) prevention strategies, (b) teaching strategies, (c) strategies for removing rewards for problem behavior, (d) specific rewards for desired behavior, (e) safety elements where needed, (f) a systematic process for assessing fidelity and impact, and (g) the action plan for putting the support plan in place.</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Three randomly selected Tier 3 behavior support plans created in the last 12 months (see TFI Tier 3 Support Plan Worksheet)</a:t>
                      </a:r>
                    </a:p>
                  </a:txBody>
                  <a:tcPr marL="68580" marR="68580" marT="0" marB="0"/>
                </a:tc>
                <a:tc>
                  <a:txBody>
                    <a:bodyPr/>
                    <a:lstStyle/>
                    <a:p>
                      <a:r>
                        <a:rPr lang="en-US" sz="1600" dirty="0"/>
                        <a:t>0 = No plans include all seven core support plan features, or there are no Tier 3 support plans.</a:t>
                      </a:r>
                    </a:p>
                    <a:p>
                      <a:endParaRPr lang="en-US" sz="1600" dirty="0"/>
                    </a:p>
                    <a:p>
                      <a:r>
                        <a:rPr lang="en-US" sz="1600" dirty="0"/>
                        <a:t>1 = One or two plans include all seven core support plan features. </a:t>
                      </a:r>
                    </a:p>
                    <a:p>
                      <a:endParaRPr lang="en-US" sz="1600" dirty="0"/>
                    </a:p>
                    <a:p>
                      <a:r>
                        <a:rPr lang="en-US" sz="1600" dirty="0"/>
                        <a:t>2 = All plans include all seven core support plan features.</a:t>
                      </a:r>
                    </a:p>
                  </a:txBody>
                  <a:tcPr marL="68580" marR="68580" marT="0" marB="0"/>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45708F6D-C6B3-4592-AC3A-F0D468C9A70A}"/>
              </a:ext>
            </a:extLst>
          </p:cNvPr>
          <p:cNvSpPr/>
          <p:nvPr/>
        </p:nvSpPr>
        <p:spPr>
          <a:xfrm>
            <a:off x="5013082" y="5168953"/>
            <a:ext cx="5122522" cy="64368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Individualized interventions need specific components in order to be most effective.</a:t>
            </a:r>
          </a:p>
        </p:txBody>
      </p:sp>
    </p:spTree>
    <p:extLst>
      <p:ext uri="{BB962C8B-B14F-4D97-AF65-F5344CB8AC3E}">
        <p14:creationId xmlns:p14="http://schemas.microsoft.com/office/powerpoint/2010/main" val="171633509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5151937-9238-458C-9113-DF23515B314D}"/>
              </a:ext>
            </a:extLst>
          </p:cNvPr>
          <p:cNvSpPr>
            <a:spLocks noGrp="1"/>
          </p:cNvSpPr>
          <p:nvPr>
            <p:ph type="title"/>
          </p:nvPr>
        </p:nvSpPr>
        <p:spPr/>
        <p:txBody>
          <a:bodyPr/>
          <a:lstStyle/>
          <a:p>
            <a:r>
              <a:rPr lang="en-US" dirty="0"/>
              <a:t>3.15 Data-based Decision Making</a:t>
            </a:r>
          </a:p>
        </p:txBody>
      </p:sp>
      <p:graphicFrame>
        <p:nvGraphicFramePr>
          <p:cNvPr id="7" name="Table 6">
            <a:extLst>
              <a:ext uri="{FF2B5EF4-FFF2-40B4-BE49-F238E27FC236}">
                <a16:creationId xmlns:a16="http://schemas.microsoft.com/office/drawing/2014/main" id="{8CFE9805-B616-4CF4-B8C2-397ED54EC116}"/>
              </a:ext>
            </a:extLst>
          </p:cNvPr>
          <p:cNvGraphicFramePr>
            <a:graphicFrameLocks noGrp="1"/>
          </p:cNvGraphicFramePr>
          <p:nvPr>
            <p:extLst>
              <p:ext uri="{D42A27DB-BD31-4B8C-83A1-F6EECF244321}">
                <p14:modId xmlns:p14="http://schemas.microsoft.com/office/powerpoint/2010/main" val="2863805316"/>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8" name="Content Placeholder 3">
            <a:extLst>
              <a:ext uri="{FF2B5EF4-FFF2-40B4-BE49-F238E27FC236}">
                <a16:creationId xmlns:a16="http://schemas.microsoft.com/office/drawing/2014/main" id="{C93ACDEC-5946-4A42-BC7E-60603C0B4667}"/>
              </a:ext>
            </a:extLst>
          </p:cNvPr>
          <p:cNvGraphicFramePr>
            <a:graphicFrameLocks/>
          </p:cNvGraphicFramePr>
          <p:nvPr>
            <p:extLst>
              <p:ext uri="{D42A27DB-BD31-4B8C-83A1-F6EECF244321}">
                <p14:modId xmlns:p14="http://schemas.microsoft.com/office/powerpoint/2010/main" val="1335649749"/>
              </p:ext>
            </p:extLst>
          </p:nvPr>
        </p:nvGraphicFramePr>
        <p:xfrm>
          <a:off x="2056396" y="2816807"/>
          <a:ext cx="10004496" cy="3413760"/>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Data-based Decision Making: </a:t>
                      </a:r>
                    </a:p>
                    <a:p>
                      <a:r>
                        <a:rPr lang="en-US" sz="1600" dirty="0"/>
                        <a:t>Each student’s individual support team meets at least monthly (or more frequently if needed) and uses data to modify the support plan to improve fidelity of plan implementation and impact on quality of life, academic, and behavior outcomes.</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Three randomly selected Tier 3 behavior support plans created in the last 12 months (see TFI Tier 3 Support Plan Worksheet)</a:t>
                      </a:r>
                    </a:p>
                  </a:txBody>
                  <a:tcPr marL="68580" marR="68580" marT="0" marB="0"/>
                </a:tc>
                <a:tc>
                  <a:txBody>
                    <a:bodyPr/>
                    <a:lstStyle/>
                    <a:p>
                      <a:r>
                        <a:rPr lang="en-US" sz="1600" dirty="0"/>
                        <a:t>0 = Student individual support teams do not review plans or use data. </a:t>
                      </a:r>
                    </a:p>
                    <a:p>
                      <a:endParaRPr lang="en-US" sz="1600" dirty="0"/>
                    </a:p>
                    <a:p>
                      <a:r>
                        <a:rPr lang="en-US" sz="1600" dirty="0"/>
                        <a:t>1 = Each student’s individual support team reviews plan, but fidelity and outcome data are not both used for decision making or not all teams review plans.</a:t>
                      </a:r>
                    </a:p>
                    <a:p>
                      <a:endParaRPr lang="en-US" sz="1600" dirty="0"/>
                    </a:p>
                    <a:p>
                      <a:r>
                        <a:rPr lang="en-US" sz="1600" dirty="0"/>
                        <a:t>2 = Each student’s individual support team continuously monitors data and reviews the plan at least monthly, using both fidelity and outcome data for decision making.</a:t>
                      </a:r>
                    </a:p>
                  </a:txBody>
                  <a:tcPr marL="68580" marR="68580" marT="0" marB="0"/>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63D9C522-F53F-41DC-A5DE-42BD04CB4780}"/>
              </a:ext>
            </a:extLst>
          </p:cNvPr>
          <p:cNvSpPr/>
          <p:nvPr/>
        </p:nvSpPr>
        <p:spPr>
          <a:xfrm>
            <a:off x="3507128" y="4826209"/>
            <a:ext cx="4230982" cy="9864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Teams need to regularly review fidelity and outcome data to identify how  Tier 3 supports should be altered.</a:t>
            </a:r>
          </a:p>
        </p:txBody>
      </p:sp>
    </p:spTree>
    <p:extLst>
      <p:ext uri="{BB962C8B-B14F-4D97-AF65-F5344CB8AC3E}">
        <p14:creationId xmlns:p14="http://schemas.microsoft.com/office/powerpoint/2010/main" val="324199384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sp>
        <p:nvSpPr>
          <p:cNvPr id="640" name="Google Shape;640;p50"/>
          <p:cNvSpPr txBox="1">
            <a:spLocks noGrp="1"/>
          </p:cNvSpPr>
          <p:nvPr>
            <p:ph type="title"/>
          </p:nvPr>
        </p:nvSpPr>
        <p:spPr/>
        <p:txBody>
          <a:bodyPr/>
          <a:lstStyle/>
          <a:p>
            <a:pPr lvl="0"/>
            <a:r>
              <a:rPr lang="en-US"/>
              <a:t>Resources</a:t>
            </a:r>
            <a:endParaRPr lang="en-US" dirty="0"/>
          </a:p>
        </p:txBody>
      </p:sp>
      <p:sp>
        <p:nvSpPr>
          <p:cNvPr id="641" name="Google Shape;641;p50"/>
          <p:cNvSpPr txBox="1">
            <a:spLocks noGrp="1"/>
          </p:cNvSpPr>
          <p:nvPr>
            <p:ph idx="1"/>
          </p:nvPr>
        </p:nvSpPr>
        <p:spPr/>
        <p:txBody>
          <a:bodyPr>
            <a:normAutofit fontScale="92500"/>
          </a:bodyPr>
          <a:lstStyle/>
          <a:p>
            <a:pPr lvl="0"/>
            <a:r>
              <a:rPr lang="en-US"/>
              <a:t>School Wide Tiered Fidelity PBIS Training Deck: </a:t>
            </a:r>
            <a:r>
              <a:rPr lang="en-US">
                <a:hlinkClick r:id="rId3"/>
              </a:rPr>
              <a:t>https://www.pbisapps.org/resource/tfi-training-slide-deck-tier-3</a:t>
            </a:r>
            <a:r>
              <a:rPr lang="en-US"/>
              <a:t> </a:t>
            </a:r>
          </a:p>
          <a:p>
            <a:pPr lvl="0"/>
            <a:r>
              <a:rPr lang="en-US"/>
              <a:t>National Center on PBIS: </a:t>
            </a:r>
            <a:r>
              <a:rPr lang="en-US">
                <a:hlinkClick r:id="rId4"/>
              </a:rPr>
              <a:t>http://www.pbis.org/</a:t>
            </a:r>
            <a:r>
              <a:rPr lang="en-US"/>
              <a:t> </a:t>
            </a:r>
          </a:p>
          <a:p>
            <a:pPr lvl="0"/>
            <a:r>
              <a:rPr lang="en-US"/>
              <a:t>National Center on Intensive Intervention: </a:t>
            </a:r>
            <a:r>
              <a:rPr lang="en-US">
                <a:hlinkClick r:id="rId5"/>
              </a:rPr>
              <a:t>https://intensiveintervention.org/</a:t>
            </a:r>
            <a:r>
              <a:rPr lang="en-US"/>
              <a:t> </a:t>
            </a:r>
          </a:p>
          <a:p>
            <a:pPr lvl="0"/>
            <a:r>
              <a:rPr lang="en-US"/>
              <a:t>Missouri SW-PBIS Tier III Team Workbook: </a:t>
            </a:r>
            <a:r>
              <a:rPr lang="en-US">
                <a:hlinkClick r:id="rId6"/>
              </a:rPr>
              <a:t>https://pbismissouri.org/tier-3-workbook-resources/</a:t>
            </a:r>
            <a:r>
              <a:rPr lang="en-US"/>
              <a:t> </a:t>
            </a:r>
            <a:endParaRPr lang="en-US" dirty="0"/>
          </a:p>
        </p:txBody>
      </p:sp>
    </p:spTree>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0992EAA0FA0E48A2A45F4D8148E1B7" ma:contentTypeVersion="7" ma:contentTypeDescription="Create a new document." ma:contentTypeScope="" ma:versionID="4dfee8387d907018987f31319888b263">
  <xsd:schema xmlns:xsd="http://www.w3.org/2001/XMLSchema" xmlns:xs="http://www.w3.org/2001/XMLSchema" xmlns:p="http://schemas.microsoft.com/office/2006/metadata/properties" xmlns:ns2="156bee04-83cd-41b6-ad89-ed9cd3dad55e" targetNamespace="http://schemas.microsoft.com/office/2006/metadata/properties" ma:root="true" ma:fieldsID="5fc4d4b8161f8a56b744255e0fdb294a" ns2:_="">
    <xsd:import namespace="156bee04-83cd-41b6-ad89-ed9cd3dad55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6bee04-83cd-41b6-ad89-ed9cd3dad5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7EB41C3-AED7-4E0C-BAA6-2E066B1044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6bee04-83cd-41b6-ad89-ed9cd3dad5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7BA8133-E598-403E-8922-1E53FE6ED085}">
  <ds:schemaRefs>
    <ds:schemaRef ds:uri="http://schemas.microsoft.com/sharepoint/v3/contenttype/forms"/>
  </ds:schemaRefs>
</ds:datastoreItem>
</file>

<file path=customXml/itemProps3.xml><?xml version="1.0" encoding="utf-8"?>
<ds:datastoreItem xmlns:ds="http://schemas.openxmlformats.org/officeDocument/2006/customXml" ds:itemID="{CF15E879-110F-4392-B910-DBA240B9F379}">
  <ds:schemaRefs>
    <ds:schemaRef ds:uri="http://schemas.microsoft.com/office/2006/documentManagement/types"/>
    <ds:schemaRef ds:uri="http://schemas.microsoft.com/office/infopath/2007/PartnerControls"/>
    <ds:schemaRef ds:uri="http://purl.org/dc/terms/"/>
    <ds:schemaRef ds:uri="http://purl.org/dc/elements/1.1/"/>
    <ds:schemaRef ds:uri="http://purl.org/dc/dcmitype/"/>
    <ds:schemaRef ds:uri="http://schemas.openxmlformats.org/package/2006/metadata/core-properties"/>
    <ds:schemaRef ds:uri="156bee04-83cd-41b6-ad89-ed9cd3dad55e"/>
    <ds:schemaRef ds:uri="http://www.w3.org/XML/1998/namespac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BLACK SLIDE MASTER TEMPLATE</Template>
  <TotalTime>50450</TotalTime>
  <Words>6702</Words>
  <Application>Microsoft Office PowerPoint</Application>
  <PresentationFormat>Widescreen</PresentationFormat>
  <Paragraphs>483</Paragraphs>
  <Slides>61</Slides>
  <Notes>53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61</vt:i4>
      </vt:variant>
    </vt:vector>
  </HeadingPairs>
  <TitlesOfParts>
    <vt:vector size="72" baseType="lpstr">
      <vt:lpstr>Arial</vt:lpstr>
      <vt:lpstr>Arial Black</vt:lpstr>
      <vt:lpstr>Calibri</vt:lpstr>
      <vt:lpstr>Georgia</vt:lpstr>
      <vt:lpstr>Noto Sans Symbols</vt:lpstr>
      <vt:lpstr>Times New Roman</vt:lpstr>
      <vt:lpstr>Trebuchet MS</vt:lpstr>
      <vt:lpstr>Univers Cond</vt:lpstr>
      <vt:lpstr>Verdana</vt:lpstr>
      <vt:lpstr>Wingdings</vt:lpstr>
      <vt:lpstr>BLACK SLIDE MASTER TEMPLATE</vt:lpstr>
      <vt:lpstr> Behavior Intervention Plan (BIP)</vt:lpstr>
      <vt:lpstr>Purpose</vt:lpstr>
      <vt:lpstr>Objectives</vt:lpstr>
      <vt:lpstr>The Tiered Fidelity Inventory (TFI) Tier III Planning Tool</vt:lpstr>
      <vt:lpstr>Introduction to the Case Study</vt:lpstr>
      <vt:lpstr>Update On Aiden</vt:lpstr>
      <vt:lpstr>Overview of a  Behavior Intervention Plan</vt:lpstr>
      <vt:lpstr>What is a Behavior Intervention Plan?</vt:lpstr>
      <vt:lpstr>Overarching Goals of the BIP</vt:lpstr>
      <vt:lpstr>Outcomes of the FBA/BIP Process </vt:lpstr>
      <vt:lpstr>The BIP Process</vt:lpstr>
      <vt:lpstr>The BIP Process</vt:lpstr>
      <vt:lpstr>Blank BIP Template</vt:lpstr>
      <vt:lpstr>BIP Template</vt:lpstr>
      <vt:lpstr>BIP Template</vt:lpstr>
      <vt:lpstr>BIP Template</vt:lpstr>
      <vt:lpstr>BIP Template</vt:lpstr>
      <vt:lpstr>Setting Behavior Goals for the BIP</vt:lpstr>
      <vt:lpstr>Goal of the BIP</vt:lpstr>
      <vt:lpstr>Competing Behavior Pathway</vt:lpstr>
      <vt:lpstr>Template: Competing Behavior Pathway</vt:lpstr>
      <vt:lpstr>Create Behavior Goals</vt:lpstr>
      <vt:lpstr>Short-term Alternative Behavior</vt:lpstr>
      <vt:lpstr>Why Use a Short-term Alternative Behavior?</vt:lpstr>
      <vt:lpstr>Table Talk</vt:lpstr>
      <vt:lpstr>Long-term Desired Behavior</vt:lpstr>
      <vt:lpstr>Example: Competing Behavior Pathway</vt:lpstr>
      <vt:lpstr>Guiding Questions for Developing Outcome Measures</vt:lpstr>
      <vt:lpstr>Identifying Intervention Strategies</vt:lpstr>
      <vt:lpstr>Identify Intervention Strategies</vt:lpstr>
      <vt:lpstr>Modify the Antecedent</vt:lpstr>
      <vt:lpstr>Select Teaching Strategies</vt:lpstr>
      <vt:lpstr>Select Consequence Strategies</vt:lpstr>
      <vt:lpstr>Selecting Strategies</vt:lpstr>
      <vt:lpstr>Intervention Strategies</vt:lpstr>
      <vt:lpstr>PowerPoint Presentation</vt:lpstr>
      <vt:lpstr>PowerPoint Presentation</vt:lpstr>
      <vt:lpstr>PowerPoint Presentation</vt:lpstr>
      <vt:lpstr>PowerPoint Presentation</vt:lpstr>
      <vt:lpstr>General Behavior Strategies</vt:lpstr>
      <vt:lpstr>Considerations for Limiting Problem Behavior</vt:lpstr>
      <vt:lpstr>Table Talk</vt:lpstr>
      <vt:lpstr>Implementing and Evaluating the BIP</vt:lpstr>
      <vt:lpstr>Guiding Questions for Implementation</vt:lpstr>
      <vt:lpstr>Fidelity of Implementation</vt:lpstr>
      <vt:lpstr>Evaluating a BIP</vt:lpstr>
      <vt:lpstr>Student Response to the Intervention(s)</vt:lpstr>
      <vt:lpstr>Other Evaluation Considerations</vt:lpstr>
      <vt:lpstr>To Achieve Generalization and Maintenance</vt:lpstr>
      <vt:lpstr>Table Talk</vt:lpstr>
      <vt:lpstr>Case Study</vt:lpstr>
      <vt:lpstr>Review: Aiden</vt:lpstr>
      <vt:lpstr>Action Team BIP Meeting 1</vt:lpstr>
      <vt:lpstr>Action Team BIP Meeting 2</vt:lpstr>
      <vt:lpstr>Implementing the BIP</vt:lpstr>
      <vt:lpstr>Action Team BIP Meeting 3</vt:lpstr>
      <vt:lpstr>Two Months Later…</vt:lpstr>
      <vt:lpstr>Do It With Fidelity!</vt:lpstr>
      <vt:lpstr>3.11 Comprehensive Support</vt:lpstr>
      <vt:lpstr>3.15 Data-based Decision Making</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Behavior Intervention Plan (BIP)</dc:title>
  <dc:creator>Office of Behavioral Research &amp; Eval</dc:creator>
  <cp:lastModifiedBy>Hannah L Fielder</cp:lastModifiedBy>
  <cp:revision>225</cp:revision>
  <cp:lastPrinted>2020-03-31T17:31:07Z</cp:lastPrinted>
  <dcterms:created xsi:type="dcterms:W3CDTF">2019-03-21T18:11:05Z</dcterms:created>
  <dcterms:modified xsi:type="dcterms:W3CDTF">2026-04-16T19:39:16Z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0x010100470992EAA0FA0E48A2A45F4D8148E1B7</vt:lpwstr>
  </property>
</Properties>
</file>