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6" r:id="rId1"/>
  </p:sldMasterIdLst>
  <p:notesMasterIdLst>
    <p:notesMasterId r:id="rId43"/>
  </p:notesMasterIdLst>
  <p:sldIdLst>
    <p:sldId id="257" r:id="rId2"/>
    <p:sldId id="260" r:id="rId3"/>
    <p:sldId id="283" r:id="rId4"/>
    <p:sldId id="300" r:id="rId5"/>
    <p:sldId id="301" r:id="rId6"/>
    <p:sldId id="302" r:id="rId7"/>
    <p:sldId id="303" r:id="rId8"/>
    <p:sldId id="339" r:id="rId9"/>
    <p:sldId id="340" r:id="rId10"/>
    <p:sldId id="341" r:id="rId11"/>
    <p:sldId id="269" r:id="rId12"/>
    <p:sldId id="342" r:id="rId13"/>
    <p:sldId id="343" r:id="rId14"/>
    <p:sldId id="344" r:id="rId15"/>
    <p:sldId id="345" r:id="rId16"/>
    <p:sldId id="346" r:id="rId17"/>
    <p:sldId id="275" r:id="rId18"/>
    <p:sldId id="347" r:id="rId19"/>
    <p:sldId id="348" r:id="rId20"/>
    <p:sldId id="349" r:id="rId21"/>
    <p:sldId id="315" r:id="rId22"/>
    <p:sldId id="316" r:id="rId23"/>
    <p:sldId id="320" r:id="rId24"/>
    <p:sldId id="284" r:id="rId25"/>
    <p:sldId id="285" r:id="rId26"/>
    <p:sldId id="286" r:id="rId27"/>
    <p:sldId id="287" r:id="rId28"/>
    <p:sldId id="288" r:id="rId29"/>
    <p:sldId id="452" r:id="rId30"/>
    <p:sldId id="289" r:id="rId31"/>
    <p:sldId id="454" r:id="rId32"/>
    <p:sldId id="455" r:id="rId33"/>
    <p:sldId id="456" r:id="rId34"/>
    <p:sldId id="291" r:id="rId35"/>
    <p:sldId id="292" r:id="rId36"/>
    <p:sldId id="293" r:id="rId37"/>
    <p:sldId id="294" r:id="rId38"/>
    <p:sldId id="295" r:id="rId39"/>
    <p:sldId id="296" r:id="rId40"/>
    <p:sldId id="297" r:id="rId41"/>
    <p:sldId id="29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F2E"/>
    <a:srgbClr val="0093DD"/>
    <a:srgbClr val="015C89"/>
    <a:srgbClr val="0078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5676" autoAdjust="0"/>
  </p:normalViewPr>
  <p:slideViewPr>
    <p:cSldViewPr snapToGrid="0">
      <p:cViewPr varScale="1">
        <p:scale>
          <a:sx n="57" d="100"/>
          <a:sy n="57" d="100"/>
        </p:scale>
        <p:origin x="1016" y="40"/>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F0DDB2-FD79-4885-A654-062B3CABF214}" type="datetimeFigureOut">
              <a:rPr lang="en-US" smtClean="0"/>
              <a:t>4/22/2026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E5EA51-9894-4EFF-85CA-FC3F215EB3BF}" type="slidenum">
              <a:rPr lang="en-US" smtClean="0"/>
              <a:t>‹#›</a:t>
            </a:fld>
            <a:endParaRPr lang="en-US"/>
          </a:p>
        </p:txBody>
      </p:sp>
    </p:spTree>
    <p:extLst>
      <p:ext uri="{BB962C8B-B14F-4D97-AF65-F5344CB8AC3E}">
        <p14:creationId xmlns:p14="http://schemas.microsoft.com/office/powerpoint/2010/main" val="4924150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Images in this module were obtained at google.com/images unless otherwise specified.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Trainer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this module we will discuss the collection and use of data for problem solving and decision making, as well as progress monitoring.</a:t>
            </a:r>
            <a:endParaRPr lang="en-US" alt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890060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BB42597-1829-4FA1-9051-661984EE0EFE}" type="slidenum">
              <a:rPr lang="en-US" smtClean="0"/>
              <a:t>2</a:t>
            </a:fld>
            <a:endParaRPr lang="en-US"/>
          </a:p>
        </p:txBody>
      </p:sp>
    </p:spTree>
    <p:extLst>
      <p:ext uri="{BB962C8B-B14F-4D97-AF65-F5344CB8AC3E}">
        <p14:creationId xmlns:p14="http://schemas.microsoft.com/office/powerpoint/2010/main" val="34960155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Data are not mystical or mysterious.</a:t>
            </a:r>
            <a:r>
              <a:rPr lang="en-US" baseline="0" dirty="0"/>
              <a:t> T</a:t>
            </a:r>
            <a:r>
              <a:rPr lang="en-US" dirty="0"/>
              <a:t>hey are pieces of information that tell you something.  For example, counts of positive</a:t>
            </a:r>
            <a:r>
              <a:rPr lang="en-US" baseline="0" dirty="0"/>
              <a:t> or negative behavior are data. Office referrals are data. Grades are data.</a:t>
            </a:r>
            <a:endParaRPr lang="en-US" dirty="0"/>
          </a:p>
        </p:txBody>
      </p:sp>
      <p:sp>
        <p:nvSpPr>
          <p:cNvPr id="4" name="Slide Number Placeholder 3"/>
          <p:cNvSpPr>
            <a:spLocks noGrp="1"/>
          </p:cNvSpPr>
          <p:nvPr>
            <p:ph type="sldNum" sz="quarter" idx="10"/>
          </p:nvPr>
        </p:nvSpPr>
        <p:spPr/>
        <p:txBody>
          <a:bodyPr/>
          <a:lstStyle/>
          <a:p>
            <a:fld id="{FBB42597-1829-4FA1-9051-661984EE0EFE}" type="slidenum">
              <a:rPr lang="en-US" smtClean="0"/>
              <a:t>3</a:t>
            </a:fld>
            <a:endParaRPr lang="en-US"/>
          </a:p>
        </p:txBody>
      </p:sp>
    </p:spTree>
    <p:extLst>
      <p:ext uri="{BB962C8B-B14F-4D97-AF65-F5344CB8AC3E}">
        <p14:creationId xmlns:p14="http://schemas.microsoft.com/office/powerpoint/2010/main" val="18264712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make a strong case for the use of data when making decisions about behavior.</a:t>
            </a:r>
          </a:p>
        </p:txBody>
      </p:sp>
      <p:sp>
        <p:nvSpPr>
          <p:cNvPr id="4" name="Slide Number Placeholder 3"/>
          <p:cNvSpPr>
            <a:spLocks noGrp="1"/>
          </p:cNvSpPr>
          <p:nvPr>
            <p:ph type="sldNum" sz="quarter" idx="10"/>
          </p:nvPr>
        </p:nvSpPr>
        <p:spPr/>
        <p:txBody>
          <a:bodyPr/>
          <a:lstStyle/>
          <a:p>
            <a:fld id="{DF375BF7-40E4-4F89-B0A2-93977CFA6C4C}" type="slidenum">
              <a:rPr lang="en-US" smtClean="0"/>
              <a:t>4</a:t>
            </a:fld>
            <a:endParaRPr lang="en-US"/>
          </a:p>
        </p:txBody>
      </p:sp>
    </p:spTree>
    <p:extLst>
      <p:ext uri="{BB962C8B-B14F-4D97-AF65-F5344CB8AC3E}">
        <p14:creationId xmlns:p14="http://schemas.microsoft.com/office/powerpoint/2010/main" val="10605411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Data guide instruction and intervention by: assessing how well core features of a practice or systems are being implemented (</a:t>
            </a:r>
            <a:r>
              <a:rPr lang="en-US" sz="1200" b="0" i="0" u="none" strike="noStrike" kern="1200" dirty="0">
                <a:solidFill>
                  <a:schemeClr val="tx1"/>
                </a:solidFill>
                <a:effectLst/>
                <a:latin typeface="+mn-lt"/>
                <a:ea typeface="+mn-ea"/>
                <a:cs typeface="+mn-cs"/>
              </a:rPr>
              <a:t>fidelity</a:t>
            </a:r>
            <a:r>
              <a:rPr lang="en-US" sz="1200" b="0" i="0" kern="1200" dirty="0">
                <a:solidFill>
                  <a:schemeClr val="tx1"/>
                </a:solidFill>
                <a:effectLst/>
                <a:latin typeface="+mn-lt"/>
                <a:ea typeface="+mn-ea"/>
                <a:cs typeface="+mn-cs"/>
              </a:rPr>
              <a:t>), evaluating progress toward desired goals (</a:t>
            </a:r>
            <a:r>
              <a:rPr lang="en-US" sz="1200" b="0" i="0" u="none" strike="noStrike" kern="1200" dirty="0">
                <a:solidFill>
                  <a:schemeClr val="tx1"/>
                </a:solidFill>
                <a:effectLst/>
                <a:latin typeface="+mn-lt"/>
                <a:ea typeface="+mn-ea"/>
                <a:cs typeface="+mn-cs"/>
              </a:rPr>
              <a:t>outcomes</a:t>
            </a:r>
            <a:r>
              <a:rPr lang="en-US" sz="1200" b="0" i="0" kern="1200" dirty="0">
                <a:solidFill>
                  <a:schemeClr val="tx1"/>
                </a:solidFill>
                <a:effectLst/>
                <a:latin typeface="+mn-lt"/>
                <a:ea typeface="+mn-ea"/>
                <a:cs typeface="+mn-cs"/>
              </a:rPr>
              <a:t>), guiding a </a:t>
            </a:r>
            <a:r>
              <a:rPr lang="en-US" sz="1200" b="0" i="0" u="none" strike="noStrike" kern="1200" dirty="0">
                <a:solidFill>
                  <a:schemeClr val="tx1"/>
                </a:solidFill>
                <a:effectLst/>
                <a:latin typeface="+mn-lt"/>
                <a:ea typeface="+mn-ea"/>
                <a:cs typeface="+mn-cs"/>
              </a:rPr>
              <a:t>problem-solving process</a:t>
            </a:r>
            <a:r>
              <a:rPr lang="en-US" sz="1200" b="0" i="0" kern="1200" dirty="0">
                <a:solidFill>
                  <a:schemeClr val="tx1"/>
                </a:solidFill>
                <a:effectLst/>
                <a:latin typeface="+mn-lt"/>
                <a:ea typeface="+mn-ea"/>
                <a:cs typeface="+mn-cs"/>
              </a:rPr>
              <a:t> if adequate fidelity or outcomes are not observed, informing an </a:t>
            </a:r>
            <a:r>
              <a:rPr lang="en-US" sz="1200" b="0" i="0" u="none" strike="noStrike" kern="1200" dirty="0">
                <a:solidFill>
                  <a:schemeClr val="tx1"/>
                </a:solidFill>
                <a:effectLst/>
                <a:latin typeface="+mn-lt"/>
                <a:ea typeface="+mn-ea"/>
                <a:cs typeface="+mn-cs"/>
              </a:rPr>
              <a:t>action plan</a:t>
            </a:r>
            <a:r>
              <a:rPr lang="en-US" sz="1200" b="0" i="0" kern="1200" dirty="0">
                <a:solidFill>
                  <a:schemeClr val="tx1"/>
                </a:solidFill>
                <a:effectLst/>
                <a:latin typeface="+mn-lt"/>
                <a:ea typeface="+mn-ea"/>
                <a:cs typeface="+mn-cs"/>
              </a:rPr>
              <a:t> for improvement, and considering local norms and values in selecting and measuring strategies and ensuring selected strategies support all individuals (</a:t>
            </a:r>
            <a:r>
              <a:rPr lang="en-US" sz="1200" b="0" i="0" u="none" strike="noStrike" kern="1200" dirty="0">
                <a:solidFill>
                  <a:schemeClr val="tx1"/>
                </a:solidFill>
                <a:effectLst/>
                <a:latin typeface="+mn-lt"/>
                <a:ea typeface="+mn-ea"/>
                <a:cs typeface="+mn-cs"/>
              </a:rPr>
              <a:t>equity</a:t>
            </a:r>
            <a:r>
              <a:rPr lang="en-US" sz="1200" b="0" i="0" kern="1200" dirty="0">
                <a:solidFill>
                  <a:schemeClr val="tx1"/>
                </a:solidFill>
                <a:effectLst/>
                <a:latin typeface="+mn-lt"/>
                <a:ea typeface="+mn-ea"/>
                <a:cs typeface="+mn-cs"/>
              </a:rPr>
              <a:t>).</a:t>
            </a:r>
          </a:p>
        </p:txBody>
      </p:sp>
      <p:sp>
        <p:nvSpPr>
          <p:cNvPr id="4" name="Slide Number Placeholder 3"/>
          <p:cNvSpPr>
            <a:spLocks noGrp="1"/>
          </p:cNvSpPr>
          <p:nvPr>
            <p:ph type="sldNum" sz="quarter" idx="10"/>
          </p:nvPr>
        </p:nvSpPr>
        <p:spPr/>
        <p:txBody>
          <a:bodyPr/>
          <a:lstStyle/>
          <a:p>
            <a:fld id="{FBB42597-1829-4FA1-9051-661984EE0EFE}" type="slidenum">
              <a:rPr lang="en-US" smtClean="0"/>
              <a:t>5</a:t>
            </a:fld>
            <a:endParaRPr lang="en-US"/>
          </a:p>
        </p:txBody>
      </p:sp>
    </p:spTree>
    <p:extLst>
      <p:ext uri="{BB962C8B-B14F-4D97-AF65-F5344CB8AC3E}">
        <p14:creationId xmlns:p14="http://schemas.microsoft.com/office/powerpoint/2010/main" val="432450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dirty="0"/>
              <a:t>By collecting data, we can keep an accurate measure of how long students are out of instruction and how much teaching and administrative time are lost. By looking at how many students are making the same mistake, you can evaluate how well your systems are working. Office referral data can be used to help you make informed decisions about supporting students. You can dig into these data to determine more precise problems, which in turn helps you focus your efforts better, making your action plans more efficient and effective.</a:t>
            </a:r>
          </a:p>
        </p:txBody>
      </p:sp>
      <p:sp>
        <p:nvSpPr>
          <p:cNvPr id="4" name="Slide Number Placeholder 3"/>
          <p:cNvSpPr>
            <a:spLocks noGrp="1"/>
          </p:cNvSpPr>
          <p:nvPr>
            <p:ph type="sldNum" sz="quarter" idx="10"/>
          </p:nvPr>
        </p:nvSpPr>
        <p:spPr/>
        <p:txBody>
          <a:bodyPr/>
          <a:lstStyle/>
          <a:p>
            <a:fld id="{FBB42597-1829-4FA1-9051-661984EE0EFE}" type="slidenum">
              <a:rPr lang="en-US" smtClean="0"/>
              <a:t>6</a:t>
            </a:fld>
            <a:endParaRPr lang="en-US"/>
          </a:p>
        </p:txBody>
      </p:sp>
    </p:spTree>
    <p:extLst>
      <p:ext uri="{BB962C8B-B14F-4D97-AF65-F5344CB8AC3E}">
        <p14:creationId xmlns:p14="http://schemas.microsoft.com/office/powerpoint/2010/main" val="20666567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looking at the data we have available, we are able to get a more accurate description of what is going on in the school. We not only take the guess work out of the equation, but we don’t base decisions on input from incomplete sources, such as staff observations,</a:t>
            </a:r>
            <a:r>
              <a:rPr lang="en-US" baseline="0" dirty="0"/>
              <a:t> which are often biased, based on their own subjective experience of what happens at school. </a:t>
            </a:r>
            <a:r>
              <a:rPr lang="en-US" dirty="0"/>
              <a:t>Having an accurate record of student behavior provides a way to determine what is actually happening school-wide.</a:t>
            </a:r>
          </a:p>
        </p:txBody>
      </p:sp>
      <p:sp>
        <p:nvSpPr>
          <p:cNvPr id="4" name="Slide Number Placeholder 3"/>
          <p:cNvSpPr>
            <a:spLocks noGrp="1"/>
          </p:cNvSpPr>
          <p:nvPr>
            <p:ph type="sldNum" sz="quarter" idx="10"/>
          </p:nvPr>
        </p:nvSpPr>
        <p:spPr/>
        <p:txBody>
          <a:bodyPr/>
          <a:lstStyle/>
          <a:p>
            <a:fld id="{FBB42597-1829-4FA1-9051-661984EE0EFE}" type="slidenum">
              <a:rPr lang="en-US" smtClean="0"/>
              <a:t>7</a:t>
            </a:fld>
            <a:endParaRPr lang="en-US"/>
          </a:p>
        </p:txBody>
      </p:sp>
    </p:spTree>
    <p:extLst>
      <p:ext uri="{BB962C8B-B14F-4D97-AF65-F5344CB8AC3E}">
        <p14:creationId xmlns:p14="http://schemas.microsoft.com/office/powerpoint/2010/main" val="1675952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First, let’s take a look at why and how you can collect and use minor behavior data.</a:t>
            </a:r>
          </a:p>
        </p:txBody>
      </p:sp>
      <p:sp>
        <p:nvSpPr>
          <p:cNvPr id="4" name="Slide Number Placeholder 3"/>
          <p:cNvSpPr>
            <a:spLocks noGrp="1"/>
          </p:cNvSpPr>
          <p:nvPr>
            <p:ph type="sldNum" sz="quarter" idx="10"/>
          </p:nvPr>
        </p:nvSpPr>
        <p:spPr/>
        <p:txBody>
          <a:bodyPr/>
          <a:lstStyle/>
          <a:p>
            <a:fld id="{DF375BF7-40E4-4F89-B0A2-93977CFA6C4C}" type="slidenum">
              <a:rPr lang="en-US" smtClean="0"/>
              <a:t>8</a:t>
            </a:fld>
            <a:endParaRPr lang="en-US"/>
          </a:p>
        </p:txBody>
      </p:sp>
    </p:spTree>
    <p:extLst>
      <p:ext uri="{BB962C8B-B14F-4D97-AF65-F5344CB8AC3E}">
        <p14:creationId xmlns:p14="http://schemas.microsoft.com/office/powerpoint/2010/main" val="40415191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monitoring minor behaviors in the classroom and other school areas, you will have a systematic way to action plan and access staff and specialized services available. This also gives teachers a way to self-evaluate the effectiveness of the strategies they are using. By systematically looking at minor behaviors, you can identify where you will require more teaching, supervision, encouragement, skill development, environmental changes, or even some professional development.</a:t>
            </a:r>
          </a:p>
        </p:txBody>
      </p:sp>
      <p:sp>
        <p:nvSpPr>
          <p:cNvPr id="4" name="Slide Number Placeholder 3"/>
          <p:cNvSpPr>
            <a:spLocks noGrp="1"/>
          </p:cNvSpPr>
          <p:nvPr>
            <p:ph type="sldNum" sz="quarter" idx="10"/>
          </p:nvPr>
        </p:nvSpPr>
        <p:spPr/>
        <p:txBody>
          <a:bodyPr/>
          <a:lstStyle/>
          <a:p>
            <a:fld id="{FBB42597-1829-4FA1-9051-661984EE0EFE}" type="slidenum">
              <a:rPr lang="en-US" smtClean="0"/>
              <a:t>9</a:t>
            </a:fld>
            <a:endParaRPr lang="en-US"/>
          </a:p>
        </p:txBody>
      </p:sp>
    </p:spTree>
    <p:extLst>
      <p:ext uri="{BB962C8B-B14F-4D97-AF65-F5344CB8AC3E}">
        <p14:creationId xmlns:p14="http://schemas.microsoft.com/office/powerpoint/2010/main" val="28006800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The focus at Tier 1 is the whole school or</a:t>
            </a:r>
            <a:r>
              <a:rPr lang="en-US" baseline="0" dirty="0"/>
              <a:t> classroom; however, the data work for Tiers 2 and 3 as well. </a:t>
            </a:r>
            <a:r>
              <a:rPr lang="en-US" dirty="0"/>
              <a:t>Define when the decision to monitor minor behavior should occur. Some typical considerations include: 1) the student is losing instructional time because of their behavior, 2) the behavior is occurring frequently, requiring substantial teacher time, or 3) the intensity of the behavior draws attention, causing disruption to activities. Staff will want to maintain documentation to help make decisions on when to engage other supports to address the problem.</a:t>
            </a:r>
          </a:p>
        </p:txBody>
      </p:sp>
      <p:sp>
        <p:nvSpPr>
          <p:cNvPr id="4" name="Slide Number Placeholder 3"/>
          <p:cNvSpPr>
            <a:spLocks noGrp="1"/>
          </p:cNvSpPr>
          <p:nvPr>
            <p:ph type="sldNum" sz="quarter" idx="10"/>
          </p:nvPr>
        </p:nvSpPr>
        <p:spPr/>
        <p:txBody>
          <a:bodyPr/>
          <a:lstStyle/>
          <a:p>
            <a:fld id="{FBB42597-1829-4FA1-9051-661984EE0EFE}" type="slidenum">
              <a:rPr lang="en-US" smtClean="0"/>
              <a:t>10</a:t>
            </a:fld>
            <a:endParaRPr lang="en-US"/>
          </a:p>
        </p:txBody>
      </p:sp>
    </p:spTree>
    <p:extLst>
      <p:ext uri="{BB962C8B-B14F-4D97-AF65-F5344CB8AC3E}">
        <p14:creationId xmlns:p14="http://schemas.microsoft.com/office/powerpoint/2010/main" val="20688905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Collecting minor data does not need to be inconvenient or time consuming. Some easy ways to collect data are using a teacher log, using forms specifically designed to tally minor behaviors as they occur, or employing simple electronic monitoring software. To create a system for analyzing the data, you will need someone who will be responsible for collecting data from all staff regularly and a process for analyzing and sharing the data-based results with stakeholders.</a:t>
            </a:r>
          </a:p>
        </p:txBody>
      </p:sp>
      <p:sp>
        <p:nvSpPr>
          <p:cNvPr id="4" name="Slide Number Placeholder 3"/>
          <p:cNvSpPr>
            <a:spLocks noGrp="1"/>
          </p:cNvSpPr>
          <p:nvPr>
            <p:ph type="sldNum" sz="quarter" idx="10"/>
          </p:nvPr>
        </p:nvSpPr>
        <p:spPr/>
        <p:txBody>
          <a:bodyPr/>
          <a:lstStyle/>
          <a:p>
            <a:fld id="{FBB42597-1829-4FA1-9051-661984EE0EFE}" type="slidenum">
              <a:rPr lang="en-US" smtClean="0"/>
              <a:t>11</a:t>
            </a:fld>
            <a:endParaRPr lang="en-US"/>
          </a:p>
        </p:txBody>
      </p:sp>
    </p:spTree>
    <p:extLst>
      <p:ext uri="{BB962C8B-B14F-4D97-AF65-F5344CB8AC3E}">
        <p14:creationId xmlns:p14="http://schemas.microsoft.com/office/powerpoint/2010/main" val="30932631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 schools collect minor incident reports. The form at left is for minors in non-classroom settings, while the form at right is for both non-classroom and classroom use.</a:t>
            </a:r>
            <a:r>
              <a:rPr lang="en-US" baseline="0" dirty="0"/>
              <a:t> These could be used as reference for parent teacher conferences, and also down the road if staff want to consider referring students for additional supports (Tier 2 or Tier 3 interventions).</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16A47DB-0787-4408-8249-9E9257264CC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91742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Now, let’s take a look at office-managed behaviors.</a:t>
            </a:r>
          </a:p>
        </p:txBody>
      </p:sp>
      <p:sp>
        <p:nvSpPr>
          <p:cNvPr id="4" name="Slide Number Placeholder 3"/>
          <p:cNvSpPr>
            <a:spLocks noGrp="1"/>
          </p:cNvSpPr>
          <p:nvPr>
            <p:ph type="sldNum" sz="quarter" idx="10"/>
          </p:nvPr>
        </p:nvSpPr>
        <p:spPr/>
        <p:txBody>
          <a:bodyPr/>
          <a:lstStyle/>
          <a:p>
            <a:fld id="{DF375BF7-40E4-4F89-B0A2-93977CFA6C4C}" type="slidenum">
              <a:rPr lang="en-US" smtClean="0"/>
              <a:t>13</a:t>
            </a:fld>
            <a:endParaRPr lang="en-US"/>
          </a:p>
        </p:txBody>
      </p:sp>
    </p:spTree>
    <p:extLst>
      <p:ext uri="{BB962C8B-B14F-4D97-AF65-F5344CB8AC3E}">
        <p14:creationId xmlns:p14="http://schemas.microsoft.com/office/powerpoint/2010/main" val="31505368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Refer students according to definitions for office-managed behaviors. Thoroughly complete the ODR form</a:t>
            </a:r>
            <a:r>
              <a:rPr lang="en-US" sz="1200" baseline="0" dirty="0"/>
              <a:t> and</a:t>
            </a:r>
            <a:r>
              <a:rPr lang="en-US" sz="1200" dirty="0"/>
              <a:t> be prepared to visit with an administrator if necessary. Send the student to the office; use an escort or call for help if safety is an issue. Notify the office when a student has been sent. Be prepared to visit with an administrator to determine restitution, make up work, additional interventions, etc. Then, be ready to accept the student back into the class when the administrator determines readiness and ensure a smooth transition for the student.</a:t>
            </a:r>
          </a:p>
        </p:txBody>
      </p:sp>
      <p:sp>
        <p:nvSpPr>
          <p:cNvPr id="4" name="Slide Number Placeholder 3"/>
          <p:cNvSpPr>
            <a:spLocks noGrp="1"/>
          </p:cNvSpPr>
          <p:nvPr>
            <p:ph type="sldNum" sz="quarter" idx="10"/>
          </p:nvPr>
        </p:nvSpPr>
        <p:spPr/>
        <p:txBody>
          <a:bodyPr/>
          <a:lstStyle/>
          <a:p>
            <a:fld id="{FBB42597-1829-4FA1-9051-661984EE0EFE}" type="slidenum">
              <a:rPr lang="en-US" smtClean="0"/>
              <a:t>14</a:t>
            </a:fld>
            <a:endParaRPr lang="en-US"/>
          </a:p>
        </p:txBody>
      </p:sp>
    </p:spTree>
    <p:extLst>
      <p:ext uri="{BB962C8B-B14F-4D97-AF65-F5344CB8AC3E}">
        <p14:creationId xmlns:p14="http://schemas.microsoft.com/office/powerpoint/2010/main" val="4157441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 sure staff have a thorough understanding of the form or forms used when referring students to the office for behavior.</a:t>
            </a:r>
            <a:r>
              <a:rPr lang="en-US" baseline="0" dirty="0"/>
              <a:t> </a:t>
            </a:r>
            <a:r>
              <a:rPr lang="en-US" dirty="0"/>
              <a:t>Be sure staff understand their role in making a referral, as well as what will happen in the office during and after the referral, such as problem resolution, possible consequences, data entry, visits to referring staff, etc.</a:t>
            </a:r>
          </a:p>
        </p:txBody>
      </p:sp>
      <p:sp>
        <p:nvSpPr>
          <p:cNvPr id="4" name="Slide Number Placeholder 3"/>
          <p:cNvSpPr>
            <a:spLocks noGrp="1"/>
          </p:cNvSpPr>
          <p:nvPr>
            <p:ph type="sldNum" sz="quarter" idx="10"/>
          </p:nvPr>
        </p:nvSpPr>
        <p:spPr/>
        <p:txBody>
          <a:bodyPr/>
          <a:lstStyle/>
          <a:p>
            <a:fld id="{FBB42597-1829-4FA1-9051-661984EE0EFE}" type="slidenum">
              <a:rPr lang="en-US" smtClean="0"/>
              <a:t>15</a:t>
            </a:fld>
            <a:endParaRPr lang="en-US"/>
          </a:p>
        </p:txBody>
      </p:sp>
    </p:spTree>
    <p:extLst>
      <p:ext uri="{BB962C8B-B14F-4D97-AF65-F5344CB8AC3E}">
        <p14:creationId xmlns:p14="http://schemas.microsoft.com/office/powerpoint/2010/main" val="13523971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particular form can be used to track both minors and majors. The first section of the form lets you record information on who was involved, as well as when and where the behavior happened. The next section of the form lets you easily identify the problem behavior. The third section gives you space to describe the event in more detail, while also giving a best guess as to the student’s motivation for the behavior. The last section is used to document the consequences used and any comments that might help in the problem solving process.</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BA2C2E2-0E08-480B-A22D-C2F2EBF6A27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27573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4276"/>
            <a:r>
              <a:rPr lang="en-US" dirty="0"/>
              <a:t>Develop a procedural chart so that all staff are consistent in the referral process. This is an example of a question that a procedural chart should answer</a:t>
            </a:r>
            <a:r>
              <a:rPr lang="en-US" baseline="0" dirty="0"/>
              <a:t>. Continued on next slide.</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BA2C2E2-0E08-480B-A22D-C2F2EBF6A27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08560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a:t>
            </a:r>
            <a:r>
              <a:rPr lang="en-US" baseline="0" dirty="0"/>
              <a:t> is a</a:t>
            </a:r>
            <a:r>
              <a:rPr lang="en-US" dirty="0"/>
              <a:t>nother example of a question that needs to be answered through a procedural chart.</a:t>
            </a:r>
          </a:p>
        </p:txBody>
      </p:sp>
      <p:sp>
        <p:nvSpPr>
          <p:cNvPr id="4" name="Slide Number Placeholder 3"/>
          <p:cNvSpPr>
            <a:spLocks noGrp="1"/>
          </p:cNvSpPr>
          <p:nvPr>
            <p:ph type="sldNum" sz="quarter" idx="10"/>
          </p:nvPr>
        </p:nvSpPr>
        <p:spPr/>
        <p:txBody>
          <a:bodyPr/>
          <a:lstStyle/>
          <a:p>
            <a:fld id="{FBB42597-1829-4FA1-9051-661984EE0EFE}" type="slidenum">
              <a:rPr lang="en-US" smtClean="0"/>
              <a:t>18</a:t>
            </a:fld>
            <a:endParaRPr lang="en-US"/>
          </a:p>
        </p:txBody>
      </p:sp>
    </p:spTree>
    <p:extLst>
      <p:ext uri="{BB962C8B-B14F-4D97-AF65-F5344CB8AC3E}">
        <p14:creationId xmlns:p14="http://schemas.microsoft.com/office/powerpoint/2010/main" val="18336126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a:t>
            </a:r>
            <a:r>
              <a:rPr lang="en-US" baseline="0" dirty="0"/>
              <a:t> are e</a:t>
            </a:r>
            <a:r>
              <a:rPr lang="en-US" dirty="0"/>
              <a:t>xamples of procedural charts. Notice how the charts begin by asking if the student has had access to Tier I (learning and being reinforced for expected behaviors). From there, depending on whether it’s minor or major, the staff member has a reference for taking the appropriate steps in response. In the second example, there is also a positive behavior flow that may be used to help remind teachers the importance of responding to positive behaviors as well. Note that SWIS is the online School-wide Information System used to help make data decisions.</a:t>
            </a:r>
          </a:p>
        </p:txBody>
      </p:sp>
      <p:sp>
        <p:nvSpPr>
          <p:cNvPr id="4" name="Slide Number Placeholder 3"/>
          <p:cNvSpPr>
            <a:spLocks noGrp="1"/>
          </p:cNvSpPr>
          <p:nvPr>
            <p:ph type="sldNum" sz="quarter" idx="10"/>
          </p:nvPr>
        </p:nvSpPr>
        <p:spPr/>
        <p:txBody>
          <a:bodyPr/>
          <a:lstStyle/>
          <a:p>
            <a:fld id="{FBB42597-1829-4FA1-9051-661984EE0EFE}" type="slidenum">
              <a:rPr lang="en-US" smtClean="0"/>
              <a:t>19</a:t>
            </a:fld>
            <a:endParaRPr lang="en-US"/>
          </a:p>
        </p:txBody>
      </p:sp>
    </p:spTree>
    <p:extLst>
      <p:ext uri="{BB962C8B-B14F-4D97-AF65-F5344CB8AC3E}">
        <p14:creationId xmlns:p14="http://schemas.microsoft.com/office/powerpoint/2010/main" val="6277596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will go into more detail about team meetings in another module. This section highlights the data-based decision making at the heart of the team meeting.</a:t>
            </a:r>
          </a:p>
        </p:txBody>
      </p:sp>
      <p:sp>
        <p:nvSpPr>
          <p:cNvPr id="4" name="Slide Number Placeholder 3"/>
          <p:cNvSpPr>
            <a:spLocks noGrp="1"/>
          </p:cNvSpPr>
          <p:nvPr>
            <p:ph type="sldNum" sz="quarter" idx="10"/>
          </p:nvPr>
        </p:nvSpPr>
        <p:spPr/>
        <p:txBody>
          <a:bodyPr/>
          <a:lstStyle/>
          <a:p>
            <a:fld id="{DF375BF7-40E4-4F89-B0A2-93977CFA6C4C}" type="slidenum">
              <a:rPr lang="en-US" smtClean="0"/>
              <a:t>20</a:t>
            </a:fld>
            <a:endParaRPr lang="en-US"/>
          </a:p>
        </p:txBody>
      </p:sp>
    </p:spTree>
    <p:extLst>
      <p:ext uri="{BB962C8B-B14F-4D97-AF65-F5344CB8AC3E}">
        <p14:creationId xmlns:p14="http://schemas.microsoft.com/office/powerpoint/2010/main" val="249208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main focus of a PBIS team meeting is to problem solve around current behavior data.</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19591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Following this problem-solving model increases consistency and communication within and across schools. Please note that in PBIS, Tier 1 focuses on school-wide issues (all children in the aggregate) and uses aggregate data to identify “hot-spots” in the school—it does not focus on individual children. At Tier 2, the focus can be on individual children.</a:t>
            </a:r>
            <a:endParaRPr lang="en-US" dirty="0"/>
          </a:p>
        </p:txBody>
      </p:sp>
      <p:sp>
        <p:nvSpPr>
          <p:cNvPr id="4" name="Slide Number Placeholder 3"/>
          <p:cNvSpPr>
            <a:spLocks noGrp="1"/>
          </p:cNvSpPr>
          <p:nvPr>
            <p:ph type="sldNum" sz="quarter" idx="10"/>
          </p:nvPr>
        </p:nvSpPr>
        <p:spPr/>
        <p:txBody>
          <a:bodyPr/>
          <a:lstStyle/>
          <a:p>
            <a:fld id="{FBB42597-1829-4FA1-9051-661984EE0EFE}" type="slidenum">
              <a:rPr lang="en-US" smtClean="0"/>
              <a:t>22</a:t>
            </a:fld>
            <a:endParaRPr lang="en-US"/>
          </a:p>
        </p:txBody>
      </p:sp>
    </p:spTree>
    <p:extLst>
      <p:ext uri="{BB962C8B-B14F-4D97-AF65-F5344CB8AC3E}">
        <p14:creationId xmlns:p14="http://schemas.microsoft.com/office/powerpoint/2010/main" val="35389191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A precise problem is a focused problem that can be addressed that will make a big impact without requiring a lot of resources and time invested. Start with one of the above and dig down! Motivation is important in developing hypotheses and effective solutions. You want to make it more rewarding to use appropriate behavior.</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43602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t>
            </a:r>
            <a:r>
              <a:rPr lang="en-US" baseline="0" dirty="0"/>
              <a:t>his problem statement was developed using referrals for fighting (which must have been sparked by data or hypotheses), then sequentially looking for where, when, and who; those on the playground, those between 9:15 and 10:15, and those from 3</a:t>
            </a:r>
            <a:r>
              <a:rPr lang="en-US" baseline="30000" dirty="0"/>
              <a:t>rd</a:t>
            </a:r>
            <a:r>
              <a:rPr lang="en-US" baseline="0" dirty="0"/>
              <a:t> and 4</a:t>
            </a:r>
            <a:r>
              <a:rPr lang="en-US" baseline="30000" dirty="0"/>
              <a:t>th</a:t>
            </a:r>
            <a:r>
              <a:rPr lang="en-US" baseline="0" dirty="0"/>
              <a:t> grade. A good thing to note here is that the motivation might spark additional observation to see if something can be done to the environment, such as adding more equipment or changing the schedule, in addition to re-teaching students the expectations. You want to find lasting solutions. Getting into the practice of looking at motivation will help teams build function-of-behavior assessment skills that will be increasingly used in Tiers 2 and 3.</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37892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Arkansas</a:t>
            </a:r>
            <a:r>
              <a:rPr lang="en-US" sz="1200" baseline="0" dirty="0"/>
              <a:t> is trying to increase consistency among schools, so you can access their Smart Data Dashboard on from the ADE website at https://dese.ade.arkansas.gov/Offices/public-school-accountability/data-integration/smartdata-dashboard. If a school wants even greater precision (in ADDITION to GPS), a</a:t>
            </a:r>
            <a:r>
              <a:rPr lang="en-US" sz="1200" dirty="0"/>
              <a:t>nother example is the School-wide Information System (SWIS) run by the</a:t>
            </a:r>
            <a:r>
              <a:rPr lang="en-US" sz="1200" baseline="0" dirty="0"/>
              <a:t> PBIS group in Oregon (w</a:t>
            </a:r>
            <a:r>
              <a:rPr lang="en-US" sz="1200" dirty="0"/>
              <a:t>ebsite: </a:t>
            </a:r>
            <a:r>
              <a:rPr lang="en-US" sz="1200" dirty="0">
                <a:solidFill>
                  <a:schemeClr val="tx1"/>
                </a:solidFill>
              </a:rPr>
              <a:t>https://www.pbisapps.org/products/swis). </a:t>
            </a:r>
            <a:r>
              <a:rPr lang="en-US" sz="1200" dirty="0"/>
              <a:t>This link will open an overview page. You can click the “Demos” tab at the top, then click “SWIS Suite” to view an example of the program, including data reports</a:t>
            </a:r>
            <a:r>
              <a:rPr lang="en-US" sz="1200" baseline="0" dirty="0"/>
              <a:t> and</a:t>
            </a:r>
            <a:r>
              <a:rPr lang="en-US" sz="1200" dirty="0"/>
              <a:t> the “Drill Down” tool.</a:t>
            </a:r>
          </a:p>
        </p:txBody>
      </p:sp>
      <p:sp>
        <p:nvSpPr>
          <p:cNvPr id="4" name="Slide Number Placeholder 3"/>
          <p:cNvSpPr>
            <a:spLocks noGrp="1"/>
          </p:cNvSpPr>
          <p:nvPr>
            <p:ph type="sldNum" sz="quarter" idx="10"/>
          </p:nvPr>
        </p:nvSpPr>
        <p:spPr/>
        <p:txBody>
          <a:bodyPr/>
          <a:lstStyle/>
          <a:p>
            <a:fld id="{FBB42597-1829-4FA1-9051-661984EE0EFE}" type="slidenum">
              <a:rPr lang="en-US" smtClean="0"/>
              <a:t>25</a:t>
            </a:fld>
            <a:endParaRPr lang="en-US"/>
          </a:p>
        </p:txBody>
      </p:sp>
    </p:spTree>
    <p:extLst>
      <p:ext uri="{BB962C8B-B14F-4D97-AF65-F5344CB8AC3E}">
        <p14:creationId xmlns:p14="http://schemas.microsoft.com/office/powerpoint/2010/main" val="23702797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Now you need to think about where you WANT the data to be. What is an acceptable level? When will the behavior cease to be a concern? The goal needs to include a time period; how soon do you feel the goal should be achieved?</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11401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Does</a:t>
            </a:r>
            <a:r>
              <a:rPr lang="en-US" baseline="0" dirty="0"/>
              <a:t> it seem achievable to see a 75% reduction in playground fighting? If we look at all playground fighting, what percent fall into the category we defined in our precise problem statement? If we address those students only, is it reasonable to expect a reduction this large in a month’s time?</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37737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these guiding questions to start formulating a plan to reach your goal.</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34769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80000"/>
              </a:lnSpc>
            </a:pPr>
            <a:r>
              <a:rPr lang="en-US" altLang="en-US" b="0" dirty="0"/>
              <a:t>These are some generic solution strategies:</a:t>
            </a:r>
            <a:r>
              <a:rPr lang="en-US" altLang="en-US" b="0" baseline="0" dirty="0"/>
              <a:t> </a:t>
            </a:r>
            <a:r>
              <a:rPr lang="en-US" altLang="en-US" b="1" dirty="0"/>
              <a:t>Prevent</a:t>
            </a:r>
            <a:r>
              <a:rPr lang="en-US" altLang="en-US" dirty="0"/>
              <a:t> – Remove or alter the “trigger” for problem behavior.</a:t>
            </a:r>
            <a:r>
              <a:rPr lang="en-US" altLang="en-US" baseline="0" dirty="0"/>
              <a:t> </a:t>
            </a:r>
            <a:r>
              <a:rPr lang="en-US" altLang="en-US" b="1" dirty="0"/>
              <a:t>Define &amp; teach </a:t>
            </a:r>
            <a:r>
              <a:rPr lang="en-US" altLang="en-US" dirty="0"/>
              <a:t>– Define behavioral expectations</a:t>
            </a:r>
            <a:r>
              <a:rPr lang="en-US" altLang="en-US" baseline="0" dirty="0"/>
              <a:t> and</a:t>
            </a:r>
            <a:r>
              <a:rPr lang="en-US" altLang="en-US" dirty="0"/>
              <a:t> provide demonstration/instruction in expected behavior (alternative to problem behavior).</a:t>
            </a:r>
            <a:r>
              <a:rPr lang="en-US" altLang="en-US" baseline="0" dirty="0"/>
              <a:t> </a:t>
            </a:r>
            <a:r>
              <a:rPr lang="en-US" altLang="en-US" b="1" dirty="0"/>
              <a:t>Reward/reinforce </a:t>
            </a:r>
            <a:r>
              <a:rPr lang="en-US" altLang="en-US" b="0" dirty="0"/>
              <a:t>t</a:t>
            </a:r>
            <a:r>
              <a:rPr lang="en-US" altLang="en-US" dirty="0"/>
              <a:t>he expected/alternative behavior when it occurs; prompt for it as necessary.</a:t>
            </a:r>
            <a:r>
              <a:rPr lang="en-US" altLang="en-US" baseline="0" dirty="0"/>
              <a:t> </a:t>
            </a:r>
            <a:r>
              <a:rPr lang="en-US" altLang="en-US" b="1" dirty="0"/>
              <a:t>Withhold reward/reinforcement </a:t>
            </a:r>
            <a:r>
              <a:rPr lang="en-US" altLang="en-US" b="0" dirty="0"/>
              <a:t>f</a:t>
            </a:r>
            <a:r>
              <a:rPr lang="en-US" altLang="en-US" dirty="0"/>
              <a:t>or the problem behavior, if possible (“</a:t>
            </a:r>
            <a:r>
              <a:rPr lang="en-US" altLang="en-US" b="1" dirty="0"/>
              <a:t>Extinction</a:t>
            </a:r>
            <a:r>
              <a:rPr lang="en-US" altLang="en-US" dirty="0"/>
              <a:t>”).</a:t>
            </a:r>
            <a:r>
              <a:rPr lang="en-US" altLang="en-US" baseline="0" dirty="0"/>
              <a:t> </a:t>
            </a:r>
            <a:r>
              <a:rPr lang="en-US" altLang="en-US" dirty="0"/>
              <a:t>Use non-rewarding/non-reinforcing </a:t>
            </a:r>
            <a:r>
              <a:rPr lang="en-US" altLang="en-US" b="1" dirty="0"/>
              <a:t>corrective consequences </a:t>
            </a:r>
            <a:r>
              <a:rPr lang="en-US" altLang="en-US" b="0" dirty="0"/>
              <a:t>w</a:t>
            </a:r>
            <a:r>
              <a:rPr lang="en-US" altLang="en-US" dirty="0"/>
              <a:t>hen the problem behavior occurs.</a:t>
            </a:r>
            <a:r>
              <a:rPr lang="en-US" altLang="en-US" baseline="0" dirty="0"/>
              <a:t> </a:t>
            </a:r>
            <a:r>
              <a:rPr lang="en-US" altLang="en-US" u="none" dirty="0"/>
              <a:t>Consider </a:t>
            </a:r>
            <a:r>
              <a:rPr lang="en-US" altLang="en-US" b="1" u="none" dirty="0"/>
              <a:t>safety</a:t>
            </a:r>
            <a:r>
              <a:rPr lang="en-US" altLang="en-US" u="none" dirty="0"/>
              <a:t> </a:t>
            </a:r>
            <a:r>
              <a:rPr lang="en-US" altLang="en-US" dirty="0"/>
              <a:t>issues.</a:t>
            </a:r>
          </a:p>
        </p:txBody>
      </p:sp>
      <p:sp>
        <p:nvSpPr>
          <p:cNvPr id="4" name="Slide Number Placeholder 3"/>
          <p:cNvSpPr>
            <a:spLocks noGrp="1"/>
          </p:cNvSpPr>
          <p:nvPr>
            <p:ph type="sldNum" sz="quarter" idx="5"/>
          </p:nvPr>
        </p:nvSpPr>
        <p:spPr/>
        <p:txBody>
          <a:bodyPr/>
          <a:lstStyle/>
          <a:p>
            <a:fld id="{DF375BF7-40E4-4F89-B0A2-93977CFA6C4C}" type="slidenum">
              <a:rPr lang="en-US" smtClean="0"/>
              <a:t>29</a:t>
            </a:fld>
            <a:endParaRPr lang="en-US"/>
          </a:p>
        </p:txBody>
      </p:sp>
    </p:spTree>
    <p:extLst>
      <p:ext uri="{BB962C8B-B14F-4D97-AF65-F5344CB8AC3E}">
        <p14:creationId xmlns:p14="http://schemas.microsoft.com/office/powerpoint/2010/main" val="42808943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plan needs to include a prevention component, a teaching component, an acknowledgement component, and appropriate consequences. You must outline and assign</a:t>
            </a:r>
            <a:r>
              <a:rPr lang="en-US" baseline="0" dirty="0"/>
              <a:t> roles</a:t>
            </a:r>
            <a:r>
              <a:rPr lang="en-US" dirty="0"/>
              <a:t>, state a specific date and goal, and select a method for evaluating progress.</a:t>
            </a:r>
          </a:p>
        </p:txBody>
      </p:sp>
      <p:sp>
        <p:nvSpPr>
          <p:cNvPr id="4" name="Slide Number Placeholder 3"/>
          <p:cNvSpPr>
            <a:spLocks noGrp="1"/>
          </p:cNvSpPr>
          <p:nvPr>
            <p:ph type="sldNum" sz="quarter" idx="10"/>
          </p:nvPr>
        </p:nvSpPr>
        <p:spPr/>
        <p:txBody>
          <a:bodyPr/>
          <a:lstStyle/>
          <a:p>
            <a:fld id="{FBB42597-1829-4FA1-9051-661984EE0EFE}" type="slidenum">
              <a:rPr lang="en-US" smtClean="0"/>
              <a:t>30</a:t>
            </a:fld>
            <a:endParaRPr lang="en-US"/>
          </a:p>
        </p:txBody>
      </p:sp>
    </p:spTree>
    <p:extLst>
      <p:ext uri="{BB962C8B-B14F-4D97-AF65-F5344CB8AC3E}">
        <p14:creationId xmlns:p14="http://schemas.microsoft.com/office/powerpoint/2010/main" val="5110654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and the next two show an example of using a precise problem statement and hypothesis to create an action plan for reducing problem behavior. The hypothesis was developed through observation and data.</a:t>
            </a:r>
          </a:p>
        </p:txBody>
      </p:sp>
      <p:sp>
        <p:nvSpPr>
          <p:cNvPr id="4" name="Slide Number Placeholder 3"/>
          <p:cNvSpPr>
            <a:spLocks noGrp="1"/>
          </p:cNvSpPr>
          <p:nvPr>
            <p:ph type="sldNum" sz="quarter" idx="5"/>
          </p:nvPr>
        </p:nvSpPr>
        <p:spPr/>
        <p:txBody>
          <a:bodyPr/>
          <a:lstStyle/>
          <a:p>
            <a:fld id="{DF375BF7-40E4-4F89-B0A2-93977CFA6C4C}" type="slidenum">
              <a:rPr lang="en-US" smtClean="0"/>
              <a:t>31</a:t>
            </a:fld>
            <a:endParaRPr lang="en-US"/>
          </a:p>
        </p:txBody>
      </p:sp>
    </p:spTree>
    <p:extLst>
      <p:ext uri="{BB962C8B-B14F-4D97-AF65-F5344CB8AC3E}">
        <p14:creationId xmlns:p14="http://schemas.microsoft.com/office/powerpoint/2010/main" val="14725280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Using the solution strategies from slide 29, the above plans were developed. The next slide shows an example of a full action plan, complete with a goal, timeline, persons responsible, etc.</a:t>
            </a:r>
          </a:p>
        </p:txBody>
      </p:sp>
      <p:sp>
        <p:nvSpPr>
          <p:cNvPr id="4" name="Slide Number Placeholder 3"/>
          <p:cNvSpPr>
            <a:spLocks noGrp="1"/>
          </p:cNvSpPr>
          <p:nvPr>
            <p:ph type="sldNum" sz="quarter" idx="5"/>
          </p:nvPr>
        </p:nvSpPr>
        <p:spPr/>
        <p:txBody>
          <a:bodyPr/>
          <a:lstStyle/>
          <a:p>
            <a:fld id="{DF375BF7-40E4-4F89-B0A2-93977CFA6C4C}" type="slidenum">
              <a:rPr lang="en-US" smtClean="0"/>
              <a:t>32</a:t>
            </a:fld>
            <a:endParaRPr lang="en-US"/>
          </a:p>
        </p:txBody>
      </p:sp>
    </p:spTree>
    <p:extLst>
      <p:ext uri="{BB962C8B-B14F-4D97-AF65-F5344CB8AC3E}">
        <p14:creationId xmlns:p14="http://schemas.microsoft.com/office/powerpoint/2010/main" val="4143935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is an example of a problem-solving action plan that starts with the precise problem statement and hypothesis and includes all the components: prevention, teaching, recognition, extinction, corrective consequences, roles assigned, date set, and a method for measuring progress.</a:t>
            </a:r>
          </a:p>
        </p:txBody>
      </p:sp>
      <p:sp>
        <p:nvSpPr>
          <p:cNvPr id="4" name="Slide Number Placeholder 3"/>
          <p:cNvSpPr>
            <a:spLocks noGrp="1"/>
          </p:cNvSpPr>
          <p:nvPr>
            <p:ph type="sldNum" sz="quarter" idx="10"/>
          </p:nvPr>
        </p:nvSpPr>
        <p:spPr/>
        <p:txBody>
          <a:bodyPr/>
          <a:lstStyle/>
          <a:p>
            <a:fld id="{DF375BF7-40E4-4F89-B0A2-93977CFA6C4C}" type="slidenum">
              <a:rPr lang="en-US" smtClean="0"/>
              <a:t>33</a:t>
            </a:fld>
            <a:endParaRPr lang="en-US"/>
          </a:p>
        </p:txBody>
      </p:sp>
    </p:spTree>
    <p:extLst>
      <p:ext uri="{BB962C8B-B14F-4D97-AF65-F5344CB8AC3E}">
        <p14:creationId xmlns:p14="http://schemas.microsoft.com/office/powerpoint/2010/main" val="37981431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evaluating progress, it’s important to make sure everything was done with fidelity. </a:t>
            </a:r>
            <a:r>
              <a:rPr lang="en-US" baseline="0" dirty="0"/>
              <a:t>Have a method for staff to report what they have done. For example, if you ask all classroom teachers to re-teach an expectation daily for two weeks, give them a simple way of reporting back to you that they did this – maybe a checklist that they will return to someone’s mailbox at the end of the two weeks.</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80685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 back to your data to see if you</a:t>
            </a:r>
            <a:r>
              <a:rPr lang="en-US" baseline="0" dirty="0"/>
              <a:t> are seeing results. At the end of the determined timeline have a data report ready to discuss with team members. The team will then decide whether this problem has been solved, or if the plan needs revising.</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853513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evaluating your plan at the determined deadline, using the determined method, you have to once again make a decision. Use the questions above. This is a continuous process: progress monitoring previous action plans, developing new action plans, and making decisions based on current data.</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99584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TFI is an important tool in the PBIS implementation process. It can be used in the development stage, and then used in an ongoing manner to ensure all core features are in place. The TFI highlights each critical component of PBIS.</a:t>
            </a:r>
          </a:p>
        </p:txBody>
      </p:sp>
      <p:sp>
        <p:nvSpPr>
          <p:cNvPr id="4" name="Slide Number Placeholder 3"/>
          <p:cNvSpPr>
            <a:spLocks noGrp="1"/>
          </p:cNvSpPr>
          <p:nvPr>
            <p:ph type="sldNum" sz="quarter" idx="10"/>
          </p:nvPr>
        </p:nvSpPr>
        <p:spPr/>
        <p:txBody>
          <a:bodyPr/>
          <a:lstStyle/>
          <a:p>
            <a:fld id="{B4815EE4-6152-4476-ABE1-770A9F61DB71}" type="slidenum">
              <a:rPr lang="en-US" smtClean="0"/>
              <a:t>37</a:t>
            </a:fld>
            <a:endParaRPr lang="en-US"/>
          </a:p>
        </p:txBody>
      </p:sp>
    </p:spTree>
    <p:extLst>
      <p:ext uri="{BB962C8B-B14F-4D97-AF65-F5344CB8AC3E}">
        <p14:creationId xmlns:p14="http://schemas.microsoft.com/office/powerpoint/2010/main" val="20349881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BB42597-1829-4FA1-9051-661984EE0EFE}" type="slidenum">
              <a:rPr lang="en-US" smtClean="0"/>
              <a:t>38</a:t>
            </a:fld>
            <a:endParaRPr lang="en-US"/>
          </a:p>
        </p:txBody>
      </p:sp>
    </p:spTree>
    <p:extLst>
      <p:ext uri="{BB962C8B-B14F-4D97-AF65-F5344CB8AC3E}">
        <p14:creationId xmlns:p14="http://schemas.microsoft.com/office/powerpoint/2010/main" val="3961538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B42597-1829-4FA1-9051-661984EE0EFE}" type="slidenum">
              <a:rPr lang="en-US" smtClean="0"/>
              <a:t>39</a:t>
            </a:fld>
            <a:endParaRPr lang="en-US"/>
          </a:p>
        </p:txBody>
      </p:sp>
    </p:spTree>
    <p:extLst>
      <p:ext uri="{BB962C8B-B14F-4D97-AF65-F5344CB8AC3E}">
        <p14:creationId xmlns:p14="http://schemas.microsoft.com/office/powerpoint/2010/main" val="56505404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BB42597-1829-4FA1-9051-661984EE0EFE}" type="slidenum">
              <a:rPr lang="en-US" smtClean="0"/>
              <a:t>40</a:t>
            </a:fld>
            <a:endParaRPr lang="en-US"/>
          </a:p>
        </p:txBody>
      </p:sp>
    </p:spTree>
    <p:extLst>
      <p:ext uri="{BB962C8B-B14F-4D97-AF65-F5344CB8AC3E}">
        <p14:creationId xmlns:p14="http://schemas.microsoft.com/office/powerpoint/2010/main" val="417561607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links to PBIS Apps, </a:t>
            </a:r>
            <a:r>
              <a:rPr lang="en-US" sz="1200" b="0" i="0" u="none" kern="1200" dirty="0">
                <a:solidFill>
                  <a:schemeClr val="tx1"/>
                </a:solidFill>
                <a:effectLst/>
                <a:latin typeface="+mn-lt"/>
                <a:ea typeface="+mn-ea"/>
                <a:cs typeface="+mn-cs"/>
              </a:rPr>
              <a:t>Supporting and Responding to Student Behavior: Evidence-Based Classroom Strategies for Educators,</a:t>
            </a:r>
            <a:r>
              <a:rPr lang="en-US" dirty="0"/>
              <a:t> and </a:t>
            </a:r>
            <a:r>
              <a:rPr lang="en-US" sz="1200" b="0" i="0" u="none" kern="1200" dirty="0">
                <a:solidFill>
                  <a:schemeClr val="tx1"/>
                </a:solidFill>
                <a:effectLst/>
                <a:latin typeface="+mn-lt"/>
                <a:ea typeface="+mn-ea"/>
                <a:cs typeface="+mn-cs"/>
              </a:rPr>
              <a:t>PBIS Technical Guide on Systems to Support Educators' Implementation of Positive Classroom Support.</a:t>
            </a:r>
            <a:endParaRPr lang="en-US" u="none" dirty="0"/>
          </a:p>
        </p:txBody>
      </p:sp>
      <p:sp>
        <p:nvSpPr>
          <p:cNvPr id="4" name="Slide Number Placeholder 3"/>
          <p:cNvSpPr>
            <a:spLocks noGrp="1"/>
          </p:cNvSpPr>
          <p:nvPr>
            <p:ph type="sldNum" sz="quarter" idx="10"/>
          </p:nvPr>
        </p:nvSpPr>
        <p:spPr/>
        <p:txBody>
          <a:bodyPr/>
          <a:lstStyle/>
          <a:p>
            <a:fld id="{FBB42597-1829-4FA1-9051-661984EE0EFE}" type="slidenum">
              <a:rPr lang="en-US" smtClean="0"/>
              <a:t>41</a:t>
            </a:fld>
            <a:endParaRPr lang="en-US"/>
          </a:p>
        </p:txBody>
      </p:sp>
    </p:spTree>
    <p:extLst>
      <p:ext uri="{BB962C8B-B14F-4D97-AF65-F5344CB8AC3E}">
        <p14:creationId xmlns:p14="http://schemas.microsoft.com/office/powerpoint/2010/main" val="5594114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766FE19-6C40-4501-8A5F-7FE82C514225}"/>
              </a:ext>
            </a:extLst>
          </p:cNvPr>
          <p:cNvPicPr>
            <a:picLocks noChangeAspect="1"/>
          </p:cNvPicPr>
          <p:nvPr userDrawn="1"/>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2846845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userDrawn="1"/>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3360576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LACK T&amp;C">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hape 262">
            <a:extLst>
              <a:ext uri="{FF2B5EF4-FFF2-40B4-BE49-F238E27FC236}">
                <a16:creationId xmlns:a16="http://schemas.microsoft.com/office/drawing/2014/main" id="{21B3A422-DCD0-8589-1C29-336AF51E6F1B}"/>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9" name="Group 8">
            <a:extLst>
              <a:ext uri="{FF2B5EF4-FFF2-40B4-BE49-F238E27FC236}">
                <a16:creationId xmlns:a16="http://schemas.microsoft.com/office/drawing/2014/main" id="{D6AE47E6-B274-4522-8A44-110AB0ACDCD5}"/>
              </a:ext>
            </a:extLst>
          </p:cNvPr>
          <p:cNvGrpSpPr/>
          <p:nvPr userDrawn="1"/>
        </p:nvGrpSpPr>
        <p:grpSpPr>
          <a:xfrm>
            <a:off x="636187" y="5809870"/>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2" name="Picture 11">
            <a:extLst>
              <a:ext uri="{FF2B5EF4-FFF2-40B4-BE49-F238E27FC236}">
                <a16:creationId xmlns:a16="http://schemas.microsoft.com/office/drawing/2014/main" id="{A8E4D8F7-CCB7-41CE-9164-BD1F5E815E1A}"/>
              </a:ext>
            </a:extLst>
          </p:cNvPr>
          <p:cNvPicPr>
            <a:picLocks noChangeAspect="1"/>
          </p:cNvPicPr>
          <p:nvPr userDrawn="1"/>
        </p:nvPicPr>
        <p:blipFill rotWithShape="1">
          <a:blip r:embed="rId4"/>
          <a:srcRect b="16547"/>
          <a:stretch/>
        </p:blipFill>
        <p:spPr>
          <a:xfrm>
            <a:off x="0" y="0"/>
            <a:ext cx="1760037" cy="1468813"/>
          </a:xfrm>
          <a:prstGeom prst="rect">
            <a:avLst/>
          </a:prstGeom>
        </p:spPr>
      </p:pic>
    </p:spTree>
    <p:extLst>
      <p:ext uri="{BB962C8B-B14F-4D97-AF65-F5344CB8AC3E}">
        <p14:creationId xmlns:p14="http://schemas.microsoft.com/office/powerpoint/2010/main" val="3947884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CK Speaker">
    <p:spTree>
      <p:nvGrpSpPr>
        <p:cNvPr id="1" name=""/>
        <p:cNvGrpSpPr/>
        <p:nvPr/>
      </p:nvGrpSpPr>
      <p:grpSpPr>
        <a:xfrm>
          <a:off x="0" y="0"/>
          <a:ext cx="0" cy="0"/>
          <a:chOff x="0" y="0"/>
          <a:chExt cx="0" cy="0"/>
        </a:xfrm>
      </p:grpSpPr>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837920"/>
            <a:ext cx="4272255" cy="44418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hape 262">
            <a:extLst>
              <a:ext uri="{FF2B5EF4-FFF2-40B4-BE49-F238E27FC236}">
                <a16:creationId xmlns:a16="http://schemas.microsoft.com/office/drawing/2014/main" id="{8176C39F-1862-471F-914B-823CFC374E8C}"/>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3EBB25F-0796-4F98-B5E6-BCF2B52BCBD9}"/>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BFEF0EB5-9A02-445C-9FD9-C6B74644646C}"/>
              </a:ext>
            </a:extLst>
          </p:cNvPr>
          <p:cNvGrpSpPr/>
          <p:nvPr userDrawn="1"/>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F4E6F66-1640-4E6A-A309-504E2E5FE45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4D21359F-DAA8-408D-B994-AFED6E3435B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2979BA91-B4DD-4339-935B-539A5D91DA09}"/>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9CA4544B-E0EA-4926-9FB1-371CE91D53B9}"/>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7" name="Title 1">
            <a:extLst>
              <a:ext uri="{FF2B5EF4-FFF2-40B4-BE49-F238E27FC236}">
                <a16:creationId xmlns:a16="http://schemas.microsoft.com/office/drawing/2014/main" id="{C590E272-8E8E-46F6-AE34-D473DE60AD52}"/>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7696868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CK R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C7DE1CAE-A3D9-48D6-AE29-9E1D52B3D5D0}"/>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736257D-C521-4B24-920F-AF6A0D537D3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96F4010C-B4FA-4867-AF47-7E0E65C68CBB}"/>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5C7ADD-B98A-47FE-9C1A-374226702C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F4FCBC-9E74-4CB7-9EB9-A3AF78F0323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4188934-9A3B-444E-9DA9-FC20372A2738}"/>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441C71B-7A7E-4AA2-B4E5-9BA86F28FBFA}"/>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D93F479E-06FA-4B8A-8278-CC2AD6D40B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5F7DF973-898E-4C49-B201-80EF77F7A9A7}"/>
              </a:ext>
            </a:extLst>
          </p:cNvPr>
          <p:cNvSpPr>
            <a:spLocks noGrp="1"/>
          </p:cNvSpPr>
          <p:nvPr>
            <p:ph type="body" sz="quarter" idx="19"/>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11433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CK R 2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6" name="Shape 262">
            <a:extLst>
              <a:ext uri="{FF2B5EF4-FFF2-40B4-BE49-F238E27FC236}">
                <a16:creationId xmlns:a16="http://schemas.microsoft.com/office/drawing/2014/main" id="{47989AB1-C875-4F30-9593-74044E081D27}"/>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CAB4370-AA26-40EF-BBE5-8423BA35D2BA}"/>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C88D456-77E7-4A12-A30E-B331B9885060}"/>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CA49212-A57E-45B5-8493-FBBBFA64C79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EA5AA82-3D2F-41E9-8C73-BE1DB0A2EDA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B9EF7ED1-80EF-42EC-AC30-46DCDE4818A1}"/>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07C1A86-F91B-43D5-B24A-F5D922C8A536}"/>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9017B440-45FF-4654-BE2C-506E0D727B2D}"/>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0A8EC932-CEC4-4AD2-A1FF-5C51C8146687}"/>
              </a:ext>
            </a:extLst>
          </p:cNvPr>
          <p:cNvSpPr>
            <a:spLocks noGrp="1"/>
          </p:cNvSpPr>
          <p:nvPr>
            <p:ph type="body" sz="quarter" idx="20"/>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59996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CK L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BF68376A-9F66-45DE-9769-422C01B9909E}"/>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EAC882E-02FB-4978-856D-08B3EF32ADC0}"/>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8D73D020-438A-4A9F-BBC1-E31F7295D947}"/>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F7D54BC-0FF1-427F-A21C-48A94CBA5D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A170717-2570-4DCE-83A8-601EE9CF65D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CBBAC560-C0AC-4B87-AA5A-1B8C4016BDC2}"/>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516DF3D-EBA5-4FF0-8674-CC4B530E98A7}"/>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F4F2D5F1-E992-4B57-87B0-66B7EF662D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A426BDC9-F090-483D-8F96-528C9154CCBB}"/>
              </a:ext>
            </a:extLst>
          </p:cNvPr>
          <p:cNvSpPr>
            <a:spLocks noGrp="1"/>
          </p:cNvSpPr>
          <p:nvPr>
            <p:ph type="body" sz="quarter" idx="20"/>
          </p:nvPr>
        </p:nvSpPr>
        <p:spPr>
          <a:xfrm>
            <a:off x="6613543" y="1924051"/>
            <a:ext cx="516888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5751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CK Main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1" name="Shape 262">
            <a:extLst>
              <a:ext uri="{FF2B5EF4-FFF2-40B4-BE49-F238E27FC236}">
                <a16:creationId xmlns:a16="http://schemas.microsoft.com/office/drawing/2014/main" id="{556383B6-D2C2-46AF-B63F-0D273A6A816A}"/>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24113C4F-03DF-4DC2-B7B0-03BC3A40ADD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4B8D61B9-9008-4647-A49A-08C6CF9A8FF6}"/>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6DAD5EF-98BA-41A6-B999-CC1E6D4ECA0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635B1AB-C822-4A56-856B-A1CF5754E51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E44CD6D1-A157-47A8-AC0B-F911DDB7187F}"/>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875EB2DE-DBCF-4BD3-9A52-7C2AA3D823C4}"/>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4" name="Title 1">
            <a:extLst>
              <a:ext uri="{FF2B5EF4-FFF2-40B4-BE49-F238E27FC236}">
                <a16:creationId xmlns:a16="http://schemas.microsoft.com/office/drawing/2014/main" id="{9A86F1B8-651B-4BD7-8DBB-42B2A11A648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430218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CK No Content">
    <p:spTree>
      <p:nvGrpSpPr>
        <p:cNvPr id="1" name=""/>
        <p:cNvGrpSpPr/>
        <p:nvPr/>
      </p:nvGrpSpPr>
      <p:grpSpPr>
        <a:xfrm>
          <a:off x="0" y="0"/>
          <a:ext cx="0" cy="0"/>
          <a:chOff x="0" y="0"/>
          <a:chExt cx="0" cy="0"/>
        </a:xfrm>
      </p:grpSpPr>
      <p:sp>
        <p:nvSpPr>
          <p:cNvPr id="10" name="Shape 262">
            <a:extLst>
              <a:ext uri="{FF2B5EF4-FFF2-40B4-BE49-F238E27FC236}">
                <a16:creationId xmlns:a16="http://schemas.microsoft.com/office/drawing/2014/main" id="{3B48D08B-A1B8-4FB9-ADB2-610A023BAD96}"/>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2" name="Group 11">
            <a:extLst>
              <a:ext uri="{FF2B5EF4-FFF2-40B4-BE49-F238E27FC236}">
                <a16:creationId xmlns:a16="http://schemas.microsoft.com/office/drawing/2014/main" id="{AAB644AF-DC3B-43A5-A095-74A4DD536D7D}"/>
              </a:ext>
            </a:extLst>
          </p:cNvPr>
          <p:cNvGrpSpPr/>
          <p:nvPr userDrawn="1"/>
        </p:nvGrpSpPr>
        <p:grpSpPr>
          <a:xfrm>
            <a:off x="0" y="1414699"/>
            <a:ext cx="634537" cy="296212"/>
            <a:chOff x="293972" y="5858435"/>
            <a:chExt cx="634537" cy="296212"/>
          </a:xfrm>
        </p:grpSpPr>
        <p:pic>
          <p:nvPicPr>
            <p:cNvPr id="13" name="Picture 12">
              <a:extLst>
                <a:ext uri="{FF2B5EF4-FFF2-40B4-BE49-F238E27FC236}">
                  <a16:creationId xmlns:a16="http://schemas.microsoft.com/office/drawing/2014/main" id="{C680DB9B-03D4-4461-95C1-846C5C52F7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4" name="Picture 13">
              <a:extLst>
                <a:ext uri="{FF2B5EF4-FFF2-40B4-BE49-F238E27FC236}">
                  <a16:creationId xmlns:a16="http://schemas.microsoft.com/office/drawing/2014/main" id="{40325530-C2D1-4310-AD71-EBD48A63B82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5" name="TextBox 14">
            <a:extLst>
              <a:ext uri="{FF2B5EF4-FFF2-40B4-BE49-F238E27FC236}">
                <a16:creationId xmlns:a16="http://schemas.microsoft.com/office/drawing/2014/main" id="{84B75239-9EF2-4A0E-83A2-1E8B56A85F38}"/>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16" name="Picture 15">
            <a:extLst>
              <a:ext uri="{FF2B5EF4-FFF2-40B4-BE49-F238E27FC236}">
                <a16:creationId xmlns:a16="http://schemas.microsoft.com/office/drawing/2014/main" id="{4788D7DF-0E8E-4E11-A03E-0A45EDC31383}"/>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9" name="Title 1">
            <a:extLst>
              <a:ext uri="{FF2B5EF4-FFF2-40B4-BE49-F238E27FC236}">
                <a16:creationId xmlns:a16="http://schemas.microsoft.com/office/drawing/2014/main" id="{84561791-AEAC-43AD-92B7-6A929A37FC6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5860495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FF05DEF-9DF7-4B13-98EA-A8BE3A9B499D}"/>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4B2CA577-0059-4232-A5AA-FA38FEBC6416}"/>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E5BC199A-04B3-4A80-93F5-B9E27FC6F6BA}"/>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07545095-1B84-466A-8828-AE48DE3CA52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016F2BC-EA80-45A4-B715-6B118BF08DCF}"/>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510D8D1-B6A6-4F90-A503-244C1DE5AF65}"/>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796C219C-8475-46EE-A9CB-E5969942865C}"/>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9D743516-71DF-4DC6-9371-A16CA29C379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1294618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17500"/>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40467932"/>
      </p:ext>
    </p:extLst>
  </p:cSld>
  <p:clrMap bg1="dk1" tx1="lt1" bg2="dk2" tx2="lt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pbis.org/topics/data-based-decision-making"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2.xml"/><Relationship Id="rId1" Type="http://schemas.openxmlformats.org/officeDocument/2006/relationships/slideLayout" Target="../slideLayouts/slideLayout9.xml"/><Relationship Id="rId4" Type="http://schemas.openxmlformats.org/officeDocument/2006/relationships/image" Target="../media/image5.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9.xml"/><Relationship Id="rId1" Type="http://schemas.openxmlformats.org/officeDocument/2006/relationships/slideLayout" Target="../slideLayouts/slideLayout10.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0.xml"/><Relationship Id="rId4" Type="http://schemas.openxmlformats.org/officeDocument/2006/relationships/hyperlink" Target="https://www.pbis.org/resource/pbis-implementation-blueprint" TargetMode="Externa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hyperlink" Target="http://www.pbisapps.org/" TargetMode="External"/><Relationship Id="rId2" Type="http://schemas.openxmlformats.org/officeDocument/2006/relationships/notesSlide" Target="../notesSlides/notesSlide41.xml"/><Relationship Id="rId1" Type="http://schemas.openxmlformats.org/officeDocument/2006/relationships/slideLayout" Target="../slideLayouts/slideLayout3.xml"/><Relationship Id="rId5" Type="http://schemas.openxmlformats.org/officeDocument/2006/relationships/hyperlink" Target="https://www.pbis.org/resource/supporting-and-responding-to-educators-classroom-pbis-implementation-needs-guide-to-classroom-systems-and-data" TargetMode="External"/><Relationship Id="rId4" Type="http://schemas.openxmlformats.org/officeDocument/2006/relationships/hyperlink" Target="http://www.pbis.org/common/cms/files/pbisresources/Supporting%20and%20Responding%20to%20Behavior.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BE563DB-C36D-4AC3-B055-13B8747E0E54}"/>
              </a:ext>
            </a:extLst>
          </p:cNvPr>
          <p:cNvSpPr>
            <a:spLocks noGrp="1"/>
          </p:cNvSpPr>
          <p:nvPr>
            <p:ph type="ctrTitle"/>
          </p:nvPr>
        </p:nvSpPr>
        <p:spPr/>
        <p:txBody>
          <a:bodyPr/>
          <a:lstStyle/>
          <a:p>
            <a:r>
              <a:rPr lang="en-US"/>
              <a:t>Collecting and Using Data for PBIS Tier I Decision Making</a:t>
            </a:r>
            <a:endParaRPr lang="en-US" dirty="0"/>
          </a:p>
        </p:txBody>
      </p:sp>
      <p:sp>
        <p:nvSpPr>
          <p:cNvPr id="2" name="Subtitle 1">
            <a:extLst>
              <a:ext uri="{FF2B5EF4-FFF2-40B4-BE49-F238E27FC236}">
                <a16:creationId xmlns:a16="http://schemas.microsoft.com/office/drawing/2014/main" id="{1EA53EBC-C0D7-4ECF-A61A-58301B0FC7F7}"/>
              </a:ext>
            </a:extLst>
          </p:cNvPr>
          <p:cNvSpPr>
            <a:spLocks noGrp="1"/>
          </p:cNvSpPr>
          <p:nvPr>
            <p:ph type="subTitle" idx="1"/>
          </p:nvPr>
        </p:nvSpPr>
        <p:spPr/>
        <p:txBody>
          <a:bodyPr/>
          <a:lstStyle/>
          <a:p>
            <a:r>
              <a:rPr lang="en-US"/>
              <a:t>Module 9</a:t>
            </a:r>
            <a:endParaRPr lang="en-US" dirty="0"/>
          </a:p>
        </p:txBody>
      </p:sp>
    </p:spTree>
    <p:extLst>
      <p:ext uri="{BB962C8B-B14F-4D97-AF65-F5344CB8AC3E}">
        <p14:creationId xmlns:p14="http://schemas.microsoft.com/office/powerpoint/2010/main" val="1886968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19772-61A4-45AF-AC06-A96D56B7ACE6}"/>
              </a:ext>
            </a:extLst>
          </p:cNvPr>
          <p:cNvSpPr>
            <a:spLocks noGrp="1"/>
          </p:cNvSpPr>
          <p:nvPr>
            <p:ph type="title"/>
          </p:nvPr>
        </p:nvSpPr>
        <p:spPr/>
        <p:txBody>
          <a:bodyPr/>
          <a:lstStyle/>
          <a:p>
            <a:r>
              <a:rPr lang="en-US"/>
              <a:t>Context</a:t>
            </a:r>
            <a:endParaRPr lang="en-US" dirty="0"/>
          </a:p>
        </p:txBody>
      </p:sp>
      <p:sp>
        <p:nvSpPr>
          <p:cNvPr id="4" name="Content Placeholder 3">
            <a:extLst>
              <a:ext uri="{FF2B5EF4-FFF2-40B4-BE49-F238E27FC236}">
                <a16:creationId xmlns:a16="http://schemas.microsoft.com/office/drawing/2014/main" id="{2977B43B-CE1C-47A3-A15C-8247484F311C}"/>
              </a:ext>
            </a:extLst>
          </p:cNvPr>
          <p:cNvSpPr>
            <a:spLocks noGrp="1"/>
          </p:cNvSpPr>
          <p:nvPr>
            <p:ph idx="1"/>
          </p:nvPr>
        </p:nvSpPr>
        <p:spPr/>
        <p:txBody>
          <a:bodyPr/>
          <a:lstStyle/>
          <a:p>
            <a:r>
              <a:rPr lang="en-US"/>
              <a:t>Why use data?</a:t>
            </a:r>
          </a:p>
          <a:p>
            <a:r>
              <a:rPr lang="en-US"/>
              <a:t>Data for minor behaviors</a:t>
            </a:r>
          </a:p>
          <a:p>
            <a:r>
              <a:rPr lang="en-US"/>
              <a:t>Data for major behaviors</a:t>
            </a:r>
          </a:p>
          <a:p>
            <a:r>
              <a:rPr lang="en-US"/>
              <a:t>Consistent procedures for managing problem behaviors</a:t>
            </a:r>
          </a:p>
          <a:p>
            <a:r>
              <a:rPr lang="en-US"/>
              <a:t>Team problem solving</a:t>
            </a:r>
            <a:endParaRPr lang="en-US" dirty="0"/>
          </a:p>
        </p:txBody>
      </p:sp>
    </p:spTree>
    <p:extLst>
      <p:ext uri="{BB962C8B-B14F-4D97-AF65-F5344CB8AC3E}">
        <p14:creationId xmlns:p14="http://schemas.microsoft.com/office/powerpoint/2010/main" val="1784307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FA0C780-7AA0-4370-9148-2886F9DA7BF6}"/>
              </a:ext>
            </a:extLst>
          </p:cNvPr>
          <p:cNvSpPr>
            <a:spLocks noGrp="1"/>
          </p:cNvSpPr>
          <p:nvPr>
            <p:ph type="title"/>
          </p:nvPr>
        </p:nvSpPr>
        <p:spPr/>
        <p:txBody>
          <a:bodyPr/>
          <a:lstStyle/>
          <a:p>
            <a:r>
              <a:rPr lang="en-US"/>
              <a:t>What Are Data?</a:t>
            </a:r>
            <a:endParaRPr lang="en-US" dirty="0"/>
          </a:p>
        </p:txBody>
      </p:sp>
      <p:sp>
        <p:nvSpPr>
          <p:cNvPr id="4" name="Content Placeholder 3">
            <a:extLst>
              <a:ext uri="{FF2B5EF4-FFF2-40B4-BE49-F238E27FC236}">
                <a16:creationId xmlns:a16="http://schemas.microsoft.com/office/drawing/2014/main" id="{B62C4F0E-83BA-4939-BC5E-676877B0F029}"/>
              </a:ext>
            </a:extLst>
          </p:cNvPr>
          <p:cNvSpPr>
            <a:spLocks noGrp="1"/>
          </p:cNvSpPr>
          <p:nvPr>
            <p:ph idx="1"/>
          </p:nvPr>
        </p:nvSpPr>
        <p:spPr/>
        <p:txBody>
          <a:bodyPr/>
          <a:lstStyle/>
          <a:p>
            <a:r>
              <a:rPr lang="en-US" b="1" dirty="0"/>
              <a:t>Data</a:t>
            </a:r>
            <a:r>
              <a:rPr lang="en-US" dirty="0"/>
              <a:t> refer to objective (specific, observable, measurable) information about students, educators, or schools.</a:t>
            </a:r>
          </a:p>
        </p:txBody>
      </p:sp>
    </p:spTree>
    <p:extLst>
      <p:ext uri="{BB962C8B-B14F-4D97-AF65-F5344CB8AC3E}">
        <p14:creationId xmlns:p14="http://schemas.microsoft.com/office/powerpoint/2010/main" val="3859325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DF030EA-C434-414E-9666-B89F728497DE}"/>
              </a:ext>
            </a:extLst>
          </p:cNvPr>
          <p:cNvSpPr>
            <a:spLocks noGrp="1"/>
          </p:cNvSpPr>
          <p:nvPr>
            <p:ph type="title"/>
          </p:nvPr>
        </p:nvSpPr>
        <p:spPr/>
        <p:txBody>
          <a:bodyPr>
            <a:noAutofit/>
          </a:bodyPr>
          <a:lstStyle/>
          <a:p>
            <a:r>
              <a:rPr lang="en-US"/>
              <a:t>Why Use Data for Decision Making?</a:t>
            </a:r>
            <a:endParaRPr lang="en-US" dirty="0"/>
          </a:p>
        </p:txBody>
      </p:sp>
    </p:spTree>
    <p:extLst>
      <p:ext uri="{BB962C8B-B14F-4D97-AF65-F5344CB8AC3E}">
        <p14:creationId xmlns:p14="http://schemas.microsoft.com/office/powerpoint/2010/main" val="2530551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44977-81C1-4752-8DA6-6C1EDBC71548}"/>
              </a:ext>
            </a:extLst>
          </p:cNvPr>
          <p:cNvSpPr>
            <a:spLocks noGrp="1"/>
          </p:cNvSpPr>
          <p:nvPr>
            <p:ph type="title"/>
          </p:nvPr>
        </p:nvSpPr>
        <p:spPr/>
        <p:txBody>
          <a:bodyPr/>
          <a:lstStyle/>
          <a:p>
            <a:r>
              <a:rPr lang="en-US"/>
              <a:t>Uses Of Data In Schools</a:t>
            </a:r>
            <a:endParaRPr lang="en-US" dirty="0"/>
          </a:p>
        </p:txBody>
      </p:sp>
      <p:sp>
        <p:nvSpPr>
          <p:cNvPr id="3" name="Content Placeholder 2">
            <a:extLst>
              <a:ext uri="{FF2B5EF4-FFF2-40B4-BE49-F238E27FC236}">
                <a16:creationId xmlns:a16="http://schemas.microsoft.com/office/drawing/2014/main" id="{295B6543-A0A4-454F-8B7D-9A11A4E29C87}"/>
              </a:ext>
            </a:extLst>
          </p:cNvPr>
          <p:cNvSpPr>
            <a:spLocks noGrp="1"/>
          </p:cNvSpPr>
          <p:nvPr>
            <p:ph idx="1"/>
          </p:nvPr>
        </p:nvSpPr>
        <p:spPr/>
        <p:txBody>
          <a:bodyPr/>
          <a:lstStyle/>
          <a:p>
            <a:r>
              <a:rPr lang="en-US"/>
              <a:t>Guide instruction and intervention </a:t>
            </a:r>
          </a:p>
          <a:p>
            <a:pPr lvl="1"/>
            <a:r>
              <a:rPr lang="en-US"/>
              <a:t>Fidelity</a:t>
            </a:r>
          </a:p>
          <a:p>
            <a:pPr lvl="1"/>
            <a:r>
              <a:rPr lang="en-US"/>
              <a:t>Outcomes</a:t>
            </a:r>
          </a:p>
          <a:p>
            <a:pPr lvl="1"/>
            <a:r>
              <a:rPr lang="en-US"/>
              <a:t>Problem-solving process</a:t>
            </a:r>
          </a:p>
          <a:p>
            <a:pPr lvl="1"/>
            <a:r>
              <a:rPr lang="en-US"/>
              <a:t>Action plan </a:t>
            </a:r>
          </a:p>
          <a:p>
            <a:pPr lvl="1"/>
            <a:r>
              <a:rPr lang="en-US"/>
              <a:t>Equity </a:t>
            </a:r>
          </a:p>
          <a:p>
            <a:endParaRPr lang="en-US" dirty="0"/>
          </a:p>
        </p:txBody>
      </p:sp>
      <p:sp>
        <p:nvSpPr>
          <p:cNvPr id="6" name="Content Placeholder 5">
            <a:extLst>
              <a:ext uri="{FF2B5EF4-FFF2-40B4-BE49-F238E27FC236}">
                <a16:creationId xmlns:a16="http://schemas.microsoft.com/office/drawing/2014/main" id="{6E902E56-08C0-493A-912E-82EE38737E1B}"/>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hlinkClick r:id="rId3"/>
              </a:rPr>
              <a:t>https://www.pbis.org/topics/data-based-decision-making</a:t>
            </a:r>
            <a:r>
              <a:rPr lang="en-US" sz="1000" dirty="0"/>
              <a:t> </a:t>
            </a:r>
          </a:p>
        </p:txBody>
      </p:sp>
    </p:spTree>
    <p:extLst>
      <p:ext uri="{BB962C8B-B14F-4D97-AF65-F5344CB8AC3E}">
        <p14:creationId xmlns:p14="http://schemas.microsoft.com/office/powerpoint/2010/main" val="2208926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0331A-8A1D-4E17-82A6-4BE6BDD7FC4F}"/>
              </a:ext>
            </a:extLst>
          </p:cNvPr>
          <p:cNvSpPr>
            <a:spLocks noGrp="1"/>
          </p:cNvSpPr>
          <p:nvPr>
            <p:ph type="title"/>
          </p:nvPr>
        </p:nvSpPr>
        <p:spPr/>
        <p:txBody>
          <a:bodyPr/>
          <a:lstStyle/>
          <a:p>
            <a:r>
              <a:rPr lang="en-US"/>
              <a:t>Benefits Of Collecting Data</a:t>
            </a:r>
            <a:endParaRPr lang="en-US" dirty="0"/>
          </a:p>
        </p:txBody>
      </p:sp>
      <p:sp>
        <p:nvSpPr>
          <p:cNvPr id="3" name="Content Placeholder 2">
            <a:extLst>
              <a:ext uri="{FF2B5EF4-FFF2-40B4-BE49-F238E27FC236}">
                <a16:creationId xmlns:a16="http://schemas.microsoft.com/office/drawing/2014/main" id="{381DC68E-8DF4-4738-9AAA-D7E364230FFA}"/>
              </a:ext>
            </a:extLst>
          </p:cNvPr>
          <p:cNvSpPr>
            <a:spLocks noGrp="1"/>
          </p:cNvSpPr>
          <p:nvPr>
            <p:ph idx="1"/>
          </p:nvPr>
        </p:nvSpPr>
        <p:spPr/>
        <p:txBody>
          <a:bodyPr>
            <a:normAutofit fontScale="92500" lnSpcReduction="10000"/>
          </a:bodyPr>
          <a:lstStyle/>
          <a:p>
            <a:pPr lvl="0"/>
            <a:r>
              <a:rPr lang="en-US"/>
              <a:t>Measures lost instruction time </a:t>
            </a:r>
          </a:p>
          <a:p>
            <a:pPr lvl="0"/>
            <a:r>
              <a:rPr lang="en-US"/>
              <a:t>Measures lost administrative time </a:t>
            </a:r>
          </a:p>
          <a:p>
            <a:pPr lvl="0"/>
            <a:r>
              <a:rPr lang="en-US"/>
              <a:t>Measures number of students making same mistakes</a:t>
            </a:r>
          </a:p>
          <a:p>
            <a:pPr lvl="0"/>
            <a:r>
              <a:rPr lang="en-US"/>
              <a:t>Helps to make informed decisions</a:t>
            </a:r>
          </a:p>
          <a:p>
            <a:pPr lvl="1"/>
            <a:r>
              <a:rPr lang="en-US"/>
              <a:t>Identify precise problems</a:t>
            </a:r>
          </a:p>
          <a:p>
            <a:pPr lvl="1"/>
            <a:r>
              <a:rPr lang="en-US"/>
              <a:t>Place problems into context</a:t>
            </a:r>
          </a:p>
          <a:p>
            <a:r>
              <a:rPr lang="en-US"/>
              <a:t>Helps to make efficient &amp; effective action plans</a:t>
            </a:r>
            <a:endParaRPr lang="en-US" dirty="0"/>
          </a:p>
        </p:txBody>
      </p:sp>
    </p:spTree>
    <p:extLst>
      <p:ext uri="{BB962C8B-B14F-4D97-AF65-F5344CB8AC3E}">
        <p14:creationId xmlns:p14="http://schemas.microsoft.com/office/powerpoint/2010/main" val="3107384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0"/>
                                        <p:tgtEl>
                                          <p:spTgt spid="3">
                                            <p:txEl>
                                              <p:pRg st="4" end="4"/>
                                            </p:txEl>
                                          </p:spTgt>
                                        </p:tgtEl>
                                      </p:cBhvr>
                                    </p:animEffect>
                                    <p:anim calcmode="lin" valueType="num">
                                      <p:cBhvr>
                                        <p:cTn id="3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fade">
                                      <p:cBhvr>
                                        <p:cTn id="38" dur="1000"/>
                                        <p:tgtEl>
                                          <p:spTgt spid="3">
                                            <p:txEl>
                                              <p:pRg st="5" end="5"/>
                                            </p:txEl>
                                          </p:spTgt>
                                        </p:tgtEl>
                                      </p:cBhvr>
                                    </p:animEffect>
                                    <p:anim calcmode="lin" valueType="num">
                                      <p:cBhvr>
                                        <p:cTn id="3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Effect transition="in" filter="fade">
                                      <p:cBhvr>
                                        <p:cTn id="45" dur="1000"/>
                                        <p:tgtEl>
                                          <p:spTgt spid="3">
                                            <p:txEl>
                                              <p:pRg st="6" end="6"/>
                                            </p:txEl>
                                          </p:spTgt>
                                        </p:tgtEl>
                                      </p:cBhvr>
                                    </p:animEffect>
                                    <p:anim calcmode="lin" valueType="num">
                                      <p:cBhvr>
                                        <p:cTn id="4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71FB205-4F7C-4973-A687-828D62AB1208}"/>
              </a:ext>
            </a:extLst>
          </p:cNvPr>
          <p:cNvSpPr>
            <a:spLocks noGrp="1"/>
          </p:cNvSpPr>
          <p:nvPr>
            <p:ph type="title"/>
          </p:nvPr>
        </p:nvSpPr>
        <p:spPr/>
        <p:txBody>
          <a:bodyPr/>
          <a:lstStyle/>
          <a:p>
            <a:r>
              <a:rPr lang="en-US"/>
              <a:t>A Snapshot Of Behavior</a:t>
            </a:r>
            <a:endParaRPr lang="en-US" dirty="0"/>
          </a:p>
        </p:txBody>
      </p:sp>
      <p:sp>
        <p:nvSpPr>
          <p:cNvPr id="4" name="Content Placeholder 3">
            <a:extLst>
              <a:ext uri="{FF2B5EF4-FFF2-40B4-BE49-F238E27FC236}">
                <a16:creationId xmlns:a16="http://schemas.microsoft.com/office/drawing/2014/main" id="{FF138B48-6BE0-460E-B174-5FB9928FF3A3}"/>
              </a:ext>
            </a:extLst>
          </p:cNvPr>
          <p:cNvSpPr>
            <a:spLocks noGrp="1"/>
          </p:cNvSpPr>
          <p:nvPr>
            <p:ph idx="1"/>
          </p:nvPr>
        </p:nvSpPr>
        <p:spPr/>
        <p:txBody>
          <a:bodyPr/>
          <a:lstStyle/>
          <a:p>
            <a:r>
              <a:rPr lang="en-US"/>
              <a:t>Look at discipline referrals and student performance data.</a:t>
            </a:r>
          </a:p>
          <a:p>
            <a:endParaRPr lang="en-US"/>
          </a:p>
          <a:p>
            <a:r>
              <a:rPr lang="en-US"/>
              <a:t>Develop a complete, accurate record of student behavior.</a:t>
            </a:r>
            <a:endParaRPr lang="en-US" dirty="0"/>
          </a:p>
        </p:txBody>
      </p:sp>
    </p:spTree>
    <p:extLst>
      <p:ext uri="{BB962C8B-B14F-4D97-AF65-F5344CB8AC3E}">
        <p14:creationId xmlns:p14="http://schemas.microsoft.com/office/powerpoint/2010/main" val="23350349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4"/>
          <p:cNvSpPr>
            <a:spLocks noGrp="1"/>
          </p:cNvSpPr>
          <p:nvPr>
            <p:ph type="title"/>
          </p:nvPr>
        </p:nvSpPr>
        <p:spPr/>
        <p:txBody>
          <a:bodyPr/>
          <a:lstStyle/>
          <a:p>
            <a:r>
              <a:rPr lang="en-US"/>
              <a:t>Minor Behaviors</a:t>
            </a:r>
            <a:endParaRPr lang="en-US" dirty="0"/>
          </a:p>
        </p:txBody>
      </p:sp>
    </p:spTree>
    <p:extLst>
      <p:ext uri="{BB962C8B-B14F-4D97-AF65-F5344CB8AC3E}">
        <p14:creationId xmlns:p14="http://schemas.microsoft.com/office/powerpoint/2010/main" val="26195707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Monitoring Minor Behavior</a:t>
            </a:r>
            <a:endParaRPr lang="en-US" dirty="0"/>
          </a:p>
        </p:txBody>
      </p:sp>
      <p:sp>
        <p:nvSpPr>
          <p:cNvPr id="3" name="Content Placeholder 2"/>
          <p:cNvSpPr>
            <a:spLocks noGrp="1"/>
          </p:cNvSpPr>
          <p:nvPr>
            <p:ph idx="1"/>
          </p:nvPr>
        </p:nvSpPr>
        <p:spPr/>
        <p:txBody>
          <a:bodyPr/>
          <a:lstStyle/>
          <a:p>
            <a:pPr marL="0" indent="0">
              <a:buNone/>
            </a:pPr>
            <a:r>
              <a:rPr lang="en-US" dirty="0"/>
              <a:t>A systematic way to…</a:t>
            </a:r>
          </a:p>
          <a:p>
            <a:r>
              <a:rPr lang="en-US" dirty="0"/>
              <a:t>Action plan (classroom &amp; school-wide)</a:t>
            </a:r>
          </a:p>
          <a:p>
            <a:r>
              <a:rPr lang="en-US" dirty="0"/>
              <a:t>Access services</a:t>
            </a:r>
          </a:p>
          <a:p>
            <a:r>
              <a:rPr lang="en-US" dirty="0"/>
              <a:t>Self-evaluate effectiveness of strategies </a:t>
            </a:r>
          </a:p>
        </p:txBody>
      </p:sp>
    </p:spTree>
    <p:extLst>
      <p:ext uri="{BB962C8B-B14F-4D97-AF65-F5344CB8AC3E}">
        <p14:creationId xmlns:p14="http://schemas.microsoft.com/office/powerpoint/2010/main" val="3675580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Considerations Beyond Tier 1</a:t>
            </a:r>
            <a:endParaRPr lang="en-US" dirty="0"/>
          </a:p>
        </p:txBody>
      </p:sp>
      <p:sp>
        <p:nvSpPr>
          <p:cNvPr id="3" name="Content Placeholder 2"/>
          <p:cNvSpPr>
            <a:spLocks noGrp="1"/>
          </p:cNvSpPr>
          <p:nvPr>
            <p:ph idx="1"/>
          </p:nvPr>
        </p:nvSpPr>
        <p:spPr/>
        <p:txBody>
          <a:bodyPr/>
          <a:lstStyle/>
          <a:p>
            <a:r>
              <a:rPr lang="en-US"/>
              <a:t>Examples: Monitor minor behavior when…</a:t>
            </a:r>
          </a:p>
          <a:p>
            <a:pPr lvl="1"/>
            <a:r>
              <a:rPr lang="en-US"/>
              <a:t>Student is losing instructional time</a:t>
            </a:r>
          </a:p>
          <a:p>
            <a:pPr lvl="1"/>
            <a:r>
              <a:rPr lang="en-US"/>
              <a:t>Behavior is occurring frequently</a:t>
            </a:r>
          </a:p>
          <a:p>
            <a:pPr lvl="1"/>
            <a:r>
              <a:rPr lang="en-US"/>
              <a:t>Intensity of the behavior draws attention</a:t>
            </a:r>
          </a:p>
          <a:p>
            <a:endParaRPr lang="en-US"/>
          </a:p>
          <a:p>
            <a:r>
              <a:rPr lang="en-US"/>
              <a:t>Staff need to maintain documentation.</a:t>
            </a:r>
            <a:endParaRPr lang="en-US" dirty="0"/>
          </a:p>
        </p:txBody>
      </p:sp>
    </p:spTree>
    <p:extLst>
      <p:ext uri="{BB962C8B-B14F-4D97-AF65-F5344CB8AC3E}">
        <p14:creationId xmlns:p14="http://schemas.microsoft.com/office/powerpoint/2010/main" val="25795510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Collecting Data For Minors</a:t>
            </a:r>
          </a:p>
        </p:txBody>
      </p:sp>
      <p:sp>
        <p:nvSpPr>
          <p:cNvPr id="3" name="Content Placeholder 2"/>
          <p:cNvSpPr>
            <a:spLocks noGrp="1"/>
          </p:cNvSpPr>
          <p:nvPr>
            <p:ph idx="1"/>
          </p:nvPr>
        </p:nvSpPr>
        <p:spPr/>
        <p:txBody>
          <a:bodyPr>
            <a:normAutofit fontScale="92500" lnSpcReduction="20000"/>
          </a:bodyPr>
          <a:lstStyle/>
          <a:p>
            <a:pPr marL="0" indent="0">
              <a:buNone/>
            </a:pPr>
            <a:r>
              <a:rPr lang="en-US" dirty="0"/>
              <a:t>Keep it simple!</a:t>
            </a:r>
          </a:p>
          <a:p>
            <a:pPr lvl="1"/>
            <a:r>
              <a:rPr lang="en-US" dirty="0"/>
              <a:t>Use a teacher log</a:t>
            </a:r>
          </a:p>
          <a:p>
            <a:pPr lvl="1"/>
            <a:r>
              <a:rPr lang="en-US" dirty="0"/>
              <a:t>Use tally forms</a:t>
            </a:r>
          </a:p>
          <a:p>
            <a:pPr lvl="1"/>
            <a:r>
              <a:rPr lang="en-US" dirty="0"/>
              <a:t>Electronic monitoring software</a:t>
            </a:r>
          </a:p>
          <a:p>
            <a:pPr marL="0" indent="0">
              <a:buNone/>
            </a:pPr>
            <a:r>
              <a:rPr lang="en-US" dirty="0"/>
              <a:t>Data analysis system </a:t>
            </a:r>
          </a:p>
          <a:p>
            <a:pPr lvl="1"/>
            <a:r>
              <a:rPr lang="en-US" dirty="0"/>
              <a:t>Collect data regularly</a:t>
            </a:r>
          </a:p>
          <a:p>
            <a:pPr lvl="1"/>
            <a:r>
              <a:rPr lang="en-US" dirty="0"/>
              <a:t>Analyze data</a:t>
            </a:r>
          </a:p>
          <a:p>
            <a:pPr lvl="1"/>
            <a:r>
              <a:rPr lang="en-US" dirty="0"/>
              <a:t>Share results with stakeholders</a:t>
            </a:r>
          </a:p>
        </p:txBody>
      </p:sp>
    </p:spTree>
    <p:extLst>
      <p:ext uri="{BB962C8B-B14F-4D97-AF65-F5344CB8AC3E}">
        <p14:creationId xmlns:p14="http://schemas.microsoft.com/office/powerpoint/2010/main" val="23170064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Minor Behavior Report Examples</a:t>
            </a:r>
          </a:p>
        </p:txBody>
      </p:sp>
      <p:pic>
        <p:nvPicPr>
          <p:cNvPr id="3" name="Picture 2"/>
          <p:cNvPicPr>
            <a:picLocks noChangeAspect="1"/>
          </p:cNvPicPr>
          <p:nvPr/>
        </p:nvPicPr>
        <p:blipFill>
          <a:blip r:embed="rId3"/>
          <a:stretch>
            <a:fillRect/>
          </a:stretch>
        </p:blipFill>
        <p:spPr>
          <a:xfrm>
            <a:off x="114388" y="1751206"/>
            <a:ext cx="5055882" cy="4812668"/>
          </a:xfrm>
          <a:prstGeom prst="rect">
            <a:avLst/>
          </a:prstGeom>
        </p:spPr>
      </p:pic>
      <p:pic>
        <p:nvPicPr>
          <p:cNvPr id="4" name="Picture 3"/>
          <p:cNvPicPr>
            <a:picLocks noChangeAspect="1"/>
          </p:cNvPicPr>
          <p:nvPr/>
        </p:nvPicPr>
        <p:blipFill>
          <a:blip r:embed="rId4"/>
          <a:stretch>
            <a:fillRect/>
          </a:stretch>
        </p:blipFill>
        <p:spPr>
          <a:xfrm>
            <a:off x="5236355" y="1904013"/>
            <a:ext cx="6841257" cy="4507054"/>
          </a:xfrm>
          <a:prstGeom prst="rect">
            <a:avLst/>
          </a:prstGeom>
        </p:spPr>
      </p:pic>
    </p:spTree>
    <p:extLst>
      <p:ext uri="{BB962C8B-B14F-4D97-AF65-F5344CB8AC3E}">
        <p14:creationId xmlns:p14="http://schemas.microsoft.com/office/powerpoint/2010/main" val="2201215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p:cNvSpPr>
            <a:spLocks noGrp="1"/>
          </p:cNvSpPr>
          <p:nvPr>
            <p:ph type="title"/>
          </p:nvPr>
        </p:nvSpPr>
        <p:spPr/>
        <p:txBody>
          <a:bodyPr/>
          <a:lstStyle/>
          <a:p>
            <a:r>
              <a:rPr lang="en-US"/>
              <a:t>Major Behaviors</a:t>
            </a:r>
            <a:endParaRPr lang="en-US" dirty="0"/>
          </a:p>
        </p:txBody>
      </p:sp>
    </p:spTree>
    <p:extLst>
      <p:ext uri="{BB962C8B-B14F-4D97-AF65-F5344CB8AC3E}">
        <p14:creationId xmlns:p14="http://schemas.microsoft.com/office/powerpoint/2010/main" val="40644274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t>Staff Roles In Referrals (Examples)</a:t>
            </a:r>
            <a:endParaRPr lang="en-US" dirty="0"/>
          </a:p>
        </p:txBody>
      </p:sp>
      <p:sp>
        <p:nvSpPr>
          <p:cNvPr id="3" name="Content Placeholder 2"/>
          <p:cNvSpPr>
            <a:spLocks noGrp="1"/>
          </p:cNvSpPr>
          <p:nvPr>
            <p:ph idx="1"/>
          </p:nvPr>
        </p:nvSpPr>
        <p:spPr/>
        <p:txBody>
          <a:bodyPr>
            <a:normAutofit fontScale="92500"/>
          </a:bodyPr>
          <a:lstStyle/>
          <a:p>
            <a:r>
              <a:rPr lang="en-US" dirty="0"/>
              <a:t>Refer </a:t>
            </a:r>
            <a:r>
              <a:rPr lang="en-US" b="1" u="sng" dirty="0"/>
              <a:t>only</a:t>
            </a:r>
            <a:r>
              <a:rPr lang="en-US" dirty="0"/>
              <a:t> office-managed behaviors</a:t>
            </a:r>
          </a:p>
          <a:p>
            <a:r>
              <a:rPr lang="en-US" dirty="0"/>
              <a:t>Complete </a:t>
            </a:r>
            <a:r>
              <a:rPr lang="en-US" b="1" u="sng" dirty="0"/>
              <a:t>all</a:t>
            </a:r>
            <a:r>
              <a:rPr lang="en-US" dirty="0"/>
              <a:t> fields on Office Discipline Referral (ODR) form.</a:t>
            </a:r>
          </a:p>
          <a:p>
            <a:r>
              <a:rPr lang="en-US" dirty="0"/>
              <a:t>Send student to the office</a:t>
            </a:r>
          </a:p>
          <a:p>
            <a:r>
              <a:rPr lang="en-US" dirty="0"/>
              <a:t>Notify office</a:t>
            </a:r>
          </a:p>
          <a:p>
            <a:r>
              <a:rPr lang="en-US" dirty="0"/>
              <a:t>Be prepared to visit with administrator</a:t>
            </a:r>
          </a:p>
          <a:p>
            <a:r>
              <a:rPr lang="en-US" dirty="0"/>
              <a:t>Accept the student back into class</a:t>
            </a:r>
          </a:p>
        </p:txBody>
      </p:sp>
    </p:spTree>
    <p:extLst>
      <p:ext uri="{BB962C8B-B14F-4D97-AF65-F5344CB8AC3E}">
        <p14:creationId xmlns:p14="http://schemas.microsoft.com/office/powerpoint/2010/main" val="19826632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Prepare Staff For Using ODR Form</a:t>
            </a:r>
            <a:endParaRPr lang="en-US" dirty="0"/>
          </a:p>
        </p:txBody>
      </p:sp>
      <p:sp>
        <p:nvSpPr>
          <p:cNvPr id="3" name="Content Placeholder 2"/>
          <p:cNvSpPr>
            <a:spLocks noGrp="1"/>
          </p:cNvSpPr>
          <p:nvPr>
            <p:ph idx="1"/>
          </p:nvPr>
        </p:nvSpPr>
        <p:spPr/>
        <p:txBody>
          <a:bodyPr/>
          <a:lstStyle/>
          <a:p>
            <a:r>
              <a:rPr lang="en-US"/>
              <a:t>Ensure thorough understanding of…</a:t>
            </a:r>
          </a:p>
          <a:p>
            <a:pPr lvl="1"/>
            <a:r>
              <a:rPr lang="en-US"/>
              <a:t>Referral form(s)</a:t>
            </a:r>
          </a:p>
          <a:p>
            <a:pPr lvl="1"/>
            <a:r>
              <a:rPr lang="en-US"/>
              <a:t>Role in making referral</a:t>
            </a:r>
          </a:p>
          <a:p>
            <a:pPr lvl="1"/>
            <a:r>
              <a:rPr lang="en-US"/>
              <a:t>What will happen in the office during and after referral</a:t>
            </a:r>
            <a:endParaRPr lang="en-US" dirty="0"/>
          </a:p>
        </p:txBody>
      </p:sp>
    </p:spTree>
    <p:extLst>
      <p:ext uri="{BB962C8B-B14F-4D97-AF65-F5344CB8AC3E}">
        <p14:creationId xmlns:p14="http://schemas.microsoft.com/office/powerpoint/2010/main" val="3430400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B22F0642-4F08-48E5-AEC1-BB53BA524B3E}"/>
              </a:ext>
            </a:extLst>
          </p:cNvPr>
          <p:cNvSpPr>
            <a:spLocks noGrp="1"/>
          </p:cNvSpPr>
          <p:nvPr>
            <p:ph type="title"/>
          </p:nvPr>
        </p:nvSpPr>
        <p:spPr/>
        <p:txBody>
          <a:bodyPr>
            <a:noAutofit/>
          </a:bodyPr>
          <a:lstStyle/>
          <a:p>
            <a:r>
              <a:rPr lang="en-US" sz="5400" dirty="0">
                <a:latin typeface="+mn-lt"/>
              </a:rPr>
              <a:t>Office Discipline Referral Form Example</a:t>
            </a:r>
          </a:p>
        </p:txBody>
      </p:sp>
      <p:pic>
        <p:nvPicPr>
          <p:cNvPr id="2050" name="Picture 2" descr="Office (Discipline) Referral Forms by Jordan Coyle | TpT">
            <a:extLst>
              <a:ext uri="{FF2B5EF4-FFF2-40B4-BE49-F238E27FC236}">
                <a16:creationId xmlns:a16="http://schemas.microsoft.com/office/drawing/2014/main" id="{4F93468C-8BE9-4669-B5C2-6472528BAB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6178" y="40005"/>
            <a:ext cx="5096044" cy="677799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Office (Discipline) Referral Forms by Jordan Coyle | TpT">
            <a:extLst>
              <a:ext uri="{FF2B5EF4-FFF2-40B4-BE49-F238E27FC236}">
                <a16:creationId xmlns:a16="http://schemas.microsoft.com/office/drawing/2014/main" id="{653177B2-F4F0-4DEA-9614-3ACC1D54A00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8724"/>
          <a:stretch/>
        </p:blipFill>
        <p:spPr bwMode="auto">
          <a:xfrm>
            <a:off x="1780934" y="365125"/>
            <a:ext cx="10306530" cy="291655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Office (Discipline) Referral Forms by Jordan Coyle | TpT">
            <a:extLst>
              <a:ext uri="{FF2B5EF4-FFF2-40B4-BE49-F238E27FC236}">
                <a16:creationId xmlns:a16="http://schemas.microsoft.com/office/drawing/2014/main" id="{BF03D883-7233-45D1-875B-03442A531FC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0601" b="47359"/>
          <a:stretch/>
        </p:blipFill>
        <p:spPr bwMode="auto">
          <a:xfrm>
            <a:off x="1972266" y="1027906"/>
            <a:ext cx="9923866" cy="422910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Office (Discipline) Referral Forms by Jordan Coyle | TpT">
            <a:extLst>
              <a:ext uri="{FF2B5EF4-FFF2-40B4-BE49-F238E27FC236}">
                <a16:creationId xmlns:a16="http://schemas.microsoft.com/office/drawing/2014/main" id="{C0C31EC3-B111-4484-AB22-62968E94664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2642" b="29820"/>
          <a:stretch/>
        </p:blipFill>
        <p:spPr bwMode="auto">
          <a:xfrm>
            <a:off x="1862654" y="2434711"/>
            <a:ext cx="10143092" cy="236600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Office (Discipline) Referral Forms by Jordan Coyle | TpT">
            <a:extLst>
              <a:ext uri="{FF2B5EF4-FFF2-40B4-BE49-F238E27FC236}">
                <a16:creationId xmlns:a16="http://schemas.microsoft.com/office/drawing/2014/main" id="{94277628-73A9-4B9B-9018-28376EB5AC2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5576"/>
          <a:stretch/>
        </p:blipFill>
        <p:spPr bwMode="auto">
          <a:xfrm>
            <a:off x="1835225" y="3505201"/>
            <a:ext cx="10197949" cy="3312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722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down)">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Procedural Chart</a:t>
            </a:r>
            <a:endParaRPr lang="en-US" dirty="0"/>
          </a:p>
        </p:txBody>
      </p:sp>
      <p:sp>
        <p:nvSpPr>
          <p:cNvPr id="9" name="Content Placeholder 8"/>
          <p:cNvSpPr>
            <a:spLocks noGrp="1"/>
          </p:cNvSpPr>
          <p:nvPr>
            <p:ph idx="1"/>
          </p:nvPr>
        </p:nvSpPr>
        <p:spPr/>
        <p:txBody>
          <a:bodyPr>
            <a:normAutofit fontScale="92500" lnSpcReduction="20000"/>
          </a:bodyPr>
          <a:lstStyle/>
          <a:p>
            <a:pPr marL="0" indent="0">
              <a:buNone/>
            </a:pPr>
            <a:r>
              <a:rPr lang="en-US" b="1" i="1" dirty="0"/>
              <a:t>What do I do if the behavior was minor?</a:t>
            </a:r>
          </a:p>
          <a:p>
            <a:endParaRPr lang="en-US" dirty="0"/>
          </a:p>
          <a:p>
            <a:pPr marL="0" indent="0">
              <a:buNone/>
            </a:pPr>
            <a:r>
              <a:rPr lang="en-US" dirty="0"/>
              <a:t>Sample answers:</a:t>
            </a:r>
          </a:p>
          <a:p>
            <a:pPr lvl="1"/>
            <a:r>
              <a:rPr lang="en-US" dirty="0"/>
              <a:t>Confer with student </a:t>
            </a:r>
          </a:p>
          <a:p>
            <a:pPr lvl="1"/>
            <a:r>
              <a:rPr lang="en-US" dirty="0"/>
              <a:t>Re-teach behavior</a:t>
            </a:r>
          </a:p>
          <a:p>
            <a:pPr lvl="1"/>
            <a:r>
              <a:rPr lang="en-US" dirty="0"/>
              <a:t>Impose classroom consequence </a:t>
            </a:r>
          </a:p>
          <a:p>
            <a:pPr lvl="1"/>
            <a:r>
              <a:rPr lang="en-US" dirty="0"/>
              <a:t>Inform parents </a:t>
            </a:r>
          </a:p>
          <a:p>
            <a:pPr lvl="1"/>
            <a:r>
              <a:rPr lang="en-US" dirty="0"/>
              <a:t>Record data</a:t>
            </a:r>
          </a:p>
        </p:txBody>
      </p:sp>
    </p:spTree>
    <p:extLst>
      <p:ext uri="{BB962C8B-B14F-4D97-AF65-F5344CB8AC3E}">
        <p14:creationId xmlns:p14="http://schemas.microsoft.com/office/powerpoint/2010/main" val="17708326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Procedural Chart</a:t>
            </a:r>
            <a:endParaRPr lang="en-US" dirty="0"/>
          </a:p>
        </p:txBody>
      </p:sp>
      <p:sp>
        <p:nvSpPr>
          <p:cNvPr id="9" name="Content Placeholder 8"/>
          <p:cNvSpPr>
            <a:spLocks noGrp="1"/>
          </p:cNvSpPr>
          <p:nvPr>
            <p:ph idx="1"/>
          </p:nvPr>
        </p:nvSpPr>
        <p:spPr/>
        <p:txBody>
          <a:bodyPr>
            <a:normAutofit fontScale="85000" lnSpcReduction="20000"/>
          </a:bodyPr>
          <a:lstStyle/>
          <a:p>
            <a:pPr marL="0" indent="0">
              <a:buNone/>
            </a:pPr>
            <a:r>
              <a:rPr lang="en-US" b="1" i="1" dirty="0"/>
              <a:t>What do I do if the behavior is major, or a minor behavior has been repeated several times?</a:t>
            </a:r>
          </a:p>
          <a:p>
            <a:endParaRPr lang="en-US" dirty="0"/>
          </a:p>
          <a:p>
            <a:pPr marL="0" indent="0">
              <a:buNone/>
            </a:pPr>
            <a:r>
              <a:rPr lang="en-US" dirty="0"/>
              <a:t>Sample answers: </a:t>
            </a:r>
          </a:p>
          <a:p>
            <a:pPr lvl="1"/>
            <a:r>
              <a:rPr lang="en-US" dirty="0"/>
              <a:t>Refer student to office </a:t>
            </a:r>
          </a:p>
          <a:p>
            <a:pPr lvl="1"/>
            <a:r>
              <a:rPr lang="en-US" dirty="0"/>
              <a:t>Contact parents</a:t>
            </a:r>
          </a:p>
          <a:p>
            <a:pPr lvl="1"/>
            <a:r>
              <a:rPr lang="en-US" dirty="0"/>
              <a:t>Assign appropriate consequence</a:t>
            </a:r>
          </a:p>
          <a:p>
            <a:pPr lvl="1"/>
            <a:r>
              <a:rPr lang="en-US" dirty="0"/>
              <a:t>Possible referral for interventions</a:t>
            </a:r>
          </a:p>
          <a:p>
            <a:pPr lvl="1"/>
            <a:r>
              <a:rPr lang="en-US" dirty="0"/>
              <a:t>Record data</a:t>
            </a:r>
          </a:p>
        </p:txBody>
      </p:sp>
    </p:spTree>
    <p:extLst>
      <p:ext uri="{BB962C8B-B14F-4D97-AF65-F5344CB8AC3E}">
        <p14:creationId xmlns:p14="http://schemas.microsoft.com/office/powerpoint/2010/main" val="31562093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7">
            <a:extLst>
              <a:ext uri="{FF2B5EF4-FFF2-40B4-BE49-F238E27FC236}">
                <a16:creationId xmlns:a16="http://schemas.microsoft.com/office/drawing/2014/main" id="{7F706E1E-9195-45E3-B14A-F2745D2FC25C}"/>
              </a:ext>
            </a:extLst>
          </p:cNvPr>
          <p:cNvSpPr>
            <a:spLocks noGrp="1"/>
          </p:cNvSpPr>
          <p:nvPr>
            <p:ph type="title"/>
          </p:nvPr>
        </p:nvSpPr>
        <p:spPr/>
        <p:txBody>
          <a:bodyPr>
            <a:normAutofit/>
          </a:bodyPr>
          <a:lstStyle/>
          <a:p>
            <a:r>
              <a:rPr lang="en-US" sz="5400" kern="0" dirty="0">
                <a:latin typeface="+mn-lt"/>
              </a:rPr>
              <a:t>Example</a:t>
            </a:r>
            <a:endParaRPr lang="en-US" sz="5400" dirty="0">
              <a:latin typeface="+mn-lt"/>
            </a:endParaRPr>
          </a:p>
        </p:txBody>
      </p:sp>
      <p:grpSp>
        <p:nvGrpSpPr>
          <p:cNvPr id="3" name="Group 2"/>
          <p:cNvGrpSpPr/>
          <p:nvPr/>
        </p:nvGrpSpPr>
        <p:grpSpPr>
          <a:xfrm>
            <a:off x="5193204" y="944328"/>
            <a:ext cx="6476412" cy="5548547"/>
            <a:chOff x="1416423" y="97972"/>
            <a:chExt cx="7445379" cy="6596742"/>
          </a:xfrm>
        </p:grpSpPr>
        <p:pic>
          <p:nvPicPr>
            <p:cNvPr id="4" name="Content Placeholder 7"/>
            <p:cNvPicPr>
              <a:picLocks noChangeAspect="1"/>
            </p:cNvPicPr>
            <p:nvPr/>
          </p:nvPicPr>
          <p:blipFill rotWithShape="1">
            <a:blip r:embed="rId3">
              <a:extLst>
                <a:ext uri="{28A0092B-C50C-407E-A947-70E740481C1C}">
                  <a14:useLocalDpi xmlns:a14="http://schemas.microsoft.com/office/drawing/2010/main" val="0"/>
                </a:ext>
              </a:extLst>
            </a:blip>
            <a:srcRect l="8696" t="-82" r="9420" b="4200"/>
            <a:stretch/>
          </p:blipFill>
          <p:spPr>
            <a:xfrm>
              <a:off x="1416423" y="97972"/>
              <a:ext cx="7445379" cy="6596742"/>
            </a:xfrm>
            <a:prstGeom prst="rect">
              <a:avLst/>
            </a:prstGeom>
            <a:ln>
              <a:noFill/>
            </a:ln>
            <a:effectLst>
              <a:outerShdw blurRad="292100" dist="139700" dir="2700000" algn="tl" rotWithShape="0">
                <a:srgbClr val="333333">
                  <a:alpha val="65000"/>
                </a:srgbClr>
              </a:outerShdw>
            </a:effectLst>
          </p:spPr>
        </p:pic>
        <p:sp>
          <p:nvSpPr>
            <p:cNvPr id="2" name="Rectangle 1"/>
            <p:cNvSpPr/>
            <p:nvPr/>
          </p:nvSpPr>
          <p:spPr>
            <a:xfrm>
              <a:off x="4592750" y="6430618"/>
              <a:ext cx="1122250" cy="1689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 name="Picture 5">
            <a:extLst>
              <a:ext uri="{FF2B5EF4-FFF2-40B4-BE49-F238E27FC236}">
                <a16:creationId xmlns:a16="http://schemas.microsoft.com/office/drawing/2014/main" id="{C423FF2F-2A96-49D9-80A1-EABB5C44FFA1}"/>
              </a:ext>
            </a:extLst>
          </p:cNvPr>
          <p:cNvPicPr>
            <a:picLocks noChangeAspect="1"/>
          </p:cNvPicPr>
          <p:nvPr/>
        </p:nvPicPr>
        <p:blipFill rotWithShape="1">
          <a:blip r:embed="rId4"/>
          <a:srcRect l="34732" t="16349" r="34911" b="11305"/>
          <a:stretch/>
        </p:blipFill>
        <p:spPr>
          <a:xfrm>
            <a:off x="1931532" y="72679"/>
            <a:ext cx="5007429" cy="6712642"/>
          </a:xfrm>
          <a:prstGeom prst="rect">
            <a:avLst/>
          </a:prstGeom>
        </p:spPr>
      </p:pic>
    </p:spTree>
    <p:extLst>
      <p:ext uri="{BB962C8B-B14F-4D97-AF65-F5344CB8AC3E}">
        <p14:creationId xmlns:p14="http://schemas.microsoft.com/office/powerpoint/2010/main" val="556721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3"/>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17002-6441-414A-A757-3E496271C991}"/>
              </a:ext>
            </a:extLst>
          </p:cNvPr>
          <p:cNvSpPr>
            <a:spLocks noGrp="1"/>
          </p:cNvSpPr>
          <p:nvPr>
            <p:ph type="title"/>
          </p:nvPr>
        </p:nvSpPr>
        <p:spPr/>
        <p:txBody>
          <a:bodyPr>
            <a:normAutofit fontScale="90000"/>
          </a:bodyPr>
          <a:lstStyle/>
          <a:p>
            <a:r>
              <a:rPr lang="en-US" sz="6700" dirty="0"/>
              <a:t>Team Problem Solving</a:t>
            </a:r>
            <a:br>
              <a:rPr lang="en-US" sz="6700" dirty="0"/>
            </a:br>
            <a:br>
              <a:rPr lang="en-US" sz="6700" dirty="0"/>
            </a:br>
            <a:r>
              <a:rPr lang="en-US" sz="3100" dirty="0"/>
              <a:t>The heart of the PBIS team meeting</a:t>
            </a:r>
          </a:p>
        </p:txBody>
      </p:sp>
    </p:spTree>
    <p:extLst>
      <p:ext uri="{BB962C8B-B14F-4D97-AF65-F5344CB8AC3E}">
        <p14:creationId xmlns:p14="http://schemas.microsoft.com/office/powerpoint/2010/main" val="1500424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Meeting Goals</a:t>
            </a:r>
            <a:endParaRPr lang="en-US" dirty="0"/>
          </a:p>
        </p:txBody>
      </p:sp>
      <p:sp>
        <p:nvSpPr>
          <p:cNvPr id="3" name="Content Placeholder 2"/>
          <p:cNvSpPr>
            <a:spLocks noGrp="1"/>
          </p:cNvSpPr>
          <p:nvPr>
            <p:ph idx="1"/>
          </p:nvPr>
        </p:nvSpPr>
        <p:spPr/>
        <p:txBody>
          <a:bodyPr/>
          <a:lstStyle/>
          <a:p>
            <a:r>
              <a:rPr lang="en-US"/>
              <a:t>Identify, address, and resolve students' social and academic behavior problems.</a:t>
            </a:r>
          </a:p>
          <a:p>
            <a:pPr lvl="1"/>
            <a:r>
              <a:rPr lang="en-US"/>
              <a:t>At Tier 1, not for individual students</a:t>
            </a:r>
          </a:p>
          <a:p>
            <a:pPr lvl="1"/>
            <a:r>
              <a:rPr lang="en-US"/>
              <a:t>Focus on big picture</a:t>
            </a:r>
          </a:p>
          <a:p>
            <a:pPr lvl="1"/>
            <a:r>
              <a:rPr lang="en-US"/>
              <a:t>Only at Tier 2 or 3 is it about individual children</a:t>
            </a:r>
          </a:p>
          <a:p>
            <a:endParaRPr lang="en-US"/>
          </a:p>
          <a:p>
            <a:r>
              <a:rPr lang="en-US"/>
              <a:t>Use data to inform decision making.</a:t>
            </a:r>
            <a:endParaRPr lang="en-US" dirty="0"/>
          </a:p>
        </p:txBody>
      </p:sp>
    </p:spTree>
    <p:extLst>
      <p:ext uri="{BB962C8B-B14F-4D97-AF65-F5344CB8AC3E}">
        <p14:creationId xmlns:p14="http://schemas.microsoft.com/office/powerpoint/2010/main" val="947657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Continuous Improvement Process</a:t>
            </a:r>
          </a:p>
        </p:txBody>
      </p:sp>
      <p:pic>
        <p:nvPicPr>
          <p:cNvPr id="5" name="Picture 4">
            <a:extLst>
              <a:ext uri="{FF2B5EF4-FFF2-40B4-BE49-F238E27FC236}">
                <a16:creationId xmlns:a16="http://schemas.microsoft.com/office/drawing/2014/main" id="{E5E885B5-1215-4BE0-BFE8-14562A80D7A8}"/>
              </a:ext>
            </a:extLst>
          </p:cNvPr>
          <p:cNvPicPr>
            <a:picLocks noChangeAspect="1"/>
          </p:cNvPicPr>
          <p:nvPr/>
        </p:nvPicPr>
        <p:blipFill>
          <a:blip r:embed="rId3"/>
          <a:stretch>
            <a:fillRect/>
          </a:stretch>
        </p:blipFill>
        <p:spPr>
          <a:xfrm>
            <a:off x="4600960" y="1690688"/>
            <a:ext cx="4675410" cy="4620016"/>
          </a:xfrm>
          <a:prstGeom prst="rect">
            <a:avLst/>
          </a:prstGeom>
        </p:spPr>
      </p:pic>
      <p:sp>
        <p:nvSpPr>
          <p:cNvPr id="6" name="Content Placeholder 5">
            <a:extLst>
              <a:ext uri="{FF2B5EF4-FFF2-40B4-BE49-F238E27FC236}">
                <a16:creationId xmlns:a16="http://schemas.microsoft.com/office/drawing/2014/main" id="{A12A7364-FDC1-46E0-9626-5211101EA7FE}"/>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eaLnBrk="0" fontAlgn="base" hangingPunct="0">
              <a:lnSpc>
                <a:spcPct val="100000"/>
              </a:lnSpc>
              <a:spcBef>
                <a:spcPct val="0"/>
              </a:spcBef>
              <a:spcAft>
                <a:spcPct val="0"/>
              </a:spcAft>
              <a:buNone/>
            </a:pPr>
            <a:r>
              <a:rPr lang="en-US" altLang="en-US" sz="1000" dirty="0">
                <a:hlinkClick r:id="rId4"/>
              </a:rPr>
              <a:t>https://www.pbis.org/resource/pbis-implementation-blueprint</a:t>
            </a:r>
            <a:r>
              <a:rPr lang="en-US" altLang="en-US" sz="1000" dirty="0"/>
              <a:t> </a:t>
            </a:r>
          </a:p>
        </p:txBody>
      </p:sp>
    </p:spTree>
    <p:extLst>
      <p:ext uri="{BB962C8B-B14F-4D97-AF65-F5344CB8AC3E}">
        <p14:creationId xmlns:p14="http://schemas.microsoft.com/office/powerpoint/2010/main" val="14533137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t>Define/Identify A Problem With Precision</a:t>
            </a:r>
            <a:endParaRPr lang="en-US" dirty="0"/>
          </a:p>
        </p:txBody>
      </p:sp>
      <p:sp>
        <p:nvSpPr>
          <p:cNvPr id="3" name="Content Placeholder 2"/>
          <p:cNvSpPr>
            <a:spLocks noGrp="1"/>
          </p:cNvSpPr>
          <p:nvPr>
            <p:ph idx="1"/>
          </p:nvPr>
        </p:nvSpPr>
        <p:spPr/>
        <p:txBody>
          <a:bodyPr/>
          <a:lstStyle/>
          <a:p>
            <a:r>
              <a:rPr lang="en-US"/>
              <a:t>What is the problem?</a:t>
            </a:r>
          </a:p>
          <a:p>
            <a:r>
              <a:rPr lang="en-US"/>
              <a:t>Where is it happening?</a:t>
            </a:r>
          </a:p>
          <a:p>
            <a:r>
              <a:rPr lang="en-US"/>
              <a:t>When is it happening?</a:t>
            </a:r>
          </a:p>
          <a:p>
            <a:r>
              <a:rPr lang="en-US"/>
              <a:t>Who is involved?</a:t>
            </a:r>
          </a:p>
          <a:p>
            <a:r>
              <a:rPr lang="en-US"/>
              <a:t>What is the motivation?</a:t>
            </a:r>
            <a:endParaRPr lang="en-US" dirty="0"/>
          </a:p>
        </p:txBody>
      </p:sp>
    </p:spTree>
    <p:extLst>
      <p:ext uri="{BB962C8B-B14F-4D97-AF65-F5344CB8AC3E}">
        <p14:creationId xmlns:p14="http://schemas.microsoft.com/office/powerpoint/2010/main" val="21356788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Example Of A Precise Problem Statement</a:t>
            </a:r>
          </a:p>
        </p:txBody>
      </p:sp>
      <p:sp>
        <p:nvSpPr>
          <p:cNvPr id="3" name="Content Placeholder 2"/>
          <p:cNvSpPr>
            <a:spLocks noGrp="1"/>
          </p:cNvSpPr>
          <p:nvPr>
            <p:ph idx="1"/>
          </p:nvPr>
        </p:nvSpPr>
        <p:spPr/>
        <p:txBody>
          <a:bodyPr/>
          <a:lstStyle/>
          <a:p>
            <a:r>
              <a:rPr lang="en-US" dirty="0"/>
              <a:t>There are many referrals for </a:t>
            </a:r>
            <a:r>
              <a:rPr lang="en-US" b="1" u="sng" dirty="0"/>
              <a:t>fighting</a:t>
            </a:r>
            <a:r>
              <a:rPr lang="en-US" dirty="0"/>
              <a:t> on the </a:t>
            </a:r>
            <a:r>
              <a:rPr lang="en-US" b="1" u="sng" dirty="0"/>
              <a:t>playground</a:t>
            </a:r>
            <a:r>
              <a:rPr lang="en-US" dirty="0"/>
              <a:t>. Most of these referrals are happening </a:t>
            </a:r>
            <a:r>
              <a:rPr lang="en-US" b="1" u="sng" dirty="0"/>
              <a:t>between 9:15 and 10:15 am</a:t>
            </a:r>
            <a:r>
              <a:rPr lang="en-US" dirty="0"/>
              <a:t> among </a:t>
            </a:r>
            <a:r>
              <a:rPr lang="en-US" b="1" u="sng" dirty="0"/>
              <a:t>3</a:t>
            </a:r>
            <a:r>
              <a:rPr lang="en-US" b="1" u="sng" baseline="30000" dirty="0"/>
              <a:t>rd</a:t>
            </a:r>
            <a:r>
              <a:rPr lang="en-US" b="1" u="sng" dirty="0"/>
              <a:t> and 4</a:t>
            </a:r>
            <a:r>
              <a:rPr lang="en-US" b="1" u="sng" baseline="30000" dirty="0"/>
              <a:t>th</a:t>
            </a:r>
            <a:r>
              <a:rPr lang="en-US" dirty="0"/>
              <a:t> </a:t>
            </a:r>
            <a:r>
              <a:rPr lang="en-US" b="1" u="sng" dirty="0"/>
              <a:t>graders</a:t>
            </a:r>
            <a:r>
              <a:rPr lang="en-US" dirty="0"/>
              <a:t>. The motivation appears to be wanting to </a:t>
            </a:r>
            <a:r>
              <a:rPr lang="en-US" b="1" u="sng" dirty="0"/>
              <a:t>obtain sports equipment</a:t>
            </a:r>
            <a:r>
              <a:rPr lang="en-US" dirty="0"/>
              <a:t>.</a:t>
            </a:r>
          </a:p>
        </p:txBody>
      </p:sp>
    </p:spTree>
    <p:extLst>
      <p:ext uri="{BB962C8B-B14F-4D97-AF65-F5344CB8AC3E}">
        <p14:creationId xmlns:p14="http://schemas.microsoft.com/office/powerpoint/2010/main" val="25206744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AF4CB-B094-40E4-859A-208720948EA3}"/>
              </a:ext>
            </a:extLst>
          </p:cNvPr>
          <p:cNvSpPr>
            <a:spLocks noGrp="1"/>
          </p:cNvSpPr>
          <p:nvPr>
            <p:ph type="title"/>
          </p:nvPr>
        </p:nvSpPr>
        <p:spPr/>
        <p:txBody>
          <a:bodyPr/>
          <a:lstStyle/>
          <a:p>
            <a:r>
              <a:rPr lang="en-US"/>
              <a:t>Data System</a:t>
            </a:r>
            <a:endParaRPr lang="en-US" dirty="0"/>
          </a:p>
        </p:txBody>
      </p:sp>
      <p:sp>
        <p:nvSpPr>
          <p:cNvPr id="3" name="Content Placeholder 2">
            <a:extLst>
              <a:ext uri="{FF2B5EF4-FFF2-40B4-BE49-F238E27FC236}">
                <a16:creationId xmlns:a16="http://schemas.microsoft.com/office/drawing/2014/main" id="{E52C2339-F18A-4D26-94D0-2915E9EC29D5}"/>
              </a:ext>
            </a:extLst>
          </p:cNvPr>
          <p:cNvSpPr>
            <a:spLocks noGrp="1"/>
          </p:cNvSpPr>
          <p:nvPr>
            <p:ph idx="1"/>
          </p:nvPr>
        </p:nvSpPr>
        <p:spPr/>
        <p:txBody>
          <a:bodyPr/>
          <a:lstStyle/>
          <a:p>
            <a:r>
              <a:rPr lang="en-US"/>
              <a:t>You must have a data system that gives you data for problem statements.</a:t>
            </a:r>
          </a:p>
          <a:p>
            <a:r>
              <a:rPr lang="en-US"/>
              <a:t>Examples:</a:t>
            </a:r>
          </a:p>
          <a:p>
            <a:pPr lvl="1"/>
            <a:r>
              <a:rPr lang="en-US"/>
              <a:t>Smart Data Dashboard</a:t>
            </a:r>
          </a:p>
          <a:p>
            <a:pPr lvl="1"/>
            <a:r>
              <a:rPr lang="en-US"/>
              <a:t>School-wide Information System (SWIS)</a:t>
            </a:r>
          </a:p>
          <a:p>
            <a:pPr lvl="1"/>
            <a:r>
              <a:rPr lang="en-US"/>
              <a:t>PBIS Rewards</a:t>
            </a:r>
            <a:endParaRPr lang="en-US" dirty="0"/>
          </a:p>
        </p:txBody>
      </p:sp>
    </p:spTree>
    <p:extLst>
      <p:ext uri="{BB962C8B-B14F-4D97-AF65-F5344CB8AC3E}">
        <p14:creationId xmlns:p14="http://schemas.microsoft.com/office/powerpoint/2010/main" val="25351093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Identify A Goal For Change</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b="1" dirty="0"/>
              <a:t>What change is desired? How can you define it?</a:t>
            </a:r>
          </a:p>
          <a:p>
            <a:r>
              <a:rPr lang="en-US" dirty="0"/>
              <a:t>A goal is a definition of success in the problem solving effort.</a:t>
            </a:r>
          </a:p>
          <a:p>
            <a:r>
              <a:rPr lang="en-US" dirty="0"/>
              <a:t>A goal will detail the change that is desired and include a timeline.</a:t>
            </a:r>
          </a:p>
          <a:p>
            <a:pPr marL="0" indent="0">
              <a:buNone/>
            </a:pPr>
            <a:r>
              <a:rPr lang="en-US" b="1" dirty="0"/>
              <a:t>Guiding questions:</a:t>
            </a:r>
          </a:p>
          <a:p>
            <a:r>
              <a:rPr lang="en-US" dirty="0"/>
              <a:t>At what point is the identified problem no longer a concern?</a:t>
            </a:r>
          </a:p>
          <a:p>
            <a:r>
              <a:rPr lang="en-US" dirty="0"/>
              <a:t>At what point is the frequency and duration of the behavior at an acceptable level?</a:t>
            </a:r>
          </a:p>
        </p:txBody>
      </p:sp>
    </p:spTree>
    <p:extLst>
      <p:ext uri="{BB962C8B-B14F-4D97-AF65-F5344CB8AC3E}">
        <p14:creationId xmlns:p14="http://schemas.microsoft.com/office/powerpoint/2010/main" val="34357118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Example Of A Goal With Timeline</a:t>
            </a:r>
          </a:p>
        </p:txBody>
      </p:sp>
      <p:sp>
        <p:nvSpPr>
          <p:cNvPr id="3" name="Content Placeholder 2"/>
          <p:cNvSpPr>
            <a:spLocks noGrp="1"/>
          </p:cNvSpPr>
          <p:nvPr>
            <p:ph idx="1"/>
          </p:nvPr>
        </p:nvSpPr>
        <p:spPr/>
        <p:txBody>
          <a:bodyPr>
            <a:normAutofit fontScale="85000" lnSpcReduction="10000"/>
          </a:bodyPr>
          <a:lstStyle/>
          <a:p>
            <a:r>
              <a:rPr lang="en-US" dirty="0"/>
              <a:t>Have a SMART goal:</a:t>
            </a:r>
          </a:p>
          <a:p>
            <a:pPr lvl="1"/>
            <a:r>
              <a:rPr lang="en-US" b="1" dirty="0"/>
              <a:t>S</a:t>
            </a:r>
            <a:r>
              <a:rPr lang="en-US" dirty="0"/>
              <a:t>pecific</a:t>
            </a:r>
          </a:p>
          <a:p>
            <a:pPr lvl="1"/>
            <a:r>
              <a:rPr lang="en-US" b="1" dirty="0"/>
              <a:t>M</a:t>
            </a:r>
            <a:r>
              <a:rPr lang="en-US" dirty="0"/>
              <a:t>easurable</a:t>
            </a:r>
          </a:p>
          <a:p>
            <a:pPr lvl="1"/>
            <a:r>
              <a:rPr lang="en-US" b="1" dirty="0"/>
              <a:t>A</a:t>
            </a:r>
            <a:r>
              <a:rPr lang="en-US" dirty="0"/>
              <a:t>chievable </a:t>
            </a:r>
          </a:p>
          <a:p>
            <a:pPr lvl="1"/>
            <a:r>
              <a:rPr lang="en-US" b="1" dirty="0"/>
              <a:t>R</a:t>
            </a:r>
            <a:r>
              <a:rPr lang="en-US" dirty="0"/>
              <a:t>elevant</a:t>
            </a:r>
          </a:p>
          <a:p>
            <a:pPr lvl="1"/>
            <a:r>
              <a:rPr lang="en-US" b="1" dirty="0"/>
              <a:t>T</a:t>
            </a:r>
            <a:r>
              <a:rPr lang="en-US" dirty="0"/>
              <a:t>imely</a:t>
            </a:r>
          </a:p>
          <a:p>
            <a:r>
              <a:rPr lang="en-US" dirty="0"/>
              <a:t>Using the precise problem statement from earlier:</a:t>
            </a:r>
          </a:p>
          <a:p>
            <a:pPr lvl="1"/>
            <a:r>
              <a:rPr lang="en-US" dirty="0"/>
              <a:t>Goal: 75% reduction in referrals for playground fighting in one month.</a:t>
            </a:r>
          </a:p>
        </p:txBody>
      </p:sp>
    </p:spTree>
    <p:extLst>
      <p:ext uri="{BB962C8B-B14F-4D97-AF65-F5344CB8AC3E}">
        <p14:creationId xmlns:p14="http://schemas.microsoft.com/office/powerpoint/2010/main" val="3737113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Identify A Solution, Create A Plan</a:t>
            </a:r>
          </a:p>
        </p:txBody>
      </p:sp>
      <p:sp>
        <p:nvSpPr>
          <p:cNvPr id="3" name="Content Placeholder 2"/>
          <p:cNvSpPr>
            <a:spLocks noGrp="1"/>
          </p:cNvSpPr>
          <p:nvPr>
            <p:ph idx="1"/>
          </p:nvPr>
        </p:nvSpPr>
        <p:spPr/>
        <p:txBody>
          <a:bodyPr/>
          <a:lstStyle/>
          <a:p>
            <a:pPr marL="0" indent="0">
              <a:buNone/>
            </a:pPr>
            <a:r>
              <a:rPr lang="en-US" dirty="0"/>
              <a:t>Guiding questions:</a:t>
            </a:r>
          </a:p>
          <a:p>
            <a:r>
              <a:rPr lang="en-US" dirty="0"/>
              <a:t>What will you do to bring about the desired change?</a:t>
            </a:r>
          </a:p>
          <a:p>
            <a:r>
              <a:rPr lang="en-US" dirty="0"/>
              <a:t>How will you remove the barriers to success?</a:t>
            </a:r>
          </a:p>
        </p:txBody>
      </p:sp>
    </p:spTree>
    <p:extLst>
      <p:ext uri="{BB962C8B-B14F-4D97-AF65-F5344CB8AC3E}">
        <p14:creationId xmlns:p14="http://schemas.microsoft.com/office/powerpoint/2010/main" val="8774807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a:extLst>
              <a:ext uri="{FF2B5EF4-FFF2-40B4-BE49-F238E27FC236}">
                <a16:creationId xmlns:a16="http://schemas.microsoft.com/office/drawing/2014/main" id="{0B2F0EE3-B6CD-4659-83E0-E2417A792314}"/>
              </a:ext>
            </a:extLst>
          </p:cNvPr>
          <p:cNvSpPr>
            <a:spLocks noGrp="1" noChangeArrowheads="1"/>
          </p:cNvSpPr>
          <p:nvPr>
            <p:ph type="title"/>
          </p:nvPr>
        </p:nvSpPr>
        <p:spPr/>
        <p:txBody>
          <a:bodyPr/>
          <a:lstStyle/>
          <a:p>
            <a:r>
              <a:rPr lang="en-US"/>
              <a:t>Solution Strategies</a:t>
            </a:r>
            <a:endParaRPr lang="en-US" dirty="0"/>
          </a:p>
        </p:txBody>
      </p:sp>
      <p:sp>
        <p:nvSpPr>
          <p:cNvPr id="107523" name="Rectangle 3">
            <a:extLst>
              <a:ext uri="{FF2B5EF4-FFF2-40B4-BE49-F238E27FC236}">
                <a16:creationId xmlns:a16="http://schemas.microsoft.com/office/drawing/2014/main" id="{2E534D81-4098-44E0-88EE-2C2B3B5AC965}"/>
              </a:ext>
            </a:extLst>
          </p:cNvPr>
          <p:cNvSpPr>
            <a:spLocks noGrp="1" noChangeArrowheads="1"/>
          </p:cNvSpPr>
          <p:nvPr>
            <p:ph idx="1"/>
          </p:nvPr>
        </p:nvSpPr>
        <p:spPr/>
        <p:txBody>
          <a:bodyPr>
            <a:normAutofit fontScale="85000" lnSpcReduction="10000"/>
          </a:bodyPr>
          <a:lstStyle/>
          <a:p>
            <a:r>
              <a:rPr lang="en-US" altLang="en-US" b="1" dirty="0"/>
              <a:t>Prevent:</a:t>
            </a:r>
            <a:r>
              <a:rPr lang="en-US" altLang="en-US" dirty="0"/>
              <a:t> Remove the “trigger”.</a:t>
            </a:r>
          </a:p>
          <a:p>
            <a:r>
              <a:rPr lang="en-US" altLang="en-US" b="1" dirty="0"/>
              <a:t>Define &amp; teach:</a:t>
            </a:r>
            <a:r>
              <a:rPr lang="en-US" altLang="en-US" dirty="0"/>
              <a:t> Provide instruction in expected behavior (alternative to problem behavior).</a:t>
            </a:r>
          </a:p>
          <a:p>
            <a:r>
              <a:rPr lang="en-US" altLang="en-US" b="1" dirty="0"/>
              <a:t>Reinforce</a:t>
            </a:r>
            <a:r>
              <a:rPr lang="en-US" altLang="en-US" dirty="0"/>
              <a:t> the expected behavior when it occurs.</a:t>
            </a:r>
          </a:p>
          <a:p>
            <a:r>
              <a:rPr lang="en-US" altLang="en-US" b="1" dirty="0"/>
              <a:t>Extinction:</a:t>
            </a:r>
            <a:r>
              <a:rPr lang="en-US" altLang="en-US" dirty="0"/>
              <a:t> Withhold reward for the problem behavior, if possible.</a:t>
            </a:r>
          </a:p>
          <a:p>
            <a:r>
              <a:rPr lang="en-US" altLang="en-US" dirty="0"/>
              <a:t>Use </a:t>
            </a:r>
            <a:r>
              <a:rPr lang="en-US" altLang="en-US" b="1" dirty="0"/>
              <a:t>corrective consequences</a:t>
            </a:r>
            <a:r>
              <a:rPr lang="en-US" altLang="en-US" dirty="0"/>
              <a:t> when problem behavior occurs.</a:t>
            </a:r>
          </a:p>
          <a:p>
            <a:r>
              <a:rPr lang="en-US" altLang="en-US" dirty="0"/>
              <a:t>Consider </a:t>
            </a:r>
            <a:r>
              <a:rPr lang="en-US" altLang="en-US" b="1" dirty="0"/>
              <a:t>safety</a:t>
            </a:r>
            <a:r>
              <a:rPr lang="en-US" altLang="en-US" dirty="0"/>
              <a:t> issues.</a:t>
            </a:r>
          </a:p>
        </p:txBody>
      </p:sp>
    </p:spTree>
    <p:extLst>
      <p:ext uri="{BB962C8B-B14F-4D97-AF65-F5344CB8AC3E}">
        <p14:creationId xmlns:p14="http://schemas.microsoft.com/office/powerpoint/2010/main" val="2766017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Create A Plan</a:t>
            </a:r>
            <a:endParaRPr lang="en-US" dirty="0"/>
          </a:p>
        </p:txBody>
      </p:sp>
      <p:sp>
        <p:nvSpPr>
          <p:cNvPr id="3" name="Content Placeholder 2"/>
          <p:cNvSpPr>
            <a:spLocks noGrp="1"/>
          </p:cNvSpPr>
          <p:nvPr>
            <p:ph idx="1"/>
          </p:nvPr>
        </p:nvSpPr>
        <p:spPr/>
        <p:txBody>
          <a:bodyPr/>
          <a:lstStyle/>
          <a:p>
            <a:r>
              <a:rPr lang="en-US"/>
              <a:t>Use solution strategies </a:t>
            </a:r>
          </a:p>
          <a:p>
            <a:r>
              <a:rPr lang="en-US"/>
              <a:t>Include WHO will do WHAT by WHEN and a plan to EVALUATE progress.</a:t>
            </a:r>
            <a:endParaRPr lang="en-US" dirty="0"/>
          </a:p>
        </p:txBody>
      </p:sp>
    </p:spTree>
    <p:extLst>
      <p:ext uri="{BB962C8B-B14F-4D97-AF65-F5344CB8AC3E}">
        <p14:creationId xmlns:p14="http://schemas.microsoft.com/office/powerpoint/2010/main" val="26717927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F2E1635-5595-45BA-B978-D2651603A14F}"/>
              </a:ext>
            </a:extLst>
          </p:cNvPr>
          <p:cNvSpPr>
            <a:spLocks noGrp="1"/>
          </p:cNvSpPr>
          <p:nvPr>
            <p:ph type="title"/>
          </p:nvPr>
        </p:nvSpPr>
        <p:spPr/>
        <p:txBody>
          <a:bodyPr>
            <a:noAutofit/>
          </a:bodyPr>
          <a:lstStyle/>
          <a:p>
            <a:r>
              <a:rPr lang="en-US" altLang="en-US"/>
              <a:t>Example: Trevor Test Middle School</a:t>
            </a:r>
            <a:endParaRPr lang="en-US" dirty="0"/>
          </a:p>
        </p:txBody>
      </p:sp>
      <p:sp>
        <p:nvSpPr>
          <p:cNvPr id="4" name="Content Placeholder 3">
            <a:extLst>
              <a:ext uri="{FF2B5EF4-FFF2-40B4-BE49-F238E27FC236}">
                <a16:creationId xmlns:a16="http://schemas.microsoft.com/office/drawing/2014/main" id="{DEC6F81A-3651-4B4C-9CF2-CEA6E307A68E}"/>
              </a:ext>
            </a:extLst>
          </p:cNvPr>
          <p:cNvSpPr>
            <a:spLocks noGrp="1"/>
          </p:cNvSpPr>
          <p:nvPr>
            <p:ph idx="1"/>
          </p:nvPr>
        </p:nvSpPr>
        <p:spPr/>
        <p:txBody>
          <a:bodyPr>
            <a:normAutofit fontScale="85000" lnSpcReduction="10000"/>
          </a:bodyPr>
          <a:lstStyle/>
          <a:p>
            <a:pPr marL="0" indent="0">
              <a:buNone/>
            </a:pPr>
            <a:r>
              <a:rPr lang="en-US" altLang="en-US" b="1" u="sng" dirty="0"/>
              <a:t>Precise problem statement</a:t>
            </a:r>
            <a:r>
              <a:rPr lang="en-US" altLang="en-US" b="1" dirty="0"/>
              <a:t>:</a:t>
            </a:r>
          </a:p>
          <a:p>
            <a:r>
              <a:rPr lang="en-US" altLang="en-US" dirty="0"/>
              <a:t>Many instances of disruption are occurring in the cafeteria between 11:30 AM and 12:00 PM with a large majority involving 6th graders.</a:t>
            </a:r>
          </a:p>
          <a:p>
            <a:pPr marL="0" indent="0">
              <a:buNone/>
            </a:pPr>
            <a:r>
              <a:rPr lang="en-US" altLang="en-US" b="1" u="sng" dirty="0"/>
              <a:t>Hypothesis</a:t>
            </a:r>
            <a:r>
              <a:rPr lang="en-US" altLang="en-US" b="1" dirty="0"/>
              <a:t>: </a:t>
            </a:r>
          </a:p>
          <a:p>
            <a:r>
              <a:rPr lang="en-US" altLang="en-US" dirty="0"/>
              <a:t>Cafeteria overcrowded </a:t>
            </a:r>
          </a:p>
          <a:p>
            <a:r>
              <a:rPr lang="en-US" altLang="en-US" dirty="0"/>
              <a:t>6th graders with insufficient instruction in cafeteria expectations </a:t>
            </a:r>
          </a:p>
          <a:p>
            <a:r>
              <a:rPr lang="en-US" altLang="en-US" dirty="0"/>
              <a:t>Attention from adults and peers rewarding disruption</a:t>
            </a:r>
            <a:endParaRPr lang="en-US" dirty="0"/>
          </a:p>
        </p:txBody>
      </p:sp>
    </p:spTree>
    <p:extLst>
      <p:ext uri="{BB962C8B-B14F-4D97-AF65-F5344CB8AC3E}">
        <p14:creationId xmlns:p14="http://schemas.microsoft.com/office/powerpoint/2010/main" val="10938271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Group 75">
            <a:extLst>
              <a:ext uri="{FF2B5EF4-FFF2-40B4-BE49-F238E27FC236}">
                <a16:creationId xmlns:a16="http://schemas.microsoft.com/office/drawing/2014/main" id="{37EE49DF-E03A-4F1F-8413-5E5DF2273886}"/>
              </a:ext>
            </a:extLst>
          </p:cNvPr>
          <p:cNvGraphicFramePr>
            <a:graphicFrameLocks/>
          </p:cNvGraphicFramePr>
          <p:nvPr>
            <p:extLst>
              <p:ext uri="{D42A27DB-BD31-4B8C-83A1-F6EECF244321}">
                <p14:modId xmlns:p14="http://schemas.microsoft.com/office/powerpoint/2010/main" val="1395566061"/>
              </p:ext>
            </p:extLst>
          </p:nvPr>
        </p:nvGraphicFramePr>
        <p:xfrm>
          <a:off x="593271" y="750256"/>
          <a:ext cx="11005458" cy="5357487"/>
        </p:xfrm>
        <a:graphic>
          <a:graphicData uri="http://schemas.openxmlformats.org/drawingml/2006/table">
            <a:tbl>
              <a:tblPr/>
              <a:tblGrid>
                <a:gridCol w="2874331">
                  <a:extLst>
                    <a:ext uri="{9D8B030D-6E8A-4147-A177-3AD203B41FA5}">
                      <a16:colId xmlns:a16="http://schemas.microsoft.com/office/drawing/2014/main" val="3882551737"/>
                    </a:ext>
                  </a:extLst>
                </a:gridCol>
                <a:gridCol w="8131127">
                  <a:extLst>
                    <a:ext uri="{9D8B030D-6E8A-4147-A177-3AD203B41FA5}">
                      <a16:colId xmlns:a16="http://schemas.microsoft.com/office/drawing/2014/main" val="1846570430"/>
                    </a:ext>
                  </a:extLst>
                </a:gridCol>
              </a:tblGrid>
              <a:tr h="709210">
                <a:tc>
                  <a:txBody>
                    <a:bodyPr/>
                    <a:lstStyle>
                      <a:lvl1pPr eaLnBrk="0" hangingPunct="0">
                        <a:spcBef>
                          <a:spcPts val="400"/>
                        </a:spcBef>
                        <a:buClr>
                          <a:schemeClr val="accent1"/>
                        </a:buClr>
                        <a:buSzPct val="68000"/>
                        <a:buFont typeface="Wingdings 3" panose="05040102010807070707" pitchFamily="18" charset="2"/>
                        <a:defRPr sz="2300">
                          <a:solidFill>
                            <a:schemeClr val="tx1"/>
                          </a:solidFill>
                          <a:latin typeface="Lucida Sans Unicode" panose="020B0602030504020204" pitchFamily="34" charset="0"/>
                          <a:ea typeface="ＭＳ Ｐゴシック" panose="020B0600070205080204" pitchFamily="34" charset="-128"/>
                        </a:defRPr>
                      </a:lvl1pPr>
                      <a:lvl2pPr marL="37931725" indent="-37474525" eaLnBrk="0" hangingPunct="0">
                        <a:spcBef>
                          <a:spcPts val="325"/>
                        </a:spcBef>
                        <a:buClr>
                          <a:schemeClr val="accent1"/>
                        </a:buClr>
                        <a:buFont typeface="Verdana" panose="020B0604030504040204" pitchFamily="34" charset="0"/>
                        <a:defRPr sz="2100">
                          <a:solidFill>
                            <a:schemeClr val="tx1"/>
                          </a:solidFill>
                          <a:latin typeface="Lucida Sans Unicode" panose="020B0602030504020204" pitchFamily="34" charset="0"/>
                          <a:ea typeface="ＭＳ Ｐゴシック" panose="020B0600070205080204" pitchFamily="34" charset="-128"/>
                        </a:defRPr>
                      </a:lvl2pPr>
                      <a:lvl3pPr eaLnBrk="0" hangingPunct="0">
                        <a:spcBef>
                          <a:spcPts val="350"/>
                        </a:spcBef>
                        <a:defRPr sz="1900">
                          <a:solidFill>
                            <a:schemeClr val="tx1"/>
                          </a:solidFill>
                          <a:latin typeface="Lucida Sans Unicode" panose="020B0602030504020204" pitchFamily="34" charset="0"/>
                          <a:ea typeface="ＭＳ Ｐゴシック" panose="020B0600070205080204" pitchFamily="34" charset="-128"/>
                        </a:defRPr>
                      </a:lvl3pPr>
                      <a:lvl4pPr eaLnBrk="0" hangingPunct="0">
                        <a:spcBef>
                          <a:spcPts val="350"/>
                        </a:spcBef>
                        <a:defRPr sz="1700">
                          <a:solidFill>
                            <a:schemeClr val="tx1"/>
                          </a:solidFill>
                          <a:latin typeface="Lucida Sans Unicode" panose="020B0602030504020204" pitchFamily="34" charset="0"/>
                          <a:ea typeface="ＭＳ Ｐゴシック" panose="020B0600070205080204" pitchFamily="34" charset="-128"/>
                        </a:defRPr>
                      </a:lvl4pPr>
                      <a:lvl5pPr eaLnBrk="0" hangingPunct="0">
                        <a:spcBef>
                          <a:spcPts val="350"/>
                        </a:spcBef>
                        <a:defRPr sz="1600">
                          <a:solidFill>
                            <a:schemeClr val="tx1"/>
                          </a:solidFill>
                          <a:latin typeface="Lucida Sans Unicode" panose="020B0602030504020204" pitchFamily="34" charset="0"/>
                          <a:ea typeface="ＭＳ Ｐゴシック" panose="020B0600070205080204" pitchFamily="34" charset="-128"/>
                        </a:defRPr>
                      </a:lvl5pPr>
                      <a:lvl6pPr marL="4572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6pPr>
                      <a:lvl7pPr marL="9144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7pPr>
                      <a:lvl8pPr marL="13716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8pPr>
                      <a:lvl9pPr marL="18288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anose="05000000000000000000" pitchFamily="2" charset="2"/>
                        <a:buNone/>
                        <a:tabLst/>
                      </a:pPr>
                      <a:r>
                        <a:rPr kumimoji="0" lang="en-US" altLang="en-US" sz="2200" b="1" i="0" u="none" strike="noStrike" cap="none" normalizeH="0" baseline="0" dirty="0">
                          <a:ln>
                            <a:noFill/>
                          </a:ln>
                          <a:solidFill>
                            <a:schemeClr val="tx1"/>
                          </a:solidFill>
                          <a:effectLst/>
                          <a:latin typeface="+mn-lt"/>
                          <a:ea typeface="ＭＳ Ｐゴシック" panose="020B0600070205080204" pitchFamily="34" charset="-128"/>
                        </a:rPr>
                        <a:t>Prevent “Trigger”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400"/>
                        </a:spcBef>
                        <a:buClr>
                          <a:schemeClr val="accent1"/>
                        </a:buClr>
                        <a:buSzPct val="68000"/>
                        <a:buFont typeface="Wingdings 3" panose="05040102010807070707" pitchFamily="18" charset="2"/>
                        <a:defRPr sz="2300">
                          <a:solidFill>
                            <a:schemeClr val="tx1"/>
                          </a:solidFill>
                          <a:latin typeface="Lucida Sans Unicode" panose="020B0602030504020204" pitchFamily="34" charset="0"/>
                          <a:ea typeface="ＭＳ Ｐゴシック" panose="020B0600070205080204" pitchFamily="34" charset="-128"/>
                        </a:defRPr>
                      </a:lvl1pPr>
                      <a:lvl2pPr marL="37931725" indent="-37474525" eaLnBrk="0" hangingPunct="0">
                        <a:spcBef>
                          <a:spcPts val="325"/>
                        </a:spcBef>
                        <a:buClr>
                          <a:schemeClr val="accent1"/>
                        </a:buClr>
                        <a:buFont typeface="Verdana" panose="020B0604030504040204" pitchFamily="34" charset="0"/>
                        <a:defRPr sz="2100">
                          <a:solidFill>
                            <a:schemeClr val="tx1"/>
                          </a:solidFill>
                          <a:latin typeface="Lucida Sans Unicode" panose="020B0602030504020204" pitchFamily="34" charset="0"/>
                          <a:ea typeface="ＭＳ Ｐゴシック" panose="020B0600070205080204" pitchFamily="34" charset="-128"/>
                        </a:defRPr>
                      </a:lvl2pPr>
                      <a:lvl3pPr eaLnBrk="0" hangingPunct="0">
                        <a:spcBef>
                          <a:spcPts val="350"/>
                        </a:spcBef>
                        <a:defRPr sz="1900">
                          <a:solidFill>
                            <a:schemeClr val="tx1"/>
                          </a:solidFill>
                          <a:latin typeface="Lucida Sans Unicode" panose="020B0602030504020204" pitchFamily="34" charset="0"/>
                          <a:ea typeface="ＭＳ Ｐゴシック" panose="020B0600070205080204" pitchFamily="34" charset="-128"/>
                        </a:defRPr>
                      </a:lvl3pPr>
                      <a:lvl4pPr eaLnBrk="0" hangingPunct="0">
                        <a:spcBef>
                          <a:spcPts val="350"/>
                        </a:spcBef>
                        <a:defRPr sz="1700">
                          <a:solidFill>
                            <a:schemeClr val="tx1"/>
                          </a:solidFill>
                          <a:latin typeface="Lucida Sans Unicode" panose="020B0602030504020204" pitchFamily="34" charset="0"/>
                          <a:ea typeface="ＭＳ Ｐゴシック" panose="020B0600070205080204" pitchFamily="34" charset="-128"/>
                        </a:defRPr>
                      </a:lvl4pPr>
                      <a:lvl5pPr eaLnBrk="0" hangingPunct="0">
                        <a:spcBef>
                          <a:spcPts val="350"/>
                        </a:spcBef>
                        <a:defRPr sz="1600">
                          <a:solidFill>
                            <a:schemeClr val="tx1"/>
                          </a:solidFill>
                          <a:latin typeface="Lucida Sans Unicode" panose="020B0602030504020204" pitchFamily="34" charset="0"/>
                          <a:ea typeface="ＭＳ Ｐゴシック" panose="020B0600070205080204" pitchFamily="34" charset="-128"/>
                        </a:defRPr>
                      </a:lvl5pPr>
                      <a:lvl6pPr marL="4572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6pPr>
                      <a:lvl7pPr marL="9144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7pPr>
                      <a:lvl8pPr marL="13716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8pPr>
                      <a:lvl9pPr marL="18288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anose="05000000000000000000" pitchFamily="2" charset="2"/>
                        <a:buNone/>
                        <a:tabLst/>
                      </a:pPr>
                      <a:r>
                        <a:rPr kumimoji="0" lang="en-US" altLang="en-US" sz="2200" b="0" i="0" u="none" strike="noStrike" cap="none" normalizeH="0" baseline="0" dirty="0">
                          <a:ln>
                            <a:noFill/>
                          </a:ln>
                          <a:solidFill>
                            <a:schemeClr val="tx1"/>
                          </a:solidFill>
                          <a:effectLst/>
                          <a:latin typeface="+mn-lt"/>
                          <a:ea typeface="ＭＳ Ｐゴシック" panose="020B0600070205080204" pitchFamily="34" charset="-128"/>
                        </a:rPr>
                        <a:t>Change lunch schedule so fewer students are eating between 11:30 AM and 12:00 PM.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328609535"/>
                  </a:ext>
                </a:extLst>
              </a:tr>
              <a:tr h="805543">
                <a:tc>
                  <a:txBody>
                    <a:bodyPr/>
                    <a:lstStyle>
                      <a:lvl1pPr eaLnBrk="0" hangingPunct="0">
                        <a:spcBef>
                          <a:spcPts val="400"/>
                        </a:spcBef>
                        <a:buClr>
                          <a:schemeClr val="accent1"/>
                        </a:buClr>
                        <a:buSzPct val="68000"/>
                        <a:buFont typeface="Wingdings 3" panose="05040102010807070707" pitchFamily="18" charset="2"/>
                        <a:defRPr sz="2300">
                          <a:solidFill>
                            <a:schemeClr val="tx1"/>
                          </a:solidFill>
                          <a:latin typeface="Lucida Sans Unicode" panose="020B0602030504020204" pitchFamily="34" charset="0"/>
                          <a:ea typeface="ＭＳ Ｐゴシック" panose="020B0600070205080204" pitchFamily="34" charset="-128"/>
                        </a:defRPr>
                      </a:lvl1pPr>
                      <a:lvl2pPr marL="37931725" indent="-37474525" eaLnBrk="0" hangingPunct="0">
                        <a:spcBef>
                          <a:spcPts val="325"/>
                        </a:spcBef>
                        <a:buClr>
                          <a:schemeClr val="accent1"/>
                        </a:buClr>
                        <a:buFont typeface="Verdana" panose="020B0604030504040204" pitchFamily="34" charset="0"/>
                        <a:defRPr sz="2100">
                          <a:solidFill>
                            <a:schemeClr val="tx1"/>
                          </a:solidFill>
                          <a:latin typeface="Lucida Sans Unicode" panose="020B0602030504020204" pitchFamily="34" charset="0"/>
                          <a:ea typeface="ＭＳ Ｐゴシック" panose="020B0600070205080204" pitchFamily="34" charset="-128"/>
                        </a:defRPr>
                      </a:lvl2pPr>
                      <a:lvl3pPr eaLnBrk="0" hangingPunct="0">
                        <a:spcBef>
                          <a:spcPts val="350"/>
                        </a:spcBef>
                        <a:defRPr sz="1900">
                          <a:solidFill>
                            <a:schemeClr val="tx1"/>
                          </a:solidFill>
                          <a:latin typeface="Lucida Sans Unicode" panose="020B0602030504020204" pitchFamily="34" charset="0"/>
                          <a:ea typeface="ＭＳ Ｐゴシック" panose="020B0600070205080204" pitchFamily="34" charset="-128"/>
                        </a:defRPr>
                      </a:lvl3pPr>
                      <a:lvl4pPr eaLnBrk="0" hangingPunct="0">
                        <a:spcBef>
                          <a:spcPts val="350"/>
                        </a:spcBef>
                        <a:defRPr sz="1700">
                          <a:solidFill>
                            <a:schemeClr val="tx1"/>
                          </a:solidFill>
                          <a:latin typeface="Lucida Sans Unicode" panose="020B0602030504020204" pitchFamily="34" charset="0"/>
                          <a:ea typeface="ＭＳ Ｐゴシック" panose="020B0600070205080204" pitchFamily="34" charset="-128"/>
                        </a:defRPr>
                      </a:lvl4pPr>
                      <a:lvl5pPr eaLnBrk="0" hangingPunct="0">
                        <a:spcBef>
                          <a:spcPts val="350"/>
                        </a:spcBef>
                        <a:defRPr sz="1600">
                          <a:solidFill>
                            <a:schemeClr val="tx1"/>
                          </a:solidFill>
                          <a:latin typeface="Lucida Sans Unicode" panose="020B0602030504020204" pitchFamily="34" charset="0"/>
                          <a:ea typeface="ＭＳ Ｐゴシック" panose="020B0600070205080204" pitchFamily="34" charset="-128"/>
                        </a:defRPr>
                      </a:lvl5pPr>
                      <a:lvl6pPr marL="4572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6pPr>
                      <a:lvl7pPr marL="9144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7pPr>
                      <a:lvl8pPr marL="13716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8pPr>
                      <a:lvl9pPr marL="18288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anose="05000000000000000000" pitchFamily="2" charset="2"/>
                        <a:buNone/>
                        <a:tabLst/>
                      </a:pPr>
                      <a:r>
                        <a:rPr kumimoji="0" lang="en-US" altLang="en-US" sz="2200" b="1" i="0" u="none" strike="noStrike" cap="none" normalizeH="0" baseline="0" dirty="0">
                          <a:ln>
                            <a:noFill/>
                          </a:ln>
                          <a:solidFill>
                            <a:schemeClr val="tx1"/>
                          </a:solidFill>
                          <a:effectLst/>
                          <a:latin typeface="+mn-lt"/>
                          <a:ea typeface="ＭＳ Ｐゴシック" panose="020B0600070205080204" pitchFamily="34" charset="-128"/>
                        </a:rPr>
                        <a:t>Define &amp; Teach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lvl1pPr eaLnBrk="0" hangingPunct="0">
                        <a:spcBef>
                          <a:spcPts val="400"/>
                        </a:spcBef>
                        <a:buClr>
                          <a:schemeClr val="accent1"/>
                        </a:buClr>
                        <a:buSzPct val="68000"/>
                        <a:buFont typeface="Wingdings 3" panose="05040102010807070707" pitchFamily="18" charset="2"/>
                        <a:defRPr sz="2300">
                          <a:solidFill>
                            <a:schemeClr val="tx1"/>
                          </a:solidFill>
                          <a:latin typeface="Lucida Sans Unicode" panose="020B0602030504020204" pitchFamily="34" charset="0"/>
                          <a:ea typeface="ＭＳ Ｐゴシック" panose="020B0600070205080204" pitchFamily="34" charset="-128"/>
                        </a:defRPr>
                      </a:lvl1pPr>
                      <a:lvl2pPr marL="37931725" indent="-37474525" eaLnBrk="0" hangingPunct="0">
                        <a:spcBef>
                          <a:spcPts val="325"/>
                        </a:spcBef>
                        <a:buClr>
                          <a:schemeClr val="accent1"/>
                        </a:buClr>
                        <a:buFont typeface="Verdana" panose="020B0604030504040204" pitchFamily="34" charset="0"/>
                        <a:defRPr sz="2100">
                          <a:solidFill>
                            <a:schemeClr val="tx1"/>
                          </a:solidFill>
                          <a:latin typeface="Lucida Sans Unicode" panose="020B0602030504020204" pitchFamily="34" charset="0"/>
                          <a:ea typeface="ＭＳ Ｐゴシック" panose="020B0600070205080204" pitchFamily="34" charset="-128"/>
                        </a:defRPr>
                      </a:lvl2pPr>
                      <a:lvl3pPr eaLnBrk="0" hangingPunct="0">
                        <a:spcBef>
                          <a:spcPts val="350"/>
                        </a:spcBef>
                        <a:defRPr sz="1900">
                          <a:solidFill>
                            <a:schemeClr val="tx1"/>
                          </a:solidFill>
                          <a:latin typeface="Lucida Sans Unicode" panose="020B0602030504020204" pitchFamily="34" charset="0"/>
                          <a:ea typeface="ＭＳ Ｐゴシック" panose="020B0600070205080204" pitchFamily="34" charset="-128"/>
                        </a:defRPr>
                      </a:lvl3pPr>
                      <a:lvl4pPr eaLnBrk="0" hangingPunct="0">
                        <a:spcBef>
                          <a:spcPts val="350"/>
                        </a:spcBef>
                        <a:defRPr sz="1700">
                          <a:solidFill>
                            <a:schemeClr val="tx1"/>
                          </a:solidFill>
                          <a:latin typeface="Lucida Sans Unicode" panose="020B0602030504020204" pitchFamily="34" charset="0"/>
                          <a:ea typeface="ＭＳ Ｐゴシック" panose="020B0600070205080204" pitchFamily="34" charset="-128"/>
                        </a:defRPr>
                      </a:lvl4pPr>
                      <a:lvl5pPr eaLnBrk="0" hangingPunct="0">
                        <a:spcBef>
                          <a:spcPts val="350"/>
                        </a:spcBef>
                        <a:defRPr sz="1600">
                          <a:solidFill>
                            <a:schemeClr val="tx1"/>
                          </a:solidFill>
                          <a:latin typeface="Lucida Sans Unicode" panose="020B0602030504020204" pitchFamily="34" charset="0"/>
                          <a:ea typeface="ＭＳ Ｐゴシック" panose="020B0600070205080204" pitchFamily="34" charset="-128"/>
                        </a:defRPr>
                      </a:lvl5pPr>
                      <a:lvl6pPr marL="4572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6pPr>
                      <a:lvl7pPr marL="9144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7pPr>
                      <a:lvl8pPr marL="13716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8pPr>
                      <a:lvl9pPr marL="18288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anose="05000000000000000000" pitchFamily="2" charset="2"/>
                        <a:buNone/>
                        <a:tabLst/>
                      </a:pPr>
                      <a:r>
                        <a:rPr kumimoji="0" lang="en-US" altLang="en-US" sz="2200" b="0" i="0" u="none" strike="noStrike" cap="none" normalizeH="0" baseline="0" dirty="0">
                          <a:ln>
                            <a:noFill/>
                          </a:ln>
                          <a:solidFill>
                            <a:schemeClr val="tx1"/>
                          </a:solidFill>
                          <a:effectLst/>
                          <a:latin typeface="+mn-lt"/>
                          <a:ea typeface="ＭＳ Ｐゴシック" panose="020B0600070205080204" pitchFamily="34" charset="-128"/>
                        </a:rPr>
                        <a:t>Focus on 6</a:t>
                      </a:r>
                      <a:r>
                        <a:rPr kumimoji="0" lang="en-US" altLang="en-US" sz="2200" b="0" i="0" u="none" strike="noStrike" cap="none" normalizeH="0" baseline="30000" dirty="0">
                          <a:ln>
                            <a:noFill/>
                          </a:ln>
                          <a:solidFill>
                            <a:schemeClr val="tx1"/>
                          </a:solidFill>
                          <a:effectLst/>
                          <a:latin typeface="+mn-lt"/>
                          <a:ea typeface="ＭＳ Ｐゴシック" panose="020B0600070205080204" pitchFamily="34" charset="-128"/>
                        </a:rPr>
                        <a:t>th</a:t>
                      </a:r>
                      <a:r>
                        <a:rPr kumimoji="0" lang="en-US" altLang="en-US" sz="2200" b="0" i="0" u="none" strike="noStrike" cap="none" normalizeH="0" baseline="0" dirty="0">
                          <a:ln>
                            <a:noFill/>
                          </a:ln>
                          <a:solidFill>
                            <a:schemeClr val="tx1"/>
                          </a:solidFill>
                          <a:effectLst/>
                          <a:latin typeface="+mn-lt"/>
                          <a:ea typeface="ＭＳ Ｐゴシック" panose="020B0600070205080204" pitchFamily="34" charset="-128"/>
                        </a:rPr>
                        <a:t> graders- define cafeteria expectations, develop and post expectation signage in cafeteria, demonstrate and teach expectations.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834047798"/>
                  </a:ext>
                </a:extLst>
              </a:tr>
              <a:tr h="709210">
                <a:tc>
                  <a:txBody>
                    <a:bodyPr/>
                    <a:lstStyle>
                      <a:lvl1pPr eaLnBrk="0" hangingPunct="0">
                        <a:spcBef>
                          <a:spcPts val="400"/>
                        </a:spcBef>
                        <a:buClr>
                          <a:schemeClr val="accent1"/>
                        </a:buClr>
                        <a:buSzPct val="68000"/>
                        <a:buFont typeface="Wingdings 3" panose="05040102010807070707" pitchFamily="18" charset="2"/>
                        <a:defRPr sz="2300">
                          <a:solidFill>
                            <a:schemeClr val="tx1"/>
                          </a:solidFill>
                          <a:latin typeface="Lucida Sans Unicode" panose="020B0602030504020204" pitchFamily="34" charset="0"/>
                          <a:ea typeface="ＭＳ Ｐゴシック" panose="020B0600070205080204" pitchFamily="34" charset="-128"/>
                        </a:defRPr>
                      </a:lvl1pPr>
                      <a:lvl2pPr marL="37931725" indent="-37474525" eaLnBrk="0" hangingPunct="0">
                        <a:spcBef>
                          <a:spcPts val="325"/>
                        </a:spcBef>
                        <a:buClr>
                          <a:schemeClr val="accent1"/>
                        </a:buClr>
                        <a:buFont typeface="Verdana" panose="020B0604030504040204" pitchFamily="34" charset="0"/>
                        <a:defRPr sz="2100">
                          <a:solidFill>
                            <a:schemeClr val="tx1"/>
                          </a:solidFill>
                          <a:latin typeface="Lucida Sans Unicode" panose="020B0602030504020204" pitchFamily="34" charset="0"/>
                          <a:ea typeface="ＭＳ Ｐゴシック" panose="020B0600070205080204" pitchFamily="34" charset="-128"/>
                        </a:defRPr>
                      </a:lvl2pPr>
                      <a:lvl3pPr eaLnBrk="0" hangingPunct="0">
                        <a:spcBef>
                          <a:spcPts val="350"/>
                        </a:spcBef>
                        <a:defRPr sz="1900">
                          <a:solidFill>
                            <a:schemeClr val="tx1"/>
                          </a:solidFill>
                          <a:latin typeface="Lucida Sans Unicode" panose="020B0602030504020204" pitchFamily="34" charset="0"/>
                          <a:ea typeface="ＭＳ Ｐゴシック" panose="020B0600070205080204" pitchFamily="34" charset="-128"/>
                        </a:defRPr>
                      </a:lvl3pPr>
                      <a:lvl4pPr eaLnBrk="0" hangingPunct="0">
                        <a:spcBef>
                          <a:spcPts val="350"/>
                        </a:spcBef>
                        <a:defRPr sz="1700">
                          <a:solidFill>
                            <a:schemeClr val="tx1"/>
                          </a:solidFill>
                          <a:latin typeface="Lucida Sans Unicode" panose="020B0602030504020204" pitchFamily="34" charset="0"/>
                          <a:ea typeface="ＭＳ Ｐゴシック" panose="020B0600070205080204" pitchFamily="34" charset="-128"/>
                        </a:defRPr>
                      </a:lvl4pPr>
                      <a:lvl5pPr eaLnBrk="0" hangingPunct="0">
                        <a:spcBef>
                          <a:spcPts val="350"/>
                        </a:spcBef>
                        <a:defRPr sz="1600">
                          <a:solidFill>
                            <a:schemeClr val="tx1"/>
                          </a:solidFill>
                          <a:latin typeface="Lucida Sans Unicode" panose="020B0602030504020204" pitchFamily="34" charset="0"/>
                          <a:ea typeface="ＭＳ Ｐゴシック" panose="020B0600070205080204" pitchFamily="34" charset="-128"/>
                        </a:defRPr>
                      </a:lvl5pPr>
                      <a:lvl6pPr marL="4572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6pPr>
                      <a:lvl7pPr marL="9144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7pPr>
                      <a:lvl8pPr marL="13716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8pPr>
                      <a:lvl9pPr marL="18288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anose="05000000000000000000" pitchFamily="2" charset="2"/>
                        <a:buNone/>
                        <a:tabLst/>
                      </a:pPr>
                      <a:r>
                        <a:rPr kumimoji="0" lang="en-US" altLang="en-US" sz="2200" b="1" i="0" u="none" strike="noStrike" cap="none" normalizeH="0" baseline="0" dirty="0">
                          <a:ln>
                            <a:noFill/>
                          </a:ln>
                          <a:solidFill>
                            <a:schemeClr val="tx1"/>
                          </a:solidFill>
                          <a:effectLst/>
                          <a:latin typeface="+mn-lt"/>
                          <a:ea typeface="ＭＳ Ｐゴシック" panose="020B0600070205080204" pitchFamily="34" charset="-128"/>
                        </a:rPr>
                        <a:t>Reward/Reinforce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400"/>
                        </a:spcBef>
                        <a:buClr>
                          <a:schemeClr val="accent1"/>
                        </a:buClr>
                        <a:buSzPct val="68000"/>
                        <a:buFont typeface="Wingdings 3" panose="05040102010807070707" pitchFamily="18" charset="2"/>
                        <a:defRPr sz="2300">
                          <a:solidFill>
                            <a:schemeClr val="tx1"/>
                          </a:solidFill>
                          <a:latin typeface="Lucida Sans Unicode" panose="020B0602030504020204" pitchFamily="34" charset="0"/>
                          <a:ea typeface="ＭＳ Ｐゴシック" panose="020B0600070205080204" pitchFamily="34" charset="-128"/>
                        </a:defRPr>
                      </a:lvl1pPr>
                      <a:lvl2pPr marL="37931725" indent="-37474525" eaLnBrk="0" hangingPunct="0">
                        <a:spcBef>
                          <a:spcPts val="325"/>
                        </a:spcBef>
                        <a:buClr>
                          <a:schemeClr val="accent1"/>
                        </a:buClr>
                        <a:buFont typeface="Verdana" panose="020B0604030504040204" pitchFamily="34" charset="0"/>
                        <a:defRPr sz="2100">
                          <a:solidFill>
                            <a:schemeClr val="tx1"/>
                          </a:solidFill>
                          <a:latin typeface="Lucida Sans Unicode" panose="020B0602030504020204" pitchFamily="34" charset="0"/>
                          <a:ea typeface="ＭＳ Ｐゴシック" panose="020B0600070205080204" pitchFamily="34" charset="-128"/>
                        </a:defRPr>
                      </a:lvl2pPr>
                      <a:lvl3pPr eaLnBrk="0" hangingPunct="0">
                        <a:spcBef>
                          <a:spcPts val="350"/>
                        </a:spcBef>
                        <a:defRPr sz="1900">
                          <a:solidFill>
                            <a:schemeClr val="tx1"/>
                          </a:solidFill>
                          <a:latin typeface="Lucida Sans Unicode" panose="020B0602030504020204" pitchFamily="34" charset="0"/>
                          <a:ea typeface="ＭＳ Ｐゴシック" panose="020B0600070205080204" pitchFamily="34" charset="-128"/>
                        </a:defRPr>
                      </a:lvl3pPr>
                      <a:lvl4pPr eaLnBrk="0" hangingPunct="0">
                        <a:spcBef>
                          <a:spcPts val="350"/>
                        </a:spcBef>
                        <a:defRPr sz="1700">
                          <a:solidFill>
                            <a:schemeClr val="tx1"/>
                          </a:solidFill>
                          <a:latin typeface="Lucida Sans Unicode" panose="020B0602030504020204" pitchFamily="34" charset="0"/>
                          <a:ea typeface="ＭＳ Ｐゴシック" panose="020B0600070205080204" pitchFamily="34" charset="-128"/>
                        </a:defRPr>
                      </a:lvl4pPr>
                      <a:lvl5pPr eaLnBrk="0" hangingPunct="0">
                        <a:spcBef>
                          <a:spcPts val="350"/>
                        </a:spcBef>
                        <a:defRPr sz="1600">
                          <a:solidFill>
                            <a:schemeClr val="tx1"/>
                          </a:solidFill>
                          <a:latin typeface="Lucida Sans Unicode" panose="020B0602030504020204" pitchFamily="34" charset="0"/>
                          <a:ea typeface="ＭＳ Ｐゴシック" panose="020B0600070205080204" pitchFamily="34" charset="-128"/>
                        </a:defRPr>
                      </a:lvl5pPr>
                      <a:lvl6pPr marL="4572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6pPr>
                      <a:lvl7pPr marL="9144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7pPr>
                      <a:lvl8pPr marL="13716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8pPr>
                      <a:lvl9pPr marL="18288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anose="05000000000000000000" pitchFamily="2" charset="2"/>
                        <a:buNone/>
                        <a:tabLst/>
                      </a:pPr>
                      <a:r>
                        <a:rPr kumimoji="0" lang="en-US" altLang="en-US" sz="2200" b="0" i="0" u="none" strike="noStrike" cap="none" normalizeH="0" baseline="0" dirty="0">
                          <a:ln>
                            <a:noFill/>
                          </a:ln>
                          <a:solidFill>
                            <a:schemeClr val="tx1"/>
                          </a:solidFill>
                          <a:effectLst/>
                          <a:latin typeface="+mn-lt"/>
                          <a:ea typeface="ＭＳ Ｐゴシック" panose="020B0600070205080204" pitchFamily="34" charset="-128"/>
                        </a:rPr>
                        <a:t>Set up “Friday 5” (extra five minutes of lunch time on Friday, if no ODRs occur in cafeteria during lunch time).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708256909"/>
                  </a:ext>
                </a:extLst>
              </a:tr>
              <a:tr h="1101608">
                <a:tc>
                  <a:txBody>
                    <a:bodyPr/>
                    <a:lstStyle>
                      <a:lvl1pPr eaLnBrk="0" hangingPunct="0">
                        <a:spcBef>
                          <a:spcPts val="400"/>
                        </a:spcBef>
                        <a:buClr>
                          <a:schemeClr val="accent1"/>
                        </a:buClr>
                        <a:buSzPct val="68000"/>
                        <a:buFont typeface="Wingdings 3" panose="05040102010807070707" pitchFamily="18" charset="2"/>
                        <a:defRPr sz="2300">
                          <a:solidFill>
                            <a:schemeClr val="tx1"/>
                          </a:solidFill>
                          <a:latin typeface="Lucida Sans Unicode" panose="020B0602030504020204" pitchFamily="34" charset="0"/>
                          <a:ea typeface="ＭＳ Ｐゴシック" panose="020B0600070205080204" pitchFamily="34" charset="-128"/>
                        </a:defRPr>
                      </a:lvl1pPr>
                      <a:lvl2pPr marL="37931725" indent="-37474525" eaLnBrk="0" hangingPunct="0">
                        <a:spcBef>
                          <a:spcPts val="325"/>
                        </a:spcBef>
                        <a:buClr>
                          <a:schemeClr val="accent1"/>
                        </a:buClr>
                        <a:buFont typeface="Verdana" panose="020B0604030504040204" pitchFamily="34" charset="0"/>
                        <a:defRPr sz="2100">
                          <a:solidFill>
                            <a:schemeClr val="tx1"/>
                          </a:solidFill>
                          <a:latin typeface="Lucida Sans Unicode" panose="020B0602030504020204" pitchFamily="34" charset="0"/>
                          <a:ea typeface="ＭＳ Ｐゴシック" panose="020B0600070205080204" pitchFamily="34" charset="-128"/>
                        </a:defRPr>
                      </a:lvl2pPr>
                      <a:lvl3pPr eaLnBrk="0" hangingPunct="0">
                        <a:spcBef>
                          <a:spcPts val="350"/>
                        </a:spcBef>
                        <a:defRPr sz="1900">
                          <a:solidFill>
                            <a:schemeClr val="tx1"/>
                          </a:solidFill>
                          <a:latin typeface="Lucida Sans Unicode" panose="020B0602030504020204" pitchFamily="34" charset="0"/>
                          <a:ea typeface="ＭＳ Ｐゴシック" panose="020B0600070205080204" pitchFamily="34" charset="-128"/>
                        </a:defRPr>
                      </a:lvl3pPr>
                      <a:lvl4pPr eaLnBrk="0" hangingPunct="0">
                        <a:spcBef>
                          <a:spcPts val="350"/>
                        </a:spcBef>
                        <a:defRPr sz="1700">
                          <a:solidFill>
                            <a:schemeClr val="tx1"/>
                          </a:solidFill>
                          <a:latin typeface="Lucida Sans Unicode" panose="020B0602030504020204" pitchFamily="34" charset="0"/>
                          <a:ea typeface="ＭＳ Ｐゴシック" panose="020B0600070205080204" pitchFamily="34" charset="-128"/>
                        </a:defRPr>
                      </a:lvl4pPr>
                      <a:lvl5pPr eaLnBrk="0" hangingPunct="0">
                        <a:spcBef>
                          <a:spcPts val="350"/>
                        </a:spcBef>
                        <a:defRPr sz="1600">
                          <a:solidFill>
                            <a:schemeClr val="tx1"/>
                          </a:solidFill>
                          <a:latin typeface="Lucida Sans Unicode" panose="020B0602030504020204" pitchFamily="34" charset="0"/>
                          <a:ea typeface="ＭＳ Ｐゴシック" panose="020B0600070205080204" pitchFamily="34" charset="-128"/>
                        </a:defRPr>
                      </a:lvl5pPr>
                      <a:lvl6pPr marL="4572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6pPr>
                      <a:lvl7pPr marL="9144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7pPr>
                      <a:lvl8pPr marL="13716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8pPr>
                      <a:lvl9pPr marL="18288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anose="05000000000000000000" pitchFamily="2" charset="2"/>
                        <a:buNone/>
                        <a:tabLst/>
                      </a:pPr>
                      <a:r>
                        <a:rPr kumimoji="0" lang="en-US" altLang="en-US" sz="2200" b="1" i="0" u="none" strike="noStrike" cap="none" normalizeH="0" baseline="0" dirty="0">
                          <a:ln>
                            <a:noFill/>
                          </a:ln>
                          <a:solidFill>
                            <a:schemeClr val="tx1"/>
                          </a:solidFill>
                          <a:effectLst/>
                          <a:latin typeface="+mn-lt"/>
                          <a:ea typeface="ＭＳ Ｐゴシック" panose="020B0600070205080204" pitchFamily="34" charset="-128"/>
                        </a:rPr>
                        <a:t>Withhold Reward (Extinction)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lvl1pPr eaLnBrk="0" hangingPunct="0">
                        <a:spcBef>
                          <a:spcPts val="400"/>
                        </a:spcBef>
                        <a:buClr>
                          <a:schemeClr val="accent1"/>
                        </a:buClr>
                        <a:buSzPct val="68000"/>
                        <a:buFont typeface="Wingdings 3" panose="05040102010807070707" pitchFamily="18" charset="2"/>
                        <a:defRPr sz="2300">
                          <a:solidFill>
                            <a:schemeClr val="tx1"/>
                          </a:solidFill>
                          <a:latin typeface="Lucida Sans Unicode" panose="020B0602030504020204" pitchFamily="34" charset="0"/>
                          <a:ea typeface="ＭＳ Ｐゴシック" panose="020B0600070205080204" pitchFamily="34" charset="-128"/>
                        </a:defRPr>
                      </a:lvl1pPr>
                      <a:lvl2pPr marL="37931725" indent="-37474525" eaLnBrk="0" hangingPunct="0">
                        <a:spcBef>
                          <a:spcPts val="325"/>
                        </a:spcBef>
                        <a:buClr>
                          <a:schemeClr val="accent1"/>
                        </a:buClr>
                        <a:buFont typeface="Verdana" panose="020B0604030504040204" pitchFamily="34" charset="0"/>
                        <a:defRPr sz="2100">
                          <a:solidFill>
                            <a:schemeClr val="tx1"/>
                          </a:solidFill>
                          <a:latin typeface="Lucida Sans Unicode" panose="020B0602030504020204" pitchFamily="34" charset="0"/>
                          <a:ea typeface="ＭＳ Ｐゴシック" panose="020B0600070205080204" pitchFamily="34" charset="-128"/>
                        </a:defRPr>
                      </a:lvl2pPr>
                      <a:lvl3pPr eaLnBrk="0" hangingPunct="0">
                        <a:spcBef>
                          <a:spcPts val="350"/>
                        </a:spcBef>
                        <a:defRPr sz="1900">
                          <a:solidFill>
                            <a:schemeClr val="tx1"/>
                          </a:solidFill>
                          <a:latin typeface="Lucida Sans Unicode" panose="020B0602030504020204" pitchFamily="34" charset="0"/>
                          <a:ea typeface="ＭＳ Ｐゴシック" panose="020B0600070205080204" pitchFamily="34" charset="-128"/>
                        </a:defRPr>
                      </a:lvl3pPr>
                      <a:lvl4pPr eaLnBrk="0" hangingPunct="0">
                        <a:spcBef>
                          <a:spcPts val="350"/>
                        </a:spcBef>
                        <a:defRPr sz="1700">
                          <a:solidFill>
                            <a:schemeClr val="tx1"/>
                          </a:solidFill>
                          <a:latin typeface="Lucida Sans Unicode" panose="020B0602030504020204" pitchFamily="34" charset="0"/>
                          <a:ea typeface="ＭＳ Ｐゴシック" panose="020B0600070205080204" pitchFamily="34" charset="-128"/>
                        </a:defRPr>
                      </a:lvl4pPr>
                      <a:lvl5pPr eaLnBrk="0" hangingPunct="0">
                        <a:spcBef>
                          <a:spcPts val="350"/>
                        </a:spcBef>
                        <a:defRPr sz="1600">
                          <a:solidFill>
                            <a:schemeClr val="tx1"/>
                          </a:solidFill>
                          <a:latin typeface="Lucida Sans Unicode" panose="020B0602030504020204" pitchFamily="34" charset="0"/>
                          <a:ea typeface="ＭＳ Ｐゴシック" panose="020B0600070205080204" pitchFamily="34" charset="-128"/>
                        </a:defRPr>
                      </a:lvl5pPr>
                      <a:lvl6pPr marL="4572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6pPr>
                      <a:lvl7pPr marL="9144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7pPr>
                      <a:lvl8pPr marL="13716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8pPr>
                      <a:lvl9pPr marL="18288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anose="05000000000000000000" pitchFamily="2" charset="2"/>
                        <a:buNone/>
                        <a:tabLst/>
                      </a:pPr>
                      <a:r>
                        <a:rPr kumimoji="0" lang="en-US" altLang="en-US" sz="2200" b="0" i="0" u="none" strike="noStrike" cap="none" normalizeH="0" baseline="0" dirty="0">
                          <a:ln>
                            <a:noFill/>
                          </a:ln>
                          <a:solidFill>
                            <a:schemeClr val="tx1"/>
                          </a:solidFill>
                          <a:effectLst/>
                          <a:latin typeface="+mn-lt"/>
                          <a:ea typeface="ＭＳ Ｐゴシック" panose="020B0600070205080204" pitchFamily="34" charset="-128"/>
                        </a:rPr>
                        <a:t>Ensure staff don’t argue back and forth with student if instance of disruption occurs (may be an inadvertent reward); remind students that paying attention to a disruptive student can mess up “Friday 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122259234"/>
                  </a:ext>
                </a:extLst>
              </a:tr>
              <a:tr h="1021263">
                <a:tc>
                  <a:txBody>
                    <a:bodyPr/>
                    <a:lstStyle>
                      <a:lvl1pPr eaLnBrk="0" hangingPunct="0">
                        <a:spcBef>
                          <a:spcPts val="400"/>
                        </a:spcBef>
                        <a:buClr>
                          <a:schemeClr val="accent1"/>
                        </a:buClr>
                        <a:buSzPct val="68000"/>
                        <a:buFont typeface="Wingdings 3" panose="05040102010807070707" pitchFamily="18" charset="2"/>
                        <a:defRPr sz="2300">
                          <a:solidFill>
                            <a:schemeClr val="tx1"/>
                          </a:solidFill>
                          <a:latin typeface="Lucida Sans Unicode" panose="020B0602030504020204" pitchFamily="34" charset="0"/>
                          <a:ea typeface="ＭＳ Ｐゴシック" panose="020B0600070205080204" pitchFamily="34" charset="-128"/>
                        </a:defRPr>
                      </a:lvl1pPr>
                      <a:lvl2pPr marL="37931725" indent="-37474525" eaLnBrk="0" hangingPunct="0">
                        <a:spcBef>
                          <a:spcPts val="325"/>
                        </a:spcBef>
                        <a:buClr>
                          <a:schemeClr val="accent1"/>
                        </a:buClr>
                        <a:buFont typeface="Verdana" panose="020B0604030504040204" pitchFamily="34" charset="0"/>
                        <a:defRPr sz="2100">
                          <a:solidFill>
                            <a:schemeClr val="tx1"/>
                          </a:solidFill>
                          <a:latin typeface="Lucida Sans Unicode" panose="020B0602030504020204" pitchFamily="34" charset="0"/>
                          <a:ea typeface="ＭＳ Ｐゴシック" panose="020B0600070205080204" pitchFamily="34" charset="-128"/>
                        </a:defRPr>
                      </a:lvl2pPr>
                      <a:lvl3pPr eaLnBrk="0" hangingPunct="0">
                        <a:spcBef>
                          <a:spcPts val="350"/>
                        </a:spcBef>
                        <a:defRPr sz="1900">
                          <a:solidFill>
                            <a:schemeClr val="tx1"/>
                          </a:solidFill>
                          <a:latin typeface="Lucida Sans Unicode" panose="020B0602030504020204" pitchFamily="34" charset="0"/>
                          <a:ea typeface="ＭＳ Ｐゴシック" panose="020B0600070205080204" pitchFamily="34" charset="-128"/>
                        </a:defRPr>
                      </a:lvl3pPr>
                      <a:lvl4pPr eaLnBrk="0" hangingPunct="0">
                        <a:spcBef>
                          <a:spcPts val="350"/>
                        </a:spcBef>
                        <a:defRPr sz="1700">
                          <a:solidFill>
                            <a:schemeClr val="tx1"/>
                          </a:solidFill>
                          <a:latin typeface="Lucida Sans Unicode" panose="020B0602030504020204" pitchFamily="34" charset="0"/>
                          <a:ea typeface="ＭＳ Ｐゴシック" panose="020B0600070205080204" pitchFamily="34" charset="-128"/>
                        </a:defRPr>
                      </a:lvl4pPr>
                      <a:lvl5pPr eaLnBrk="0" hangingPunct="0">
                        <a:spcBef>
                          <a:spcPts val="350"/>
                        </a:spcBef>
                        <a:defRPr sz="1600">
                          <a:solidFill>
                            <a:schemeClr val="tx1"/>
                          </a:solidFill>
                          <a:latin typeface="Lucida Sans Unicode" panose="020B0602030504020204" pitchFamily="34" charset="0"/>
                          <a:ea typeface="ＭＳ Ｐゴシック" panose="020B0600070205080204" pitchFamily="34" charset="-128"/>
                        </a:defRPr>
                      </a:lvl5pPr>
                      <a:lvl6pPr marL="4572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6pPr>
                      <a:lvl7pPr marL="9144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7pPr>
                      <a:lvl8pPr marL="13716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8pPr>
                      <a:lvl9pPr marL="18288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anose="05000000000000000000" pitchFamily="2" charset="2"/>
                        <a:buNone/>
                        <a:tabLst/>
                      </a:pPr>
                      <a:r>
                        <a:rPr kumimoji="0" lang="en-US" altLang="en-US" sz="2200" b="1" i="0" u="none" strike="noStrike" cap="none" normalizeH="0" baseline="0" dirty="0">
                          <a:ln>
                            <a:noFill/>
                          </a:ln>
                          <a:solidFill>
                            <a:schemeClr val="tx1"/>
                          </a:solidFill>
                          <a:effectLst/>
                          <a:latin typeface="+mn-lt"/>
                          <a:ea typeface="ＭＳ Ｐゴシック" panose="020B0600070205080204" pitchFamily="34" charset="-128"/>
                        </a:rPr>
                        <a:t>Corrective Consequence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ts val="400"/>
                        </a:spcBef>
                        <a:buClr>
                          <a:schemeClr val="accent1"/>
                        </a:buClr>
                        <a:buSzPct val="68000"/>
                        <a:buFont typeface="Wingdings 3" panose="05040102010807070707" pitchFamily="18" charset="2"/>
                        <a:defRPr sz="2300">
                          <a:solidFill>
                            <a:schemeClr val="tx1"/>
                          </a:solidFill>
                          <a:latin typeface="Lucida Sans Unicode" panose="020B0602030504020204" pitchFamily="34" charset="0"/>
                          <a:ea typeface="ＭＳ Ｐゴシック" panose="020B0600070205080204" pitchFamily="34" charset="-128"/>
                        </a:defRPr>
                      </a:lvl1pPr>
                      <a:lvl2pPr marL="37931725" indent="-37474525" eaLnBrk="0" hangingPunct="0">
                        <a:spcBef>
                          <a:spcPts val="325"/>
                        </a:spcBef>
                        <a:buClr>
                          <a:schemeClr val="accent1"/>
                        </a:buClr>
                        <a:buFont typeface="Verdana" panose="020B0604030504040204" pitchFamily="34" charset="0"/>
                        <a:defRPr sz="2100">
                          <a:solidFill>
                            <a:schemeClr val="tx1"/>
                          </a:solidFill>
                          <a:latin typeface="Lucida Sans Unicode" panose="020B0602030504020204" pitchFamily="34" charset="0"/>
                          <a:ea typeface="ＭＳ Ｐゴシック" panose="020B0600070205080204" pitchFamily="34" charset="-128"/>
                        </a:defRPr>
                      </a:lvl2pPr>
                      <a:lvl3pPr eaLnBrk="0" hangingPunct="0">
                        <a:spcBef>
                          <a:spcPts val="350"/>
                        </a:spcBef>
                        <a:defRPr sz="1900">
                          <a:solidFill>
                            <a:schemeClr val="tx1"/>
                          </a:solidFill>
                          <a:latin typeface="Lucida Sans Unicode" panose="020B0602030504020204" pitchFamily="34" charset="0"/>
                          <a:ea typeface="ＭＳ Ｐゴシック" panose="020B0600070205080204" pitchFamily="34" charset="-128"/>
                        </a:defRPr>
                      </a:lvl3pPr>
                      <a:lvl4pPr eaLnBrk="0" hangingPunct="0">
                        <a:spcBef>
                          <a:spcPts val="350"/>
                        </a:spcBef>
                        <a:defRPr sz="1700">
                          <a:solidFill>
                            <a:schemeClr val="tx1"/>
                          </a:solidFill>
                          <a:latin typeface="Lucida Sans Unicode" panose="020B0602030504020204" pitchFamily="34" charset="0"/>
                          <a:ea typeface="ＭＳ Ｐゴシック" panose="020B0600070205080204" pitchFamily="34" charset="-128"/>
                        </a:defRPr>
                      </a:lvl4pPr>
                      <a:lvl5pPr eaLnBrk="0" hangingPunct="0">
                        <a:spcBef>
                          <a:spcPts val="350"/>
                        </a:spcBef>
                        <a:defRPr sz="1600">
                          <a:solidFill>
                            <a:schemeClr val="tx1"/>
                          </a:solidFill>
                          <a:latin typeface="Lucida Sans Unicode" panose="020B0602030504020204" pitchFamily="34" charset="0"/>
                          <a:ea typeface="ＭＳ Ｐゴシック" panose="020B0600070205080204" pitchFamily="34" charset="-128"/>
                        </a:defRPr>
                      </a:lvl5pPr>
                      <a:lvl6pPr marL="4572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6pPr>
                      <a:lvl7pPr marL="9144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7pPr>
                      <a:lvl8pPr marL="13716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8pPr>
                      <a:lvl9pPr marL="18288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anose="05000000000000000000" pitchFamily="2" charset="2"/>
                        <a:buNone/>
                        <a:tabLst/>
                      </a:pPr>
                      <a:r>
                        <a:rPr kumimoji="0" lang="en-US" altLang="en-US" sz="2200" b="0" i="0" u="none" strike="noStrike" cap="none" normalizeH="0" baseline="0" dirty="0">
                          <a:ln>
                            <a:noFill/>
                          </a:ln>
                          <a:solidFill>
                            <a:schemeClr val="tx1"/>
                          </a:solidFill>
                          <a:effectLst/>
                          <a:latin typeface="+mn-lt"/>
                          <a:ea typeface="ＭＳ Ｐゴシック" panose="020B0600070205080204" pitchFamily="34" charset="-128"/>
                        </a:rPr>
                        <a:t>Ensure active supervision during lunch (possibly add one supervisor between 11:30 AM and 12:00 PM); ensure quick corrective consequence, per our handbook.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692910640"/>
                  </a:ext>
                </a:extLst>
              </a:tr>
              <a:tr h="753301">
                <a:tc>
                  <a:txBody>
                    <a:bodyPr/>
                    <a:lstStyle>
                      <a:lvl1pPr eaLnBrk="0" hangingPunct="0">
                        <a:spcBef>
                          <a:spcPts val="400"/>
                        </a:spcBef>
                        <a:buClr>
                          <a:schemeClr val="accent1"/>
                        </a:buClr>
                        <a:buSzPct val="68000"/>
                        <a:buFont typeface="Wingdings 3" panose="05040102010807070707" pitchFamily="18" charset="2"/>
                        <a:defRPr sz="2300">
                          <a:solidFill>
                            <a:schemeClr val="tx1"/>
                          </a:solidFill>
                          <a:latin typeface="Lucida Sans Unicode" panose="020B0602030504020204" pitchFamily="34" charset="0"/>
                          <a:ea typeface="ＭＳ Ｐゴシック" panose="020B0600070205080204" pitchFamily="34" charset="-128"/>
                        </a:defRPr>
                      </a:lvl1pPr>
                      <a:lvl2pPr marL="37931725" indent="-37474525" eaLnBrk="0" hangingPunct="0">
                        <a:spcBef>
                          <a:spcPts val="325"/>
                        </a:spcBef>
                        <a:buClr>
                          <a:schemeClr val="accent1"/>
                        </a:buClr>
                        <a:buFont typeface="Verdana" panose="020B0604030504040204" pitchFamily="34" charset="0"/>
                        <a:defRPr sz="2100">
                          <a:solidFill>
                            <a:schemeClr val="tx1"/>
                          </a:solidFill>
                          <a:latin typeface="Lucida Sans Unicode" panose="020B0602030504020204" pitchFamily="34" charset="0"/>
                          <a:ea typeface="ＭＳ Ｐゴシック" panose="020B0600070205080204" pitchFamily="34" charset="-128"/>
                        </a:defRPr>
                      </a:lvl2pPr>
                      <a:lvl3pPr eaLnBrk="0" hangingPunct="0">
                        <a:spcBef>
                          <a:spcPts val="350"/>
                        </a:spcBef>
                        <a:defRPr sz="1900">
                          <a:solidFill>
                            <a:schemeClr val="tx1"/>
                          </a:solidFill>
                          <a:latin typeface="Lucida Sans Unicode" panose="020B0602030504020204" pitchFamily="34" charset="0"/>
                          <a:ea typeface="ＭＳ Ｐゴシック" panose="020B0600070205080204" pitchFamily="34" charset="-128"/>
                        </a:defRPr>
                      </a:lvl3pPr>
                      <a:lvl4pPr eaLnBrk="0" hangingPunct="0">
                        <a:spcBef>
                          <a:spcPts val="350"/>
                        </a:spcBef>
                        <a:defRPr sz="1700">
                          <a:solidFill>
                            <a:schemeClr val="tx1"/>
                          </a:solidFill>
                          <a:latin typeface="Lucida Sans Unicode" panose="020B0602030504020204" pitchFamily="34" charset="0"/>
                          <a:ea typeface="ＭＳ Ｐゴシック" panose="020B0600070205080204" pitchFamily="34" charset="-128"/>
                        </a:defRPr>
                      </a:lvl4pPr>
                      <a:lvl5pPr eaLnBrk="0" hangingPunct="0">
                        <a:spcBef>
                          <a:spcPts val="350"/>
                        </a:spcBef>
                        <a:defRPr sz="1600">
                          <a:solidFill>
                            <a:schemeClr val="tx1"/>
                          </a:solidFill>
                          <a:latin typeface="Lucida Sans Unicode" panose="020B0602030504020204" pitchFamily="34" charset="0"/>
                          <a:ea typeface="ＭＳ Ｐゴシック" panose="020B0600070205080204" pitchFamily="34" charset="-128"/>
                        </a:defRPr>
                      </a:lvl5pPr>
                      <a:lvl6pPr marL="4572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6pPr>
                      <a:lvl7pPr marL="9144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7pPr>
                      <a:lvl8pPr marL="13716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8pPr>
                      <a:lvl9pPr marL="18288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anose="05000000000000000000" pitchFamily="2" charset="2"/>
                        <a:buNone/>
                        <a:tabLst/>
                      </a:pPr>
                      <a:r>
                        <a:rPr kumimoji="0" lang="en-US" altLang="en-US" sz="2200" b="1" i="0" u="none" strike="noStrike" cap="none" normalizeH="0" baseline="0" dirty="0">
                          <a:ln>
                            <a:noFill/>
                          </a:ln>
                          <a:solidFill>
                            <a:schemeClr val="tx1"/>
                          </a:solidFill>
                          <a:effectLst/>
                          <a:latin typeface="+mn-lt"/>
                          <a:ea typeface="ＭＳ Ｐゴシック" panose="020B0600070205080204" pitchFamily="34" charset="-128"/>
                        </a:rPr>
                        <a:t>Safety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lvl1pPr eaLnBrk="0" hangingPunct="0">
                        <a:spcBef>
                          <a:spcPts val="400"/>
                        </a:spcBef>
                        <a:buClr>
                          <a:schemeClr val="accent1"/>
                        </a:buClr>
                        <a:buSzPct val="68000"/>
                        <a:buFont typeface="Wingdings 3" panose="05040102010807070707" pitchFamily="18" charset="2"/>
                        <a:defRPr sz="2300">
                          <a:solidFill>
                            <a:schemeClr val="tx1"/>
                          </a:solidFill>
                          <a:latin typeface="Lucida Sans Unicode" panose="020B0602030504020204" pitchFamily="34" charset="0"/>
                          <a:ea typeface="ＭＳ Ｐゴシック" panose="020B0600070205080204" pitchFamily="34" charset="-128"/>
                        </a:defRPr>
                      </a:lvl1pPr>
                      <a:lvl2pPr marL="37931725" indent="-37474525" eaLnBrk="0" hangingPunct="0">
                        <a:spcBef>
                          <a:spcPts val="325"/>
                        </a:spcBef>
                        <a:buClr>
                          <a:schemeClr val="accent1"/>
                        </a:buClr>
                        <a:buFont typeface="Verdana" panose="020B0604030504040204" pitchFamily="34" charset="0"/>
                        <a:defRPr sz="2100">
                          <a:solidFill>
                            <a:schemeClr val="tx1"/>
                          </a:solidFill>
                          <a:latin typeface="Lucida Sans Unicode" panose="020B0602030504020204" pitchFamily="34" charset="0"/>
                          <a:ea typeface="ＭＳ Ｐゴシック" panose="020B0600070205080204" pitchFamily="34" charset="-128"/>
                        </a:defRPr>
                      </a:lvl2pPr>
                      <a:lvl3pPr eaLnBrk="0" hangingPunct="0">
                        <a:spcBef>
                          <a:spcPts val="350"/>
                        </a:spcBef>
                        <a:defRPr sz="1900">
                          <a:solidFill>
                            <a:schemeClr val="tx1"/>
                          </a:solidFill>
                          <a:latin typeface="Lucida Sans Unicode" panose="020B0602030504020204" pitchFamily="34" charset="0"/>
                          <a:ea typeface="ＭＳ Ｐゴシック" panose="020B0600070205080204" pitchFamily="34" charset="-128"/>
                        </a:defRPr>
                      </a:lvl3pPr>
                      <a:lvl4pPr eaLnBrk="0" hangingPunct="0">
                        <a:spcBef>
                          <a:spcPts val="350"/>
                        </a:spcBef>
                        <a:defRPr sz="1700">
                          <a:solidFill>
                            <a:schemeClr val="tx1"/>
                          </a:solidFill>
                          <a:latin typeface="Lucida Sans Unicode" panose="020B0602030504020204" pitchFamily="34" charset="0"/>
                          <a:ea typeface="ＭＳ Ｐゴシック" panose="020B0600070205080204" pitchFamily="34" charset="-128"/>
                        </a:defRPr>
                      </a:lvl4pPr>
                      <a:lvl5pPr eaLnBrk="0" hangingPunct="0">
                        <a:spcBef>
                          <a:spcPts val="350"/>
                        </a:spcBef>
                        <a:defRPr sz="1600">
                          <a:solidFill>
                            <a:schemeClr val="tx1"/>
                          </a:solidFill>
                          <a:latin typeface="Lucida Sans Unicode" panose="020B0602030504020204" pitchFamily="34" charset="0"/>
                          <a:ea typeface="ＭＳ Ｐゴシック" panose="020B0600070205080204" pitchFamily="34" charset="-128"/>
                        </a:defRPr>
                      </a:lvl5pPr>
                      <a:lvl6pPr marL="4572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6pPr>
                      <a:lvl7pPr marL="9144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7pPr>
                      <a:lvl8pPr marL="13716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8pPr>
                      <a:lvl9pPr marL="1828800" eaLnBrk="0" fontAlgn="base" hangingPunct="0">
                        <a:spcBef>
                          <a:spcPts val="350"/>
                        </a:spcBef>
                        <a:spcAft>
                          <a:spcPct val="0"/>
                        </a:spcAft>
                        <a:defRPr sz="1600">
                          <a:solidFill>
                            <a:schemeClr val="tx1"/>
                          </a:solidFill>
                          <a:latin typeface="Lucida Sans Unicode" panose="020B0602030504020204" pitchFamily="34"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anose="05000000000000000000" pitchFamily="2" charset="2"/>
                        <a:buNone/>
                        <a:tabLst/>
                      </a:pPr>
                      <a:endParaRPr kumimoji="0" lang="en-US" altLang="en-US" sz="2200" b="0" i="0" u="none" strike="noStrike" cap="none" normalizeH="0" baseline="0" dirty="0">
                        <a:ln>
                          <a:noFill/>
                        </a:ln>
                        <a:solidFill>
                          <a:schemeClr val="tx1"/>
                        </a:solidFill>
                        <a:effectLst/>
                        <a:latin typeface="+mn-lt"/>
                        <a:ea typeface="ＭＳ Ｐゴシック" panose="020B0600070205080204" pitchFamily="34" charset="-128"/>
                      </a:endParaRPr>
                    </a:p>
                    <a:p>
                      <a:pPr marL="0" marR="0" lvl="0" indent="0" algn="l" defTabSz="914400" rtl="0" eaLnBrk="1" fontAlgn="base" latinLnBrk="0" hangingPunct="1">
                        <a:lnSpc>
                          <a:spcPct val="100000"/>
                        </a:lnSpc>
                        <a:spcBef>
                          <a:spcPct val="20000"/>
                        </a:spcBef>
                        <a:spcAft>
                          <a:spcPct val="0"/>
                        </a:spcAft>
                        <a:buClr>
                          <a:schemeClr val="bg2"/>
                        </a:buClr>
                        <a:buSzPct val="70000"/>
                        <a:buFont typeface="Wingdings" panose="05000000000000000000" pitchFamily="2" charset="2"/>
                        <a:buNone/>
                        <a:tabLst/>
                      </a:pPr>
                      <a:endParaRPr kumimoji="0" lang="en-US" altLang="en-US" sz="2200" b="0" i="0" u="none" strike="noStrike" cap="none" normalizeH="0" baseline="0" dirty="0">
                        <a:ln>
                          <a:noFill/>
                        </a:ln>
                        <a:solidFill>
                          <a:schemeClr val="tx1"/>
                        </a:solidFill>
                        <a:effectLst/>
                        <a:latin typeface="+mn-lt"/>
                        <a:ea typeface="ＭＳ Ｐゴシック" panose="020B0600070205080204" pitchFamily="34"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037828390"/>
                  </a:ext>
                </a:extLst>
              </a:tr>
            </a:tbl>
          </a:graphicData>
        </a:graphic>
      </p:graphicFrame>
    </p:spTree>
    <p:extLst>
      <p:ext uri="{BB962C8B-B14F-4D97-AF65-F5344CB8AC3E}">
        <p14:creationId xmlns:p14="http://schemas.microsoft.com/office/powerpoint/2010/main" val="12468786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6AA3FBF-A632-40BB-9866-91198F9B0C55}"/>
              </a:ext>
            </a:extLst>
          </p:cNvPr>
          <p:cNvPicPr>
            <a:picLocks noChangeAspect="1"/>
          </p:cNvPicPr>
          <p:nvPr/>
        </p:nvPicPr>
        <p:blipFill rotWithShape="1">
          <a:blip r:embed="rId3"/>
          <a:srcRect l="808" r="933" b="3855"/>
          <a:stretch/>
        </p:blipFill>
        <p:spPr>
          <a:xfrm>
            <a:off x="2506618" y="631372"/>
            <a:ext cx="9115712" cy="5595257"/>
          </a:xfrm>
          <a:prstGeom prst="rect">
            <a:avLst/>
          </a:prstGeom>
        </p:spPr>
      </p:pic>
      <p:pic>
        <p:nvPicPr>
          <p:cNvPr id="5" name="Picture 4">
            <a:extLst>
              <a:ext uri="{FF2B5EF4-FFF2-40B4-BE49-F238E27FC236}">
                <a16:creationId xmlns:a16="http://schemas.microsoft.com/office/drawing/2014/main" id="{A937AAFC-E54B-41FE-856E-5AE2A14A9B60}"/>
              </a:ext>
            </a:extLst>
          </p:cNvPr>
          <p:cNvPicPr>
            <a:picLocks noChangeAspect="1"/>
          </p:cNvPicPr>
          <p:nvPr/>
        </p:nvPicPr>
        <p:blipFill rotWithShape="1">
          <a:blip r:embed="rId3">
            <a:lum bright="70000" contrast="-70000"/>
          </a:blip>
          <a:srcRect l="808" t="15062" r="933" b="3855"/>
          <a:stretch/>
        </p:blipFill>
        <p:spPr>
          <a:xfrm>
            <a:off x="2506618" y="1507958"/>
            <a:ext cx="9115712" cy="4718670"/>
          </a:xfrm>
          <a:prstGeom prst="rect">
            <a:avLst/>
          </a:prstGeom>
        </p:spPr>
      </p:pic>
    </p:spTree>
    <p:extLst>
      <p:ext uri="{BB962C8B-B14F-4D97-AF65-F5344CB8AC3E}">
        <p14:creationId xmlns:p14="http://schemas.microsoft.com/office/powerpoint/2010/main" val="34145209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Implement The Solution With Integrity</a:t>
            </a:r>
          </a:p>
        </p:txBody>
      </p:sp>
      <p:sp>
        <p:nvSpPr>
          <p:cNvPr id="3" name="Content Placeholder 2"/>
          <p:cNvSpPr>
            <a:spLocks noGrp="1"/>
          </p:cNvSpPr>
          <p:nvPr>
            <p:ph idx="1"/>
          </p:nvPr>
        </p:nvSpPr>
        <p:spPr/>
        <p:txBody>
          <a:bodyPr>
            <a:normAutofit lnSpcReduction="10000"/>
          </a:bodyPr>
          <a:lstStyle/>
          <a:p>
            <a:pPr marL="0" indent="0">
              <a:buNone/>
            </a:pPr>
            <a:r>
              <a:rPr lang="en-US" dirty="0"/>
              <a:t>Was the intervention implemented as planned?</a:t>
            </a:r>
          </a:p>
          <a:p>
            <a:endParaRPr lang="en-US" dirty="0"/>
          </a:p>
          <a:p>
            <a:r>
              <a:rPr lang="en-US" dirty="0"/>
              <a:t>The plan has to be implemented correctly before you can determine its effectiveness.</a:t>
            </a:r>
          </a:p>
          <a:p>
            <a:endParaRPr lang="en-US" dirty="0"/>
          </a:p>
          <a:p>
            <a:r>
              <a:rPr lang="en-US" dirty="0"/>
              <a:t>Use data from previously determined sources (e.g., checklists, observations).</a:t>
            </a:r>
          </a:p>
        </p:txBody>
      </p:sp>
    </p:spTree>
    <p:extLst>
      <p:ext uri="{BB962C8B-B14F-4D97-AF65-F5344CB8AC3E}">
        <p14:creationId xmlns:p14="http://schemas.microsoft.com/office/powerpoint/2010/main" val="12933145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Monitor The Impact Of The Solution</a:t>
            </a:r>
          </a:p>
        </p:txBody>
      </p:sp>
      <p:sp>
        <p:nvSpPr>
          <p:cNvPr id="3" name="Content Placeholder 2"/>
          <p:cNvSpPr>
            <a:spLocks noGrp="1"/>
          </p:cNvSpPr>
          <p:nvPr>
            <p:ph idx="1"/>
          </p:nvPr>
        </p:nvSpPr>
        <p:spPr/>
        <p:txBody>
          <a:bodyPr/>
          <a:lstStyle/>
          <a:p>
            <a:r>
              <a:rPr lang="en-US"/>
              <a:t>Did the plan work? Are we solving the problem?</a:t>
            </a:r>
          </a:p>
          <a:p>
            <a:r>
              <a:rPr lang="en-US"/>
              <a:t>Has the desired goal been achieved?</a:t>
            </a:r>
          </a:p>
          <a:p>
            <a:r>
              <a:rPr lang="en-US"/>
              <a:t>Use data to determine the impact the plan is having.</a:t>
            </a:r>
            <a:endParaRPr lang="en-US" dirty="0"/>
          </a:p>
        </p:txBody>
      </p:sp>
    </p:spTree>
    <p:extLst>
      <p:ext uri="{BB962C8B-B14F-4D97-AF65-F5344CB8AC3E}">
        <p14:creationId xmlns:p14="http://schemas.microsoft.com/office/powerpoint/2010/main" val="38787471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Evaluate &amp; Make A Decision</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a:t>Look at the big picture!</a:t>
            </a:r>
          </a:p>
          <a:p>
            <a:endParaRPr lang="en-US" dirty="0"/>
          </a:p>
          <a:p>
            <a:pPr marL="0" indent="0">
              <a:buNone/>
            </a:pPr>
            <a:r>
              <a:rPr lang="en-US" dirty="0"/>
              <a:t>What should you do next?</a:t>
            </a:r>
          </a:p>
          <a:p>
            <a:pPr lvl="1"/>
            <a:r>
              <a:rPr lang="en-US" dirty="0"/>
              <a:t>Do you need to modify the strategy to make a stronger impact?</a:t>
            </a:r>
          </a:p>
          <a:p>
            <a:pPr lvl="1"/>
            <a:r>
              <a:rPr lang="en-US" dirty="0"/>
              <a:t>How do you maintain the goal, once you reach it?</a:t>
            </a:r>
          </a:p>
          <a:p>
            <a:pPr lvl="1"/>
            <a:r>
              <a:rPr lang="en-US" dirty="0"/>
              <a:t>Do you need to revise the goal?</a:t>
            </a:r>
          </a:p>
          <a:p>
            <a:pPr lvl="1"/>
            <a:r>
              <a:rPr lang="en-US" dirty="0"/>
              <a:t>Was the solution as feasible as you thought?</a:t>
            </a:r>
          </a:p>
          <a:p>
            <a:pPr lvl="1"/>
            <a:r>
              <a:rPr lang="en-US" dirty="0"/>
              <a:t>Do you need to redefine the precise problem?</a:t>
            </a:r>
          </a:p>
        </p:txBody>
      </p:sp>
    </p:spTree>
    <p:extLst>
      <p:ext uri="{BB962C8B-B14F-4D97-AF65-F5344CB8AC3E}">
        <p14:creationId xmlns:p14="http://schemas.microsoft.com/office/powerpoint/2010/main" val="696118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FC40321-4DD8-429A-9979-21692EB51CB1}"/>
              </a:ext>
            </a:extLst>
          </p:cNvPr>
          <p:cNvSpPr>
            <a:spLocks noGrp="1"/>
          </p:cNvSpPr>
          <p:nvPr>
            <p:ph type="title"/>
          </p:nvPr>
        </p:nvSpPr>
        <p:spPr/>
        <p:txBody>
          <a:bodyPr/>
          <a:lstStyle/>
          <a:p>
            <a:r>
              <a:rPr lang="en-US"/>
              <a:t>Do It With Fidelity!</a:t>
            </a:r>
            <a:endParaRPr lang="en-US" dirty="0"/>
          </a:p>
        </p:txBody>
      </p:sp>
      <p:sp>
        <p:nvSpPr>
          <p:cNvPr id="4" name="Content Placeholder 3">
            <a:extLst>
              <a:ext uri="{FF2B5EF4-FFF2-40B4-BE49-F238E27FC236}">
                <a16:creationId xmlns:a16="http://schemas.microsoft.com/office/drawing/2014/main" id="{6BCAE4D3-3D87-4527-BFC6-47C033A41A4D}"/>
              </a:ext>
            </a:extLst>
          </p:cNvPr>
          <p:cNvSpPr>
            <a:spLocks noGrp="1"/>
          </p:cNvSpPr>
          <p:nvPr>
            <p:ph idx="1"/>
          </p:nvPr>
        </p:nvSpPr>
        <p:spPr/>
        <p:txBody>
          <a:bodyPr/>
          <a:lstStyle/>
          <a:p>
            <a:pPr marL="0" indent="0">
              <a:buNone/>
            </a:pPr>
            <a:r>
              <a:rPr lang="en-US" b="1" u="sng" dirty="0"/>
              <a:t>Tiered Fidelity Inventory (TFI)</a:t>
            </a:r>
          </a:p>
          <a:p>
            <a:endParaRPr lang="en-US" dirty="0"/>
          </a:p>
          <a:p>
            <a:r>
              <a:rPr lang="en-US" dirty="0"/>
              <a:t>Efficient, valid index of extent to which PBIS core features are in place</a:t>
            </a:r>
          </a:p>
          <a:p>
            <a:r>
              <a:rPr lang="en-US" dirty="0"/>
              <a:t>Section 1.12 Discipline Data</a:t>
            </a:r>
          </a:p>
          <a:p>
            <a:r>
              <a:rPr lang="en-US" dirty="0"/>
              <a:t>Section 1.13 Data-Based Decision Making</a:t>
            </a:r>
          </a:p>
        </p:txBody>
      </p:sp>
    </p:spTree>
    <p:extLst>
      <p:ext uri="{BB962C8B-B14F-4D97-AF65-F5344CB8AC3E}">
        <p14:creationId xmlns:p14="http://schemas.microsoft.com/office/powerpoint/2010/main" val="20097726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14F1954-856D-4F89-B68A-63D8621D3ED6}"/>
              </a:ext>
            </a:extLst>
          </p:cNvPr>
          <p:cNvSpPr>
            <a:spLocks noGrp="1"/>
          </p:cNvSpPr>
          <p:nvPr>
            <p:ph type="title"/>
          </p:nvPr>
        </p:nvSpPr>
        <p:spPr/>
        <p:txBody>
          <a:bodyPr>
            <a:normAutofit/>
          </a:bodyPr>
          <a:lstStyle/>
          <a:p>
            <a:r>
              <a:rPr lang="en-US" sz="5400" dirty="0">
                <a:latin typeface="+mn-lt"/>
              </a:rPr>
              <a:t>1.12 Discipline Data</a:t>
            </a:r>
          </a:p>
        </p:txBody>
      </p:sp>
      <p:graphicFrame>
        <p:nvGraphicFramePr>
          <p:cNvPr id="6" name="Content Placeholder 3"/>
          <p:cNvGraphicFramePr>
            <a:graphicFrameLocks noGrp="1"/>
          </p:cNvGraphicFramePr>
          <p:nvPr>
            <p:ph idx="4294967295"/>
            <p:extLst>
              <p:ext uri="{D42A27DB-BD31-4B8C-83A1-F6EECF244321}">
                <p14:modId xmlns:p14="http://schemas.microsoft.com/office/powerpoint/2010/main" val="3463787365"/>
              </p:ext>
            </p:extLst>
          </p:nvPr>
        </p:nvGraphicFramePr>
        <p:xfrm>
          <a:off x="2056396" y="2816807"/>
          <a:ext cx="10001986" cy="2902663"/>
        </p:xfrm>
        <a:graphic>
          <a:graphicData uri="http://schemas.openxmlformats.org/drawingml/2006/table">
            <a:tbl>
              <a:tblPr firstRow="1" firstCol="1" bandRow="1">
                <a:tableStyleId>{5940675A-B579-460E-94D1-54222C63F5DA}</a:tableStyleId>
              </a:tblPr>
              <a:tblGrid>
                <a:gridCol w="4046727">
                  <a:extLst>
                    <a:ext uri="{9D8B030D-6E8A-4147-A177-3AD203B41FA5}">
                      <a16:colId xmlns:a16="http://schemas.microsoft.com/office/drawing/2014/main" val="20000"/>
                    </a:ext>
                  </a:extLst>
                </a:gridCol>
                <a:gridCol w="2438548">
                  <a:extLst>
                    <a:ext uri="{9D8B030D-6E8A-4147-A177-3AD203B41FA5}">
                      <a16:colId xmlns:a16="http://schemas.microsoft.com/office/drawing/2014/main" val="20001"/>
                    </a:ext>
                  </a:extLst>
                </a:gridCol>
                <a:gridCol w="3516711">
                  <a:extLst>
                    <a:ext uri="{9D8B030D-6E8A-4147-A177-3AD203B41FA5}">
                      <a16:colId xmlns:a16="http://schemas.microsoft.com/office/drawing/2014/main" val="20002"/>
                    </a:ext>
                  </a:extLst>
                </a:gridCol>
              </a:tblGrid>
              <a:tr h="2902663">
                <a:tc>
                  <a:txBody>
                    <a:bodyPr/>
                    <a:lstStyle/>
                    <a:p>
                      <a:pPr marL="0" marR="0" lvl="0" indent="0" algn="l">
                        <a:spcBef>
                          <a:spcPts val="0"/>
                        </a:spcBef>
                        <a:spcAft>
                          <a:spcPts val="0"/>
                        </a:spcAft>
                        <a:buFont typeface="+mj-lt"/>
                        <a:buNone/>
                      </a:pPr>
                      <a:r>
                        <a:rPr lang="en-US" sz="1600" dirty="0">
                          <a:effectLst/>
                        </a:rPr>
                        <a:t>1.12 Discipline Data: Tier I team has instantaneous access to graphed reports summarizing discipline data organized by the frequency of problem behavior events by behavior, location, time of day, and by individual student.</a:t>
                      </a:r>
                      <a:endParaRPr lang="en-US" sz="1600" b="0" dirty="0">
                        <a:effectLst/>
                        <a:latin typeface="+mn-lt"/>
                        <a:ea typeface="Times New Roman"/>
                        <a:cs typeface="Times New Roman"/>
                      </a:endParaRPr>
                    </a:p>
                  </a:txBody>
                  <a:tcPr marL="68580" marR="68580" marT="0" marB="0"/>
                </a:tc>
                <a:tc>
                  <a:txBody>
                    <a:bodyPr/>
                    <a:lstStyle/>
                    <a:p>
                      <a:pPr marL="342900" marR="0" lvl="0" indent="-342900" algn="l">
                        <a:spcBef>
                          <a:spcPts val="0"/>
                        </a:spcBef>
                        <a:spcAft>
                          <a:spcPts val="0"/>
                        </a:spcAft>
                        <a:buFont typeface="Symbol"/>
                        <a:buChar char=""/>
                      </a:pPr>
                      <a:r>
                        <a:rPr lang="en-US" sz="1600" dirty="0">
                          <a:effectLst/>
                        </a:rPr>
                        <a:t>School policy</a:t>
                      </a:r>
                    </a:p>
                    <a:p>
                      <a:pPr marL="342900" marR="0" lvl="0" indent="-342900" algn="l">
                        <a:spcBef>
                          <a:spcPts val="0"/>
                        </a:spcBef>
                        <a:spcAft>
                          <a:spcPts val="0"/>
                        </a:spcAft>
                        <a:buFont typeface="Symbol"/>
                        <a:buChar char=""/>
                      </a:pPr>
                      <a:r>
                        <a:rPr lang="en-US" sz="1600" dirty="0">
                          <a:effectLst/>
                        </a:rPr>
                        <a:t>Team meeting  minutes</a:t>
                      </a:r>
                    </a:p>
                    <a:p>
                      <a:pPr marL="342900" marR="0" lvl="0" indent="-342900" algn="l">
                        <a:spcBef>
                          <a:spcPts val="0"/>
                        </a:spcBef>
                        <a:spcAft>
                          <a:spcPts val="0"/>
                        </a:spcAft>
                        <a:buFont typeface="Symbol"/>
                        <a:buChar char=""/>
                      </a:pPr>
                      <a:r>
                        <a:rPr lang="en-US" sz="1600" dirty="0">
                          <a:effectLst/>
                        </a:rPr>
                        <a:t>Student outcome data</a:t>
                      </a:r>
                      <a:endParaRPr lang="en-US" sz="1600" dirty="0">
                        <a:effectLst/>
                        <a:latin typeface="+mn-lt"/>
                      </a:endParaRPr>
                    </a:p>
                  </a:txBody>
                  <a:tcPr marL="68580" marR="68580" marT="0" marB="0"/>
                </a:tc>
                <a:tc>
                  <a:txBody>
                    <a:bodyPr/>
                    <a:lstStyle/>
                    <a:p>
                      <a:pPr marL="255270" marR="0" indent="-228600" algn="l">
                        <a:spcBef>
                          <a:spcPts val="0"/>
                        </a:spcBef>
                        <a:spcAft>
                          <a:spcPts val="1200"/>
                        </a:spcAft>
                      </a:pPr>
                      <a:r>
                        <a:rPr lang="en-US" sz="1600" dirty="0">
                          <a:effectLst/>
                        </a:rPr>
                        <a:t>0 = No centralized data system with ongoing decision making exists.</a:t>
                      </a:r>
                    </a:p>
                    <a:p>
                      <a:pPr marL="255270" marR="0" indent="-228600" algn="l">
                        <a:spcBef>
                          <a:spcPts val="0"/>
                        </a:spcBef>
                        <a:spcAft>
                          <a:spcPts val="1200"/>
                        </a:spcAft>
                      </a:pPr>
                      <a:r>
                        <a:rPr lang="en-US" sz="1600" dirty="0">
                          <a:effectLst/>
                        </a:rPr>
                        <a:t>1 = Data system exists but does not allow instantaneous access to full set of graphed reports.</a:t>
                      </a:r>
                    </a:p>
                    <a:p>
                      <a:pPr marL="255270" marR="0" indent="-228600" algn="l">
                        <a:spcBef>
                          <a:spcPts val="0"/>
                        </a:spcBef>
                        <a:spcAft>
                          <a:spcPts val="1200"/>
                        </a:spcAft>
                      </a:pPr>
                      <a:r>
                        <a:rPr lang="en-US" sz="1600" dirty="0">
                          <a:effectLst/>
                        </a:rPr>
                        <a:t>2 = Discipline data system exists that allows instantaneous access to graphs of frequency of problem behavior events by behavior, location, time of day and student.</a:t>
                      </a:r>
                      <a:endParaRPr lang="en-US" sz="1600" dirty="0">
                        <a:effectLst/>
                        <a:latin typeface="+mn-lt"/>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7" name="Rectangle 6"/>
          <p:cNvSpPr/>
          <p:nvPr/>
        </p:nvSpPr>
        <p:spPr>
          <a:xfrm>
            <a:off x="4381934" y="4424255"/>
            <a:ext cx="3428131" cy="1114961"/>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t>Main Idea: </a:t>
            </a:r>
            <a:r>
              <a:rPr lang="en-US" sz="1600" dirty="0"/>
              <a:t>Teams need the right information in the right form at the right time to make effective decisions.</a:t>
            </a:r>
          </a:p>
        </p:txBody>
      </p:sp>
      <p:sp>
        <p:nvSpPr>
          <p:cNvPr id="8" name="TextBox 7"/>
          <p:cNvSpPr txBox="1"/>
          <p:nvPr/>
        </p:nvSpPr>
        <p:spPr>
          <a:xfrm>
            <a:off x="10096501" y="1350493"/>
            <a:ext cx="1956539" cy="338554"/>
          </a:xfrm>
          <a:prstGeom prst="rect">
            <a:avLst/>
          </a:prstGeom>
          <a:noFill/>
          <a:ln>
            <a:noFill/>
          </a:ln>
        </p:spPr>
        <p:txBody>
          <a:bodyPr wrap="square" rtlCol="0">
            <a:spAutoFit/>
          </a:bodyPr>
          <a:lstStyle/>
          <a:p>
            <a:pPr algn="r"/>
            <a:r>
              <a:rPr lang="en-US" sz="1600" dirty="0">
                <a:ln>
                  <a:solidFill>
                    <a:schemeClr val="accent1">
                      <a:lumMod val="20000"/>
                      <a:lumOff val="80000"/>
                    </a:schemeClr>
                  </a:solidFill>
                </a:ln>
                <a:solidFill>
                  <a:schemeClr val="tx2"/>
                </a:solidFill>
              </a:rPr>
              <a:t>Subscale: Evaluation</a:t>
            </a:r>
          </a:p>
        </p:txBody>
      </p:sp>
      <p:graphicFrame>
        <p:nvGraphicFramePr>
          <p:cNvPr id="9" name="Table 8">
            <a:extLst>
              <a:ext uri="{FF2B5EF4-FFF2-40B4-BE49-F238E27FC236}">
                <a16:creationId xmlns:a16="http://schemas.microsoft.com/office/drawing/2014/main" id="{F00231AB-C0D6-42F4-84D2-F3284888AAAC}"/>
              </a:ext>
            </a:extLst>
          </p:cNvPr>
          <p:cNvGraphicFramePr>
            <a:graphicFrameLocks noGrp="1"/>
          </p:cNvGraphicFramePr>
          <p:nvPr>
            <p:extLst>
              <p:ext uri="{D42A27DB-BD31-4B8C-83A1-F6EECF244321}">
                <p14:modId xmlns:p14="http://schemas.microsoft.com/office/powerpoint/2010/main" val="2263605263"/>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94365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DA5989D-E417-436C-903B-2DD9E3409B81}"/>
              </a:ext>
            </a:extLst>
          </p:cNvPr>
          <p:cNvSpPr>
            <a:spLocks noGrp="1"/>
          </p:cNvSpPr>
          <p:nvPr>
            <p:ph type="title"/>
          </p:nvPr>
        </p:nvSpPr>
        <p:spPr/>
        <p:txBody>
          <a:bodyPr>
            <a:noAutofit/>
          </a:bodyPr>
          <a:lstStyle/>
          <a:p>
            <a:r>
              <a:rPr lang="en-US" sz="5400" dirty="0">
                <a:latin typeface="+mn-lt"/>
              </a:rPr>
              <a:t>1.13 Data-Based Decision Making</a:t>
            </a:r>
          </a:p>
        </p:txBody>
      </p:sp>
      <p:graphicFrame>
        <p:nvGraphicFramePr>
          <p:cNvPr id="6" name="Content Placeholder 3"/>
          <p:cNvGraphicFramePr>
            <a:graphicFrameLocks noGrp="1"/>
          </p:cNvGraphicFramePr>
          <p:nvPr>
            <p:ph idx="4294967295"/>
            <p:extLst>
              <p:ext uri="{D42A27DB-BD31-4B8C-83A1-F6EECF244321}">
                <p14:modId xmlns:p14="http://schemas.microsoft.com/office/powerpoint/2010/main" val="1393480267"/>
              </p:ext>
            </p:extLst>
          </p:nvPr>
        </p:nvGraphicFramePr>
        <p:xfrm>
          <a:off x="2056396" y="2816807"/>
          <a:ext cx="10000794" cy="3018277"/>
        </p:xfrm>
        <a:graphic>
          <a:graphicData uri="http://schemas.openxmlformats.org/drawingml/2006/table">
            <a:tbl>
              <a:tblPr firstRow="1" firstCol="1" bandRow="1">
                <a:tableStyleId>{5940675A-B579-460E-94D1-54222C63F5DA}</a:tableStyleId>
              </a:tblPr>
              <a:tblGrid>
                <a:gridCol w="4035972">
                  <a:extLst>
                    <a:ext uri="{9D8B030D-6E8A-4147-A177-3AD203B41FA5}">
                      <a16:colId xmlns:a16="http://schemas.microsoft.com/office/drawing/2014/main" val="20000"/>
                    </a:ext>
                  </a:extLst>
                </a:gridCol>
                <a:gridCol w="2438400">
                  <a:extLst>
                    <a:ext uri="{9D8B030D-6E8A-4147-A177-3AD203B41FA5}">
                      <a16:colId xmlns:a16="http://schemas.microsoft.com/office/drawing/2014/main" val="20001"/>
                    </a:ext>
                  </a:extLst>
                </a:gridCol>
                <a:gridCol w="3526422">
                  <a:extLst>
                    <a:ext uri="{9D8B030D-6E8A-4147-A177-3AD203B41FA5}">
                      <a16:colId xmlns:a16="http://schemas.microsoft.com/office/drawing/2014/main" val="20002"/>
                    </a:ext>
                  </a:extLst>
                </a:gridCol>
              </a:tblGrid>
              <a:tr h="3018277">
                <a:tc>
                  <a:txBody>
                    <a:bodyPr/>
                    <a:lstStyle/>
                    <a:p>
                      <a:pPr marL="0" marR="0" lvl="0" indent="0" algn="l">
                        <a:spcBef>
                          <a:spcPts val="0"/>
                        </a:spcBef>
                        <a:spcAft>
                          <a:spcPts val="0"/>
                        </a:spcAft>
                        <a:buFont typeface="+mj-lt"/>
                        <a:buNone/>
                      </a:pPr>
                      <a:r>
                        <a:rPr lang="en-US" sz="1600" dirty="0">
                          <a:effectLst/>
                        </a:rPr>
                        <a:t>1.13  Data-based Decision Making: Tier I team reviews and uses discipline data and academic outcome data (e.g., Curriculum-Based Measures, state tests) at least monthly for decision making.</a:t>
                      </a:r>
                      <a:endParaRPr lang="en-US" sz="1600" b="0" dirty="0">
                        <a:effectLst/>
                        <a:latin typeface="+mn-lt"/>
                        <a:ea typeface="Times New Roman"/>
                        <a:cs typeface="Times New Roman"/>
                      </a:endParaRPr>
                    </a:p>
                  </a:txBody>
                  <a:tcPr marL="68580" marR="68580" marT="0" marB="0"/>
                </a:tc>
                <a:tc>
                  <a:txBody>
                    <a:bodyPr/>
                    <a:lstStyle/>
                    <a:p>
                      <a:pPr marL="342900" marR="0" lvl="0" indent="-342900" algn="l">
                        <a:spcBef>
                          <a:spcPts val="0"/>
                        </a:spcBef>
                        <a:spcAft>
                          <a:spcPts val="0"/>
                        </a:spcAft>
                        <a:buFont typeface="Symbol"/>
                        <a:buChar char=""/>
                      </a:pPr>
                      <a:r>
                        <a:rPr lang="en-US" sz="1600" dirty="0">
                          <a:effectLst/>
                        </a:rPr>
                        <a:t>Data decision making for non-responders</a:t>
                      </a:r>
                    </a:p>
                    <a:p>
                      <a:pPr marL="342900" marR="0" lvl="0" indent="-342900" algn="l">
                        <a:spcBef>
                          <a:spcPts val="0"/>
                        </a:spcBef>
                        <a:spcAft>
                          <a:spcPts val="0"/>
                        </a:spcAft>
                        <a:buFont typeface="Symbol"/>
                        <a:buChar char=""/>
                      </a:pPr>
                      <a:r>
                        <a:rPr lang="en-US" sz="1600" dirty="0">
                          <a:effectLst/>
                        </a:rPr>
                        <a:t>Staff professional development calendar</a:t>
                      </a:r>
                    </a:p>
                    <a:p>
                      <a:pPr marL="342900" marR="0" lvl="0" indent="-342900" algn="l">
                        <a:spcBef>
                          <a:spcPts val="0"/>
                        </a:spcBef>
                        <a:spcAft>
                          <a:spcPts val="0"/>
                        </a:spcAft>
                        <a:buFont typeface="Symbol"/>
                        <a:buChar char=""/>
                      </a:pPr>
                      <a:r>
                        <a:rPr lang="en-US" sz="1600" dirty="0">
                          <a:effectLst/>
                        </a:rPr>
                        <a:t>Staff handbook</a:t>
                      </a:r>
                    </a:p>
                    <a:p>
                      <a:pPr marL="342900" marR="0" lvl="0" indent="-342900" algn="l">
                        <a:spcBef>
                          <a:spcPts val="0"/>
                        </a:spcBef>
                        <a:spcAft>
                          <a:spcPts val="0"/>
                        </a:spcAft>
                        <a:buFont typeface="Symbol"/>
                        <a:buChar char=""/>
                      </a:pPr>
                      <a:r>
                        <a:rPr lang="en-US" sz="1600" dirty="0">
                          <a:effectLst/>
                        </a:rPr>
                        <a:t>Team meeting  minutes</a:t>
                      </a:r>
                      <a:endParaRPr lang="en-US" sz="1600" dirty="0">
                        <a:effectLst/>
                        <a:latin typeface="+mn-lt"/>
                      </a:endParaRPr>
                    </a:p>
                  </a:txBody>
                  <a:tcPr marL="68580" marR="68580" marT="0" marB="0"/>
                </a:tc>
                <a:tc>
                  <a:txBody>
                    <a:bodyPr/>
                    <a:lstStyle/>
                    <a:p>
                      <a:pPr marL="255270" marR="0" indent="-228600" algn="l">
                        <a:spcBef>
                          <a:spcPts val="0"/>
                        </a:spcBef>
                        <a:spcAft>
                          <a:spcPts val="1200"/>
                        </a:spcAft>
                      </a:pPr>
                      <a:r>
                        <a:rPr lang="en-US" sz="1600" dirty="0">
                          <a:effectLst/>
                        </a:rPr>
                        <a:t>0 = No process/protocol exists or data are reviewed but not used</a:t>
                      </a:r>
                    </a:p>
                    <a:p>
                      <a:pPr marL="255270" marR="0" indent="-228600" algn="l">
                        <a:spcBef>
                          <a:spcPts val="0"/>
                        </a:spcBef>
                        <a:spcAft>
                          <a:spcPts val="1200"/>
                        </a:spcAft>
                      </a:pPr>
                      <a:r>
                        <a:rPr lang="en-US" sz="1600" dirty="0">
                          <a:effectLst/>
                        </a:rPr>
                        <a:t>1 = Data reviewed and used for decision making, but less than monthly</a:t>
                      </a:r>
                    </a:p>
                    <a:p>
                      <a:pPr marL="255270" marR="0" indent="-228600" algn="l">
                        <a:spcBef>
                          <a:spcPts val="0"/>
                        </a:spcBef>
                        <a:spcAft>
                          <a:spcPts val="1200"/>
                        </a:spcAft>
                      </a:pPr>
                      <a:r>
                        <a:rPr lang="en-US" sz="1600" dirty="0">
                          <a:effectLst/>
                        </a:rPr>
                        <a:t>2 = Team reviews discipline data and uses data for decision making at least monthly. If data indicate an academic or behavior problem, an action plan is developed to enhance or modify Tier I supports</a:t>
                      </a:r>
                      <a:endParaRPr lang="en-US" sz="1600" dirty="0">
                        <a:effectLst/>
                        <a:latin typeface="+mn-lt"/>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7" name="Rectangle 6"/>
          <p:cNvSpPr/>
          <p:nvPr/>
        </p:nvSpPr>
        <p:spPr>
          <a:xfrm>
            <a:off x="3463283" y="4498584"/>
            <a:ext cx="3593510" cy="1125701"/>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t>Main Idea: </a:t>
            </a:r>
            <a:r>
              <a:rPr lang="en-US" sz="1600" dirty="0"/>
              <a:t>Teams need the right information in the right form at the right time to make effective decisions.</a:t>
            </a:r>
          </a:p>
        </p:txBody>
      </p:sp>
      <p:sp>
        <p:nvSpPr>
          <p:cNvPr id="9" name="TextBox 8">
            <a:extLst>
              <a:ext uri="{FF2B5EF4-FFF2-40B4-BE49-F238E27FC236}">
                <a16:creationId xmlns:a16="http://schemas.microsoft.com/office/drawing/2014/main" id="{992CCB65-C789-4F4C-8553-E9458B668FAD}"/>
              </a:ext>
            </a:extLst>
          </p:cNvPr>
          <p:cNvSpPr txBox="1"/>
          <p:nvPr/>
        </p:nvSpPr>
        <p:spPr>
          <a:xfrm>
            <a:off x="10096501" y="1350493"/>
            <a:ext cx="1956539" cy="338554"/>
          </a:xfrm>
          <a:prstGeom prst="rect">
            <a:avLst/>
          </a:prstGeom>
          <a:noFill/>
          <a:ln>
            <a:noFill/>
          </a:ln>
        </p:spPr>
        <p:txBody>
          <a:bodyPr wrap="square" rtlCol="0">
            <a:spAutoFit/>
          </a:bodyPr>
          <a:lstStyle/>
          <a:p>
            <a:pPr algn="r"/>
            <a:r>
              <a:rPr lang="en-US" sz="1600" dirty="0">
                <a:ln>
                  <a:solidFill>
                    <a:schemeClr val="accent1">
                      <a:lumMod val="20000"/>
                      <a:lumOff val="80000"/>
                    </a:schemeClr>
                  </a:solidFill>
                </a:ln>
                <a:solidFill>
                  <a:schemeClr val="tx2"/>
                </a:solidFill>
              </a:rPr>
              <a:t>Subscale: Evaluation</a:t>
            </a:r>
          </a:p>
        </p:txBody>
      </p:sp>
      <p:graphicFrame>
        <p:nvGraphicFramePr>
          <p:cNvPr id="10" name="Table 9">
            <a:extLst>
              <a:ext uri="{FF2B5EF4-FFF2-40B4-BE49-F238E27FC236}">
                <a16:creationId xmlns:a16="http://schemas.microsoft.com/office/drawing/2014/main" id="{1CAF7F54-6627-4770-AFDE-86933253B66B}"/>
              </a:ext>
            </a:extLst>
          </p:cNvPr>
          <p:cNvGraphicFramePr>
            <a:graphicFrameLocks noGrp="1"/>
          </p:cNvGraphicFramePr>
          <p:nvPr>
            <p:extLst>
              <p:ext uri="{D42A27DB-BD31-4B8C-83A1-F6EECF244321}">
                <p14:modId xmlns:p14="http://schemas.microsoft.com/office/powerpoint/2010/main" val="2263605263"/>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48793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185608D-742F-4122-B107-6E5B01CB8DA7}"/>
              </a:ext>
            </a:extLst>
          </p:cNvPr>
          <p:cNvSpPr>
            <a:spLocks noGrp="1"/>
          </p:cNvSpPr>
          <p:nvPr>
            <p:ph type="title"/>
          </p:nvPr>
        </p:nvSpPr>
        <p:spPr/>
        <p:txBody>
          <a:bodyPr/>
          <a:lstStyle/>
          <a:p>
            <a:r>
              <a:rPr lang="en-US"/>
              <a:t>Summary</a:t>
            </a:r>
            <a:endParaRPr lang="en-US" dirty="0"/>
          </a:p>
        </p:txBody>
      </p:sp>
      <p:sp>
        <p:nvSpPr>
          <p:cNvPr id="4" name="Content Placeholder 3">
            <a:extLst>
              <a:ext uri="{FF2B5EF4-FFF2-40B4-BE49-F238E27FC236}">
                <a16:creationId xmlns:a16="http://schemas.microsoft.com/office/drawing/2014/main" id="{78EFC500-FF79-42BC-8687-1BBA51CADC5E}"/>
              </a:ext>
            </a:extLst>
          </p:cNvPr>
          <p:cNvSpPr>
            <a:spLocks noGrp="1"/>
          </p:cNvSpPr>
          <p:nvPr>
            <p:ph idx="1"/>
          </p:nvPr>
        </p:nvSpPr>
        <p:spPr/>
        <p:txBody>
          <a:bodyPr/>
          <a:lstStyle/>
          <a:p>
            <a:r>
              <a:rPr lang="en-US"/>
              <a:t>Collect data regularly.</a:t>
            </a:r>
          </a:p>
          <a:p>
            <a:r>
              <a:rPr lang="en-US"/>
              <a:t>Analyze data regularly and develop precision statements.</a:t>
            </a:r>
          </a:p>
          <a:p>
            <a:r>
              <a:rPr lang="en-US"/>
              <a:t>Meet with the team regularly to discuss data and make decisions.</a:t>
            </a:r>
          </a:p>
          <a:p>
            <a:r>
              <a:rPr lang="en-US"/>
              <a:t>Develop specific action plans and progress monitor.</a:t>
            </a:r>
            <a:endParaRPr lang="en-US" dirty="0"/>
          </a:p>
        </p:txBody>
      </p:sp>
    </p:spTree>
    <p:extLst>
      <p:ext uri="{BB962C8B-B14F-4D97-AF65-F5344CB8AC3E}">
        <p14:creationId xmlns:p14="http://schemas.microsoft.com/office/powerpoint/2010/main" val="7766739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0E553C-9F0B-40E1-A818-2A1C8CBEE5E7}"/>
              </a:ext>
            </a:extLst>
          </p:cNvPr>
          <p:cNvSpPr>
            <a:spLocks noGrp="1"/>
          </p:cNvSpPr>
          <p:nvPr>
            <p:ph type="title"/>
          </p:nvPr>
        </p:nvSpPr>
        <p:spPr/>
        <p:txBody>
          <a:bodyPr/>
          <a:lstStyle/>
          <a:p>
            <a:r>
              <a:rPr lang="en-US"/>
              <a:t>Resources</a:t>
            </a:r>
            <a:endParaRPr lang="en-US" dirty="0"/>
          </a:p>
        </p:txBody>
      </p:sp>
      <p:sp>
        <p:nvSpPr>
          <p:cNvPr id="4" name="Content Placeholder 3">
            <a:extLst>
              <a:ext uri="{FF2B5EF4-FFF2-40B4-BE49-F238E27FC236}">
                <a16:creationId xmlns:a16="http://schemas.microsoft.com/office/drawing/2014/main" id="{5DDE1705-913F-43ED-AEE7-F9A60AA0A17E}"/>
              </a:ext>
            </a:extLst>
          </p:cNvPr>
          <p:cNvSpPr>
            <a:spLocks noGrp="1"/>
          </p:cNvSpPr>
          <p:nvPr>
            <p:ph idx="1"/>
          </p:nvPr>
        </p:nvSpPr>
        <p:spPr/>
        <p:txBody>
          <a:bodyPr>
            <a:normAutofit fontScale="92500" lnSpcReduction="20000"/>
          </a:bodyPr>
          <a:lstStyle/>
          <a:p>
            <a:r>
              <a:rPr lang="en-US"/>
              <a:t>PBIS Apps</a:t>
            </a:r>
            <a:br>
              <a:rPr lang="en-US"/>
            </a:br>
            <a:r>
              <a:rPr lang="en-US">
                <a:hlinkClick r:id="rId3"/>
              </a:rPr>
              <a:t>www.pbisapps.org</a:t>
            </a:r>
            <a:r>
              <a:rPr lang="en-US"/>
              <a:t> </a:t>
            </a:r>
          </a:p>
          <a:p>
            <a:r>
              <a:rPr lang="en-US"/>
              <a:t>Supporting and Responding to Students’ Behavioral Needs </a:t>
            </a:r>
            <a:r>
              <a:rPr lang="en-US">
                <a:hlinkClick r:id="rId4"/>
              </a:rPr>
              <a:t>http://www.pbis.org/common/cms/files/pbisresources/Supporting%20and%20Responding%20to%20Behavior.pdf</a:t>
            </a:r>
            <a:r>
              <a:rPr lang="en-US"/>
              <a:t> </a:t>
            </a:r>
          </a:p>
          <a:p>
            <a:r>
              <a:rPr lang="en-US"/>
              <a:t>Supporting and Responding to Educators’ Implementation Needs </a:t>
            </a:r>
            <a:r>
              <a:rPr lang="en-US">
                <a:hlinkClick r:id="rId5"/>
              </a:rPr>
              <a:t>https://www.pbis.org/resource/supporting-and-responding-to-educators-classroom-pbis-implementation-needs-guide-to-classroom-systems-and-data</a:t>
            </a:r>
            <a:endParaRPr lang="en-US" dirty="0"/>
          </a:p>
        </p:txBody>
      </p:sp>
    </p:spTree>
    <p:extLst>
      <p:ext uri="{BB962C8B-B14F-4D97-AF65-F5344CB8AC3E}">
        <p14:creationId xmlns:p14="http://schemas.microsoft.com/office/powerpoint/2010/main" val="3032309378"/>
      </p:ext>
    </p:extLst>
  </p:cSld>
  <p:clrMapOvr>
    <a:masterClrMapping/>
  </p:clrMapOvr>
</p:sld>
</file>

<file path=ppt/theme/theme1.xml><?xml version="1.0" encoding="utf-8"?>
<a:theme xmlns:a="http://schemas.openxmlformats.org/drawingml/2006/main" name="BLACK SLIDE MASTER TEMPLAT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4010</TotalTime>
  <Words>3811</Words>
  <Application>Microsoft Office PowerPoint</Application>
  <PresentationFormat>Widescreen</PresentationFormat>
  <Paragraphs>307</Paragraphs>
  <Slides>41</Slides>
  <Notes>41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ＭＳ Ｐゴシック</vt:lpstr>
      <vt:lpstr>Arial</vt:lpstr>
      <vt:lpstr>Arial Black</vt:lpstr>
      <vt:lpstr>Calibri</vt:lpstr>
      <vt:lpstr>Symbol</vt:lpstr>
      <vt:lpstr>Times New Roman</vt:lpstr>
      <vt:lpstr>Univers Cond</vt:lpstr>
      <vt:lpstr>Wingdings</vt:lpstr>
      <vt:lpstr>BLACK SLIDE MASTER TEMPLATE</vt:lpstr>
      <vt:lpstr>Collecting and Using Data for PBIS Tier I Decision Making</vt:lpstr>
      <vt:lpstr>Context</vt:lpstr>
      <vt:lpstr>What Are Data?</vt:lpstr>
      <vt:lpstr>Why Use Data for Decision Making?</vt:lpstr>
      <vt:lpstr>Uses Of Data In Schools</vt:lpstr>
      <vt:lpstr>Benefits Of Collecting Data</vt:lpstr>
      <vt:lpstr>A Snapshot Of Behavior</vt:lpstr>
      <vt:lpstr>Minor Behaviors</vt:lpstr>
      <vt:lpstr>Monitoring Minor Behavior</vt:lpstr>
      <vt:lpstr>Considerations Beyond Tier 1</vt:lpstr>
      <vt:lpstr>Collecting Data For Minors</vt:lpstr>
      <vt:lpstr>Minor Behavior Report Examples</vt:lpstr>
      <vt:lpstr>Major Behaviors</vt:lpstr>
      <vt:lpstr>Staff Roles In Referrals (Examples)</vt:lpstr>
      <vt:lpstr>Prepare Staff For Using ODR Form</vt:lpstr>
      <vt:lpstr>Office Discipline Referral Form Example</vt:lpstr>
      <vt:lpstr>Procedural Chart</vt:lpstr>
      <vt:lpstr>Procedural Chart</vt:lpstr>
      <vt:lpstr>Example</vt:lpstr>
      <vt:lpstr>Team Problem Solving  The heart of the PBIS team meeting</vt:lpstr>
      <vt:lpstr>Meeting Goals</vt:lpstr>
      <vt:lpstr>Continuous Improvement Process</vt:lpstr>
      <vt:lpstr>Define/Identify A Problem With Precision</vt:lpstr>
      <vt:lpstr>Example Of A Precise Problem Statement</vt:lpstr>
      <vt:lpstr>Data System</vt:lpstr>
      <vt:lpstr>Identify A Goal For Change</vt:lpstr>
      <vt:lpstr>Example Of A Goal With Timeline</vt:lpstr>
      <vt:lpstr>Identify A Solution, Create A Plan</vt:lpstr>
      <vt:lpstr>Solution Strategies</vt:lpstr>
      <vt:lpstr>Create A Plan</vt:lpstr>
      <vt:lpstr>Example: Trevor Test Middle School</vt:lpstr>
      <vt:lpstr>PowerPoint Presentation</vt:lpstr>
      <vt:lpstr>PowerPoint Presentation</vt:lpstr>
      <vt:lpstr>Implement The Solution With Integrity</vt:lpstr>
      <vt:lpstr>Monitor The Impact Of The Solution</vt:lpstr>
      <vt:lpstr>Evaluate &amp; Make A Decision</vt:lpstr>
      <vt:lpstr>Do It With Fidelity!</vt:lpstr>
      <vt:lpstr>1.12 Discipline Data</vt:lpstr>
      <vt:lpstr>1.13 Data-Based Decision Making</vt:lpstr>
      <vt:lpstr>Summary</vt:lpstr>
      <vt:lpstr>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59</cp:revision>
  <dcterms:created xsi:type="dcterms:W3CDTF">2023-03-03T14:48:10Z</dcterms:created>
  <dcterms:modified xsi:type="dcterms:W3CDTF">2026-04-22T19:44:47Z</dcterms:modified>
</cp:coreProperties>
</file>