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 id="2147483690" r:id="rId2"/>
  </p:sldMasterIdLst>
  <p:notesMasterIdLst>
    <p:notesMasterId r:id="rId37"/>
  </p:notesMasterIdLst>
  <p:sldIdLst>
    <p:sldId id="257" r:id="rId3"/>
    <p:sldId id="264" r:id="rId4"/>
    <p:sldId id="1209" r:id="rId5"/>
    <p:sldId id="1210" r:id="rId6"/>
    <p:sldId id="258" r:id="rId7"/>
    <p:sldId id="1203" r:id="rId8"/>
    <p:sldId id="1207" r:id="rId9"/>
    <p:sldId id="1211" r:id="rId10"/>
    <p:sldId id="1218" r:id="rId11"/>
    <p:sldId id="1221" r:id="rId12"/>
    <p:sldId id="1217" r:id="rId13"/>
    <p:sldId id="1122" r:id="rId14"/>
    <p:sldId id="1123" r:id="rId15"/>
    <p:sldId id="1208" r:id="rId16"/>
    <p:sldId id="1215" r:id="rId17"/>
    <p:sldId id="1214" r:id="rId18"/>
    <p:sldId id="1213" r:id="rId19"/>
    <p:sldId id="1212" r:id="rId20"/>
    <p:sldId id="1229" r:id="rId21"/>
    <p:sldId id="1219" r:id="rId22"/>
    <p:sldId id="1220" r:id="rId23"/>
    <p:sldId id="1223" r:id="rId24"/>
    <p:sldId id="1224" r:id="rId25"/>
    <p:sldId id="1226" r:id="rId26"/>
    <p:sldId id="1227" r:id="rId27"/>
    <p:sldId id="1228" r:id="rId28"/>
    <p:sldId id="1225" r:id="rId29"/>
    <p:sldId id="261" r:id="rId30"/>
    <p:sldId id="1127" r:id="rId31"/>
    <p:sldId id="1206" r:id="rId32"/>
    <p:sldId id="1128" r:id="rId33"/>
    <p:sldId id="1129" r:id="rId34"/>
    <p:sldId id="263" r:id="rId35"/>
    <p:sldId id="113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33"/>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65"/>
    <p:restoredTop sz="83649" autoAdjust="0"/>
  </p:normalViewPr>
  <p:slideViewPr>
    <p:cSldViewPr snapToGrid="0">
      <p:cViewPr varScale="1">
        <p:scale>
          <a:sx n="56" d="100"/>
          <a:sy n="56" d="100"/>
        </p:scale>
        <p:origin x="1160" y="4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youtube.com/watch?v=3sc1JNF8X0s"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youtube.com/watch?v=nCXKvt04ii8"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youtube.com/watch?v=xiYE1RvQ_3g"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this module we will discuss the collection and use of data for problem solving and decision making, as well as progress monitoring.</a:t>
            </a:r>
            <a:endParaRPr lang="en-US"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3</a:t>
            </a:fld>
            <a:endParaRPr lang="en-US"/>
          </a:p>
        </p:txBody>
      </p:sp>
    </p:spTree>
    <p:extLst>
      <p:ext uri="{BB962C8B-B14F-4D97-AF65-F5344CB8AC3E}">
        <p14:creationId xmlns:p14="http://schemas.microsoft.com/office/powerpoint/2010/main" val="718552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Tx/>
              <a:buNone/>
            </a:pPr>
            <a:r>
              <a:rPr lang="en-US" dirty="0"/>
              <a:t>A</a:t>
            </a:r>
            <a:r>
              <a:rPr lang="en-US" baseline="0" dirty="0"/>
              <a:t> kick-off is an a</a:t>
            </a:r>
            <a:r>
              <a:rPr lang="en-US" dirty="0"/>
              <a:t>ssembly or event providing students with the “big picture” of PBIS. Key</a:t>
            </a:r>
            <a:r>
              <a:rPr lang="en-US" baseline="0" dirty="0"/>
              <a:t> features of the kick-off are</a:t>
            </a:r>
            <a:r>
              <a:rPr lang="en-US" dirty="0"/>
              <a:t>: (1) behavior expectation lessons taught in the location to all students, (2) an overview of the acknowledgement system, (3) defining the correction system so that consequences are predictable,</a:t>
            </a:r>
            <a:r>
              <a:rPr lang="en-US" baseline="0" dirty="0"/>
              <a:t> and (4) v</a:t>
            </a:r>
            <a:r>
              <a:rPr lang="en-US" dirty="0"/>
              <a:t>isuals posted around school to reinforce what has been taught.</a:t>
            </a:r>
          </a:p>
        </p:txBody>
      </p:sp>
      <p:sp>
        <p:nvSpPr>
          <p:cNvPr id="4" name="Slide Number Placeholder 3"/>
          <p:cNvSpPr>
            <a:spLocks noGrp="1"/>
          </p:cNvSpPr>
          <p:nvPr>
            <p:ph type="sldNum" sz="quarter" idx="10"/>
          </p:nvPr>
        </p:nvSpPr>
        <p:spPr/>
        <p:txBody>
          <a:bodyPr/>
          <a:lstStyle/>
          <a:p>
            <a:fld id="{DF375BF7-40E4-4F89-B0A2-93977CFA6C4C}" type="slidenum">
              <a:rPr lang="en-US" smtClean="0"/>
              <a:t>6</a:t>
            </a:fld>
            <a:endParaRPr lang="en-US"/>
          </a:p>
        </p:txBody>
      </p:sp>
    </p:spTree>
    <p:extLst>
      <p:ext uri="{BB962C8B-B14F-4D97-AF65-F5344CB8AC3E}">
        <p14:creationId xmlns:p14="http://schemas.microsoft.com/office/powerpoint/2010/main" val="3675640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purpose of kicking</a:t>
            </a:r>
            <a:r>
              <a:rPr lang="en-US" baseline="0" dirty="0"/>
              <a:t> </a:t>
            </a:r>
            <a:r>
              <a:rPr lang="en-US" dirty="0"/>
              <a:t>off PBIS to staff is not just to give staff information on how they will carry out their part of it, but to reaffirm the school community’s commitment to this change in philosophy. Celebrate your commitment to student success in academics, behavior, social skills, etc. Reinforce the big ideas and research behind PBIS. Then, show how staff will carry out this new commitment</a:t>
            </a:r>
            <a:r>
              <a:rPr lang="en-US" baseline="0" dirty="0"/>
              <a:t> through:</a:t>
            </a:r>
            <a:r>
              <a:rPr lang="en-US" dirty="0"/>
              <a:t> (1) teaching expectations, (2) reinforcing appropriate behavior and responding consistently to inappropriate behavior, (3) using data to make decisions, and (4) having additional support for students who need it.</a:t>
            </a:r>
          </a:p>
        </p:txBody>
      </p:sp>
      <p:sp>
        <p:nvSpPr>
          <p:cNvPr id="4" name="Slide Number Placeholder 3"/>
          <p:cNvSpPr>
            <a:spLocks noGrp="1"/>
          </p:cNvSpPr>
          <p:nvPr>
            <p:ph type="sldNum" sz="quarter" idx="10"/>
          </p:nvPr>
        </p:nvSpPr>
        <p:spPr/>
        <p:txBody>
          <a:bodyPr/>
          <a:lstStyle/>
          <a:p>
            <a:fld id="{DF375BF7-40E4-4F89-B0A2-93977CFA6C4C}" type="slidenum">
              <a:rPr lang="en-US" smtClean="0"/>
              <a:t>7</a:t>
            </a:fld>
            <a:endParaRPr lang="en-US"/>
          </a:p>
        </p:txBody>
      </p:sp>
    </p:spTree>
    <p:extLst>
      <p:ext uri="{BB962C8B-B14F-4D97-AF65-F5344CB8AC3E}">
        <p14:creationId xmlns:p14="http://schemas.microsoft.com/office/powerpoint/2010/main" val="2350203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the student kick-off, the focus is on creating a more positive community. Convey your commitment to improving by encouraging more positive interactions between students and between staff and students. Explain how this will start with clarifying what is expected, what adults will do, how they will teach behavior, and how you will celebrate or acknowledge successes and be more consistent in responding to problem behavior (which will include re-teaching).</a:t>
            </a:r>
          </a:p>
        </p:txBody>
      </p:sp>
      <p:sp>
        <p:nvSpPr>
          <p:cNvPr id="4" name="Slide Number Placeholder 3"/>
          <p:cNvSpPr>
            <a:spLocks noGrp="1"/>
          </p:cNvSpPr>
          <p:nvPr>
            <p:ph type="sldNum" sz="quarter" idx="10"/>
          </p:nvPr>
        </p:nvSpPr>
        <p:spPr/>
        <p:txBody>
          <a:bodyPr/>
          <a:lstStyle/>
          <a:p>
            <a:fld id="{DF375BF7-40E4-4F89-B0A2-93977CFA6C4C}" type="slidenum">
              <a:rPr lang="en-US" smtClean="0"/>
              <a:t>8</a:t>
            </a:fld>
            <a:endParaRPr lang="en-US"/>
          </a:p>
        </p:txBody>
      </p:sp>
    </p:spTree>
    <p:extLst>
      <p:ext uri="{BB962C8B-B14F-4D97-AF65-F5344CB8AC3E}">
        <p14:creationId xmlns:p14="http://schemas.microsoft.com/office/powerpoint/2010/main" val="64537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parents, it’s important to convey the goals behind implementing PBIS. Let parents know that you will be working towards these goals by: teaching expectations, modeling, reinforcing, responding consistently to problem behaviors, etc. This is also a great time to encourage parents to become involved in PBIS. Give them an opportunity to volunteer.</a:t>
            </a:r>
          </a:p>
        </p:txBody>
      </p:sp>
      <p:sp>
        <p:nvSpPr>
          <p:cNvPr id="4" name="Slide Number Placeholder 3"/>
          <p:cNvSpPr>
            <a:spLocks noGrp="1"/>
          </p:cNvSpPr>
          <p:nvPr>
            <p:ph type="sldNum" sz="quarter" idx="10"/>
          </p:nvPr>
        </p:nvSpPr>
        <p:spPr/>
        <p:txBody>
          <a:bodyPr/>
          <a:lstStyle/>
          <a:p>
            <a:fld id="{DF375BF7-40E4-4F89-B0A2-93977CFA6C4C}" type="slidenum">
              <a:rPr lang="en-US" smtClean="0"/>
              <a:t>9</a:t>
            </a:fld>
            <a:endParaRPr lang="en-US"/>
          </a:p>
        </p:txBody>
      </p:sp>
    </p:spTree>
    <p:extLst>
      <p:ext uri="{BB962C8B-B14F-4D97-AF65-F5344CB8AC3E}">
        <p14:creationId xmlns:p14="http://schemas.microsoft.com/office/powerpoint/2010/main" val="3559912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Determine a method for explaining PBIS to new students as they register throughout the year. Also, consider substitutes and any new teachers that may start throughout the year. Have a packet that will make it easy for them to learn about PBIS and be able to teach expectations and give acknowledgements.</a:t>
            </a:r>
          </a:p>
        </p:txBody>
      </p:sp>
      <p:sp>
        <p:nvSpPr>
          <p:cNvPr id="4" name="Slide Number Placeholder 3"/>
          <p:cNvSpPr>
            <a:spLocks noGrp="1"/>
          </p:cNvSpPr>
          <p:nvPr>
            <p:ph type="sldNum" sz="quarter" idx="10"/>
          </p:nvPr>
        </p:nvSpPr>
        <p:spPr/>
        <p:txBody>
          <a:bodyPr/>
          <a:lstStyle/>
          <a:p>
            <a:fld id="{DF375BF7-40E4-4F89-B0A2-93977CFA6C4C}" type="slidenum">
              <a:rPr lang="en-US" smtClean="0"/>
              <a:t>10</a:t>
            </a:fld>
            <a:endParaRPr lang="en-US"/>
          </a:p>
        </p:txBody>
      </p:sp>
    </p:spTree>
    <p:extLst>
      <p:ext uri="{BB962C8B-B14F-4D97-AF65-F5344CB8AC3E}">
        <p14:creationId xmlns:p14="http://schemas.microsoft.com/office/powerpoint/2010/main" val="2597320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consideration when planning a kick-off is WHO you want to address. What message do you want to convey to different groups within the school community?</a:t>
            </a:r>
          </a:p>
        </p:txBody>
      </p:sp>
      <p:sp>
        <p:nvSpPr>
          <p:cNvPr id="4" name="Slide Number Placeholder 3"/>
          <p:cNvSpPr>
            <a:spLocks noGrp="1"/>
          </p:cNvSpPr>
          <p:nvPr>
            <p:ph type="sldNum" sz="quarter" idx="10"/>
          </p:nvPr>
        </p:nvSpPr>
        <p:spPr/>
        <p:txBody>
          <a:bodyPr/>
          <a:lstStyle/>
          <a:p>
            <a:fld id="{DF375BF7-40E4-4F89-B0A2-93977CFA6C4C}" type="slidenum">
              <a:rPr lang="en-US" smtClean="0"/>
              <a:t>12</a:t>
            </a:fld>
            <a:endParaRPr lang="en-US"/>
          </a:p>
        </p:txBody>
      </p:sp>
    </p:spTree>
    <p:extLst>
      <p:ext uri="{BB962C8B-B14F-4D97-AF65-F5344CB8AC3E}">
        <p14:creationId xmlns:p14="http://schemas.microsoft.com/office/powerpoint/2010/main" val="1460131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gather materials that you will need: packets for staff, visuals for hanging around the school, newsletters, etc. Set a schedule for each of the events and determine which staff will do what, and always plan to follow up (e.g.,</a:t>
            </a:r>
            <a:r>
              <a:rPr lang="en-US" baseline="0" dirty="0"/>
              <a:t> </a:t>
            </a:r>
            <a:r>
              <a:rPr lang="en-US" dirty="0"/>
              <a:t>do a survey, ask for feedback, etc.).</a:t>
            </a:r>
          </a:p>
        </p:txBody>
      </p:sp>
      <p:sp>
        <p:nvSpPr>
          <p:cNvPr id="4" name="Slide Number Placeholder 3"/>
          <p:cNvSpPr>
            <a:spLocks noGrp="1"/>
          </p:cNvSpPr>
          <p:nvPr>
            <p:ph type="sldNum" sz="quarter" idx="10"/>
          </p:nvPr>
        </p:nvSpPr>
        <p:spPr/>
        <p:txBody>
          <a:bodyPr/>
          <a:lstStyle/>
          <a:p>
            <a:fld id="{DF375BF7-40E4-4F89-B0A2-93977CFA6C4C}" type="slidenum">
              <a:rPr lang="en-US" smtClean="0"/>
              <a:t>13</a:t>
            </a:fld>
            <a:endParaRPr lang="en-US"/>
          </a:p>
        </p:txBody>
      </p:sp>
    </p:spTree>
    <p:extLst>
      <p:ext uri="{BB962C8B-B14F-4D97-AF65-F5344CB8AC3E}">
        <p14:creationId xmlns:p14="http://schemas.microsoft.com/office/powerpoint/2010/main" val="3299296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we talked about earlier, staff kick-offs need to focus on why you are implementing PBIS and how you will do it. Give some background on PBIS and climate research and then follow up with any surveys you may have conducted with staff to understand their concerns about your school’s climate and how they want to address behavior. Don’t forget to show the importance of using data to make decisions about PBIS and how you will share data with them regularly.</a:t>
            </a:r>
          </a:p>
        </p:txBody>
      </p:sp>
      <p:sp>
        <p:nvSpPr>
          <p:cNvPr id="4" name="Slide Number Placeholder 3"/>
          <p:cNvSpPr>
            <a:spLocks noGrp="1"/>
          </p:cNvSpPr>
          <p:nvPr>
            <p:ph type="sldNum" sz="quarter" idx="10"/>
          </p:nvPr>
        </p:nvSpPr>
        <p:spPr/>
        <p:txBody>
          <a:bodyPr/>
          <a:lstStyle/>
          <a:p>
            <a:fld id="{DF375BF7-40E4-4F89-B0A2-93977CFA6C4C}" type="slidenum">
              <a:rPr lang="en-US" smtClean="0"/>
              <a:t>14</a:t>
            </a:fld>
            <a:endParaRPr lang="en-US"/>
          </a:p>
        </p:txBody>
      </p:sp>
    </p:spTree>
    <p:extLst>
      <p:ext uri="{BB962C8B-B14F-4D97-AF65-F5344CB8AC3E}">
        <p14:creationId xmlns:p14="http://schemas.microsoft.com/office/powerpoint/2010/main" val="1486245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Create packets for staff that include </a:t>
            </a:r>
            <a:r>
              <a:rPr lang="en-US" sz="2800" dirty="0"/>
              <a:t>expectations, lesson plans for teaching expectations, acknowledgements, procedures for responding to problem behaviors, etc.</a:t>
            </a:r>
            <a:r>
              <a:rPr lang="en-US" sz="2800" baseline="0" dirty="0"/>
              <a:t> </a:t>
            </a:r>
            <a:r>
              <a:rPr lang="en-US" dirty="0"/>
              <a:t>Schedule time for a meeting with staff. Develop a system for communication to</a:t>
            </a:r>
            <a:r>
              <a:rPr lang="en-US" baseline="0" dirty="0"/>
              <a:t> </a:t>
            </a:r>
            <a:r>
              <a:rPr lang="en-US" dirty="0"/>
              <a:t>get regular input and feedback from staff.</a:t>
            </a:r>
          </a:p>
        </p:txBody>
      </p:sp>
      <p:sp>
        <p:nvSpPr>
          <p:cNvPr id="4" name="Slide Number Placeholder 3"/>
          <p:cNvSpPr>
            <a:spLocks noGrp="1"/>
          </p:cNvSpPr>
          <p:nvPr>
            <p:ph type="sldNum" sz="quarter" idx="10"/>
          </p:nvPr>
        </p:nvSpPr>
        <p:spPr/>
        <p:txBody>
          <a:bodyPr/>
          <a:lstStyle/>
          <a:p>
            <a:fld id="{DF375BF7-40E4-4F89-B0A2-93977CFA6C4C}" type="slidenum">
              <a:rPr lang="en-US" smtClean="0"/>
              <a:t>15</a:t>
            </a:fld>
            <a:endParaRPr lang="en-US"/>
          </a:p>
        </p:txBody>
      </p:sp>
    </p:spTree>
    <p:extLst>
      <p:ext uri="{BB962C8B-B14F-4D97-AF65-F5344CB8AC3E}">
        <p14:creationId xmlns:p14="http://schemas.microsoft.com/office/powerpoint/2010/main" val="338287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sample questions that can be given to staff to determine their takeaway from the kick-off. Do they understand what you wanted to convey? What do you need to do to follow up? What barriers do you foresee?</a:t>
            </a:r>
          </a:p>
        </p:txBody>
      </p:sp>
      <p:sp>
        <p:nvSpPr>
          <p:cNvPr id="4" name="Slide Number Placeholder 3"/>
          <p:cNvSpPr>
            <a:spLocks noGrp="1"/>
          </p:cNvSpPr>
          <p:nvPr>
            <p:ph type="sldNum" sz="quarter" idx="10"/>
          </p:nvPr>
        </p:nvSpPr>
        <p:spPr/>
        <p:txBody>
          <a:bodyPr/>
          <a:lstStyle/>
          <a:p>
            <a:fld id="{DF375BF7-40E4-4F89-B0A2-93977CFA6C4C}" type="slidenum">
              <a:rPr lang="en-US" smtClean="0"/>
              <a:t>16</a:t>
            </a:fld>
            <a:endParaRPr lang="en-US"/>
          </a:p>
        </p:txBody>
      </p:sp>
    </p:spTree>
    <p:extLst>
      <p:ext uri="{BB962C8B-B14F-4D97-AF65-F5344CB8AC3E}">
        <p14:creationId xmlns:p14="http://schemas.microsoft.com/office/powerpoint/2010/main" val="1739011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may want to convey to students your “vision” of positive school climate that you want to create, info about the school-wide expectations (how they will be defined throughout the school, as well as in classrooms), how expectations will be taught, the acknowledgements process, celebrations,</a:t>
            </a:r>
            <a:r>
              <a:rPr lang="en-US" baseline="0" dirty="0"/>
              <a:t> and</a:t>
            </a:r>
            <a:r>
              <a:rPr lang="en-US" dirty="0"/>
              <a:t> how staff will respond to/correct problem behaviors.</a:t>
            </a:r>
          </a:p>
        </p:txBody>
      </p:sp>
      <p:sp>
        <p:nvSpPr>
          <p:cNvPr id="4" name="Slide Number Placeholder 3"/>
          <p:cNvSpPr>
            <a:spLocks noGrp="1"/>
          </p:cNvSpPr>
          <p:nvPr>
            <p:ph type="sldNum" sz="quarter" idx="10"/>
          </p:nvPr>
        </p:nvSpPr>
        <p:spPr/>
        <p:txBody>
          <a:bodyPr/>
          <a:lstStyle/>
          <a:p>
            <a:fld id="{DF375BF7-40E4-4F89-B0A2-93977CFA6C4C}" type="slidenum">
              <a:rPr lang="en-US" smtClean="0"/>
              <a:t>17</a:t>
            </a:fld>
            <a:endParaRPr lang="en-US"/>
          </a:p>
        </p:txBody>
      </p:sp>
    </p:spTree>
    <p:extLst>
      <p:ext uri="{BB962C8B-B14F-4D97-AF65-F5344CB8AC3E}">
        <p14:creationId xmlns:p14="http://schemas.microsoft.com/office/powerpoint/2010/main" val="2573601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examples of things that need to be planned before student kick-off.</a:t>
            </a:r>
          </a:p>
        </p:txBody>
      </p:sp>
      <p:sp>
        <p:nvSpPr>
          <p:cNvPr id="4" name="Slide Number Placeholder 3"/>
          <p:cNvSpPr>
            <a:spLocks noGrp="1"/>
          </p:cNvSpPr>
          <p:nvPr>
            <p:ph type="sldNum" sz="quarter" idx="10"/>
          </p:nvPr>
        </p:nvSpPr>
        <p:spPr/>
        <p:txBody>
          <a:bodyPr/>
          <a:lstStyle/>
          <a:p>
            <a:fld id="{DF375BF7-40E4-4F89-B0A2-93977CFA6C4C}" type="slidenum">
              <a:rPr lang="en-US" smtClean="0"/>
              <a:t>18</a:t>
            </a:fld>
            <a:endParaRPr lang="en-US"/>
          </a:p>
        </p:txBody>
      </p:sp>
    </p:spTree>
    <p:extLst>
      <p:ext uri="{BB962C8B-B14F-4D97-AF65-F5344CB8AC3E}">
        <p14:creationId xmlns:p14="http://schemas.microsoft.com/office/powerpoint/2010/main" val="1439010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sample questions that can be given to students to determine their takeaway from the kick-off. Do they understand what you wanted to convey? What do you need to do to follow up? What barriers do you foresee?</a:t>
            </a:r>
          </a:p>
        </p:txBody>
      </p:sp>
      <p:sp>
        <p:nvSpPr>
          <p:cNvPr id="4" name="Slide Number Placeholder 3"/>
          <p:cNvSpPr>
            <a:spLocks noGrp="1"/>
          </p:cNvSpPr>
          <p:nvPr>
            <p:ph type="sldNum" sz="quarter" idx="10"/>
          </p:nvPr>
        </p:nvSpPr>
        <p:spPr/>
        <p:txBody>
          <a:bodyPr/>
          <a:lstStyle/>
          <a:p>
            <a:fld id="{DF375BF7-40E4-4F89-B0A2-93977CFA6C4C}" type="slidenum">
              <a:rPr lang="en-US" smtClean="0"/>
              <a:t>19</a:t>
            </a:fld>
            <a:endParaRPr lang="en-US"/>
          </a:p>
        </p:txBody>
      </p:sp>
    </p:spTree>
    <p:extLst>
      <p:ext uri="{BB962C8B-B14F-4D97-AF65-F5344CB8AC3E}">
        <p14:creationId xmlns:p14="http://schemas.microsoft.com/office/powerpoint/2010/main" val="1012327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parents, you might want to convey your goals in implementing PBIS and how you will implement it. You want parents to understand what students are experiencing so that parents can reinforce and encourage students, too. It’s also important that parents know the process when students don’t follow the expectations. Let them know that you are committed to using a proactive, preventive process with the goal of correcting student behavior and keeping it from escalating. You might want to give parents ideas for using similar practices in their home and how they can participate in PBIS at the school.</a:t>
            </a:r>
          </a:p>
        </p:txBody>
      </p:sp>
      <p:sp>
        <p:nvSpPr>
          <p:cNvPr id="4" name="Slide Number Placeholder 3"/>
          <p:cNvSpPr>
            <a:spLocks noGrp="1"/>
          </p:cNvSpPr>
          <p:nvPr>
            <p:ph type="sldNum" sz="quarter" idx="10"/>
          </p:nvPr>
        </p:nvSpPr>
        <p:spPr/>
        <p:txBody>
          <a:bodyPr/>
          <a:lstStyle/>
          <a:p>
            <a:fld id="{DF375BF7-40E4-4F89-B0A2-93977CFA6C4C}" type="slidenum">
              <a:rPr lang="en-US" smtClean="0"/>
              <a:t>20</a:t>
            </a:fld>
            <a:endParaRPr lang="en-US"/>
          </a:p>
        </p:txBody>
      </p:sp>
    </p:spTree>
    <p:extLst>
      <p:ext uri="{BB962C8B-B14F-4D97-AF65-F5344CB8AC3E}">
        <p14:creationId xmlns:p14="http://schemas.microsoft.com/office/powerpoint/2010/main" val="1131165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items that you should consider having ready before the parent kick-off. Consider several different avenues for disseminating information to parents. Also consider the families’ cultural and language differences. Kick-off is a good opportunity to introduce PBIS and give parents opportunities to participate.</a:t>
            </a:r>
          </a:p>
        </p:txBody>
      </p:sp>
      <p:sp>
        <p:nvSpPr>
          <p:cNvPr id="4" name="Slide Number Placeholder 3"/>
          <p:cNvSpPr>
            <a:spLocks noGrp="1"/>
          </p:cNvSpPr>
          <p:nvPr>
            <p:ph type="sldNum" sz="quarter" idx="10"/>
          </p:nvPr>
        </p:nvSpPr>
        <p:spPr/>
        <p:txBody>
          <a:bodyPr/>
          <a:lstStyle/>
          <a:p>
            <a:fld id="{DF375BF7-40E4-4F89-B0A2-93977CFA6C4C}" type="slidenum">
              <a:rPr lang="en-US" smtClean="0"/>
              <a:t>21</a:t>
            </a:fld>
            <a:endParaRPr lang="en-US"/>
          </a:p>
        </p:txBody>
      </p:sp>
    </p:spTree>
    <p:extLst>
      <p:ext uri="{BB962C8B-B14F-4D97-AF65-F5344CB8AC3E}">
        <p14:creationId xmlns:p14="http://schemas.microsoft.com/office/powerpoint/2010/main" val="6860935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checklist to help schools prepare for kicking</a:t>
            </a:r>
            <a:r>
              <a:rPr lang="en-US" baseline="0" dirty="0"/>
              <a:t> </a:t>
            </a:r>
            <a:r>
              <a:rPr lang="en-US" dirty="0"/>
              <a:t>off PBIS to the school.</a:t>
            </a:r>
          </a:p>
        </p:txBody>
      </p:sp>
      <p:sp>
        <p:nvSpPr>
          <p:cNvPr id="4" name="Slide Number Placeholder 3"/>
          <p:cNvSpPr>
            <a:spLocks noGrp="1"/>
          </p:cNvSpPr>
          <p:nvPr>
            <p:ph type="sldNum" sz="quarter" idx="10"/>
          </p:nvPr>
        </p:nvSpPr>
        <p:spPr/>
        <p:txBody>
          <a:bodyPr/>
          <a:lstStyle/>
          <a:p>
            <a:fld id="{DF375BF7-40E4-4F89-B0A2-93977CFA6C4C}" type="slidenum">
              <a:rPr lang="en-US" smtClean="0"/>
              <a:t>22</a:t>
            </a:fld>
            <a:endParaRPr lang="en-US"/>
          </a:p>
        </p:txBody>
      </p:sp>
    </p:spTree>
    <p:extLst>
      <p:ext uri="{BB962C8B-B14F-4D97-AF65-F5344CB8AC3E}">
        <p14:creationId xmlns:p14="http://schemas.microsoft.com/office/powerpoint/2010/main" val="15254592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countdown to kick-off planner on the next three slides helps teams prepare for kicking</a:t>
            </a:r>
            <a:r>
              <a:rPr lang="en-US" baseline="0" dirty="0"/>
              <a:t> </a:t>
            </a:r>
            <a:r>
              <a:rPr lang="en-US" dirty="0"/>
              <a:t>off PBIS</a:t>
            </a:r>
            <a:r>
              <a:rPr lang="en-US" baseline="0" dirty="0"/>
              <a:t> </a:t>
            </a:r>
            <a:r>
              <a:rPr lang="en-US" dirty="0"/>
              <a:t>by categorizing the critical elements that need to be in place beforehand. The next few slides will provide a template for developing action plans and a closer look at each category.</a:t>
            </a:r>
          </a:p>
        </p:txBody>
      </p:sp>
      <p:sp>
        <p:nvSpPr>
          <p:cNvPr id="4" name="Slide Number Placeholder 3"/>
          <p:cNvSpPr>
            <a:spLocks noGrp="1"/>
          </p:cNvSpPr>
          <p:nvPr>
            <p:ph type="sldNum" sz="quarter" idx="10"/>
          </p:nvPr>
        </p:nvSpPr>
        <p:spPr/>
        <p:txBody>
          <a:bodyPr/>
          <a:lstStyle/>
          <a:p>
            <a:fld id="{DF375BF7-40E4-4F89-B0A2-93977CFA6C4C}" type="slidenum">
              <a:rPr lang="en-US" smtClean="0"/>
              <a:t>23</a:t>
            </a:fld>
            <a:endParaRPr lang="en-US"/>
          </a:p>
        </p:txBody>
      </p:sp>
    </p:spTree>
    <p:extLst>
      <p:ext uri="{BB962C8B-B14F-4D97-AF65-F5344CB8AC3E}">
        <p14:creationId xmlns:p14="http://schemas.microsoft.com/office/powerpoint/2010/main" val="34312641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three areas are the first big steps in committing to implementing PBIS. Before full implementation can begin, schools need to have wide agreement that this is something they want to commit to.</a:t>
            </a:r>
          </a:p>
        </p:txBody>
      </p:sp>
      <p:sp>
        <p:nvSpPr>
          <p:cNvPr id="4" name="Slide Number Placeholder 3"/>
          <p:cNvSpPr>
            <a:spLocks noGrp="1"/>
          </p:cNvSpPr>
          <p:nvPr>
            <p:ph type="sldNum" sz="quarter" idx="10"/>
          </p:nvPr>
        </p:nvSpPr>
        <p:spPr/>
        <p:txBody>
          <a:bodyPr/>
          <a:lstStyle/>
          <a:p>
            <a:fld id="{DF375BF7-40E4-4F89-B0A2-93977CFA6C4C}" type="slidenum">
              <a:rPr lang="en-US" smtClean="0"/>
              <a:t>24</a:t>
            </a:fld>
            <a:endParaRPr lang="en-US"/>
          </a:p>
        </p:txBody>
      </p:sp>
    </p:spTree>
    <p:extLst>
      <p:ext uri="{BB962C8B-B14F-4D97-AF65-F5344CB8AC3E}">
        <p14:creationId xmlns:p14="http://schemas.microsoft.com/office/powerpoint/2010/main" val="1802819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three areas are the critical components of PBIS. These will be the systems and practices that occur regularly to create a more consistent, positive climate. These need to be planned for and ready to roll out when you kick</a:t>
            </a:r>
            <a:r>
              <a:rPr lang="en-US" baseline="0" dirty="0"/>
              <a:t> </a:t>
            </a:r>
            <a:r>
              <a:rPr lang="en-US" dirty="0"/>
              <a:t>off PBIS.</a:t>
            </a:r>
          </a:p>
        </p:txBody>
      </p:sp>
      <p:sp>
        <p:nvSpPr>
          <p:cNvPr id="4" name="Slide Number Placeholder 3"/>
          <p:cNvSpPr>
            <a:spLocks noGrp="1"/>
          </p:cNvSpPr>
          <p:nvPr>
            <p:ph type="sldNum" sz="quarter" idx="10"/>
          </p:nvPr>
        </p:nvSpPr>
        <p:spPr/>
        <p:txBody>
          <a:bodyPr/>
          <a:lstStyle/>
          <a:p>
            <a:fld id="{DF375BF7-40E4-4F89-B0A2-93977CFA6C4C}" type="slidenum">
              <a:rPr lang="en-US" smtClean="0"/>
              <a:t>25</a:t>
            </a:fld>
            <a:endParaRPr lang="en-US"/>
          </a:p>
        </p:txBody>
      </p:sp>
    </p:spTree>
    <p:extLst>
      <p:ext uri="{BB962C8B-B14F-4D97-AF65-F5344CB8AC3E}">
        <p14:creationId xmlns:p14="http://schemas.microsoft.com/office/powerpoint/2010/main" val="2231951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is another area that needs to be ready to roll before kick-off. Teams should have a way to collect and analyze data. It’s also important to look at historical discipline data and get a baseline for the TFI. This final stretch before kick-off is a time to finalize all your components and start planning your kick-offs. Also, make sure all materials are ready to go and visuals are displayed around the school, in handbooks, on the website, etc.</a:t>
            </a:r>
          </a:p>
        </p:txBody>
      </p:sp>
      <p:sp>
        <p:nvSpPr>
          <p:cNvPr id="4" name="Slide Number Placeholder 3"/>
          <p:cNvSpPr>
            <a:spLocks noGrp="1"/>
          </p:cNvSpPr>
          <p:nvPr>
            <p:ph type="sldNum" sz="quarter" idx="10"/>
          </p:nvPr>
        </p:nvSpPr>
        <p:spPr/>
        <p:txBody>
          <a:bodyPr/>
          <a:lstStyle/>
          <a:p>
            <a:fld id="{DF375BF7-40E4-4F89-B0A2-93977CFA6C4C}" type="slidenum">
              <a:rPr lang="en-US" smtClean="0"/>
              <a:t>26</a:t>
            </a:fld>
            <a:endParaRPr lang="en-US"/>
          </a:p>
        </p:txBody>
      </p:sp>
    </p:spTree>
    <p:extLst>
      <p:ext uri="{BB962C8B-B14F-4D97-AF65-F5344CB8AC3E}">
        <p14:creationId xmlns:p14="http://schemas.microsoft.com/office/powerpoint/2010/main" val="33475733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each of the 10 categories in the countdown, use the above template to action plan.</a:t>
            </a:r>
          </a:p>
        </p:txBody>
      </p:sp>
      <p:sp>
        <p:nvSpPr>
          <p:cNvPr id="4" name="Slide Number Placeholder 3"/>
          <p:cNvSpPr>
            <a:spLocks noGrp="1"/>
          </p:cNvSpPr>
          <p:nvPr>
            <p:ph type="sldNum" sz="quarter" idx="10"/>
          </p:nvPr>
        </p:nvSpPr>
        <p:spPr/>
        <p:txBody>
          <a:bodyPr/>
          <a:lstStyle/>
          <a:p>
            <a:fld id="{DF375BF7-40E4-4F89-B0A2-93977CFA6C4C}" type="slidenum">
              <a:rPr lang="en-US" smtClean="0"/>
              <a:t>27</a:t>
            </a:fld>
            <a:endParaRPr lang="en-US"/>
          </a:p>
        </p:txBody>
      </p:sp>
    </p:spTree>
    <p:extLst>
      <p:ext uri="{BB962C8B-B14F-4D97-AF65-F5344CB8AC3E}">
        <p14:creationId xmlns:p14="http://schemas.microsoft.com/office/powerpoint/2010/main" val="4427032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a:t>The</a:t>
            </a:r>
            <a:r>
              <a:rPr lang="en-US" sz="1200" baseline="0" dirty="0"/>
              <a:t> following videos</a:t>
            </a:r>
            <a:r>
              <a:rPr lang="en-US" sz="1200" dirty="0"/>
              <a:t> show </a:t>
            </a:r>
            <a:r>
              <a:rPr lang="en-US" sz="1200" u="sng" dirty="0"/>
              <a:t>just one piece of the overall kick-off process</a:t>
            </a:r>
            <a:r>
              <a:rPr lang="en-US" sz="1200" dirty="0"/>
              <a:t>, with in-person training and discussion accompanying the videos. Some videos will show actual kick-off events to give you some ideas!</a:t>
            </a:r>
          </a:p>
        </p:txBody>
      </p:sp>
      <p:sp>
        <p:nvSpPr>
          <p:cNvPr id="4" name="Slide Number Placeholder 3"/>
          <p:cNvSpPr>
            <a:spLocks noGrp="1"/>
          </p:cNvSpPr>
          <p:nvPr>
            <p:ph type="sldNum" sz="quarter" idx="10"/>
          </p:nvPr>
        </p:nvSpPr>
        <p:spPr/>
        <p:txBody>
          <a:bodyPr/>
          <a:lstStyle/>
          <a:p>
            <a:pPr>
              <a:defRPr/>
            </a:pPr>
            <a:fld id="{DBA2C2E2-0E08-480B-A22D-C2F2EBF6A27D}" type="slidenum">
              <a:rPr lang="en-US" smtClean="0"/>
              <a:pPr>
                <a:defRPr/>
              </a:pPr>
              <a:t>29</a:t>
            </a:fld>
            <a:endParaRPr lang="en-US" dirty="0"/>
          </a:p>
        </p:txBody>
      </p:sp>
    </p:spTree>
    <p:extLst>
      <p:ext uri="{BB962C8B-B14F-4D97-AF65-F5344CB8AC3E}">
        <p14:creationId xmlns:p14="http://schemas.microsoft.com/office/powerpoint/2010/main" val="10865898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hlinkClick r:id="rId3"/>
              </a:rPr>
              <a:t>https://www.youtube.com/watch?v=3sc1JNF8X0s</a:t>
            </a:r>
            <a:r>
              <a:rPr lang="en-US" sz="1200" dirty="0"/>
              <a:t> </a:t>
            </a:r>
          </a:p>
        </p:txBody>
      </p:sp>
      <p:sp>
        <p:nvSpPr>
          <p:cNvPr id="4" name="Slide Number Placeholder 3"/>
          <p:cNvSpPr>
            <a:spLocks noGrp="1"/>
          </p:cNvSpPr>
          <p:nvPr>
            <p:ph type="sldNum" sz="quarter" idx="10"/>
          </p:nvPr>
        </p:nvSpPr>
        <p:spPr/>
        <p:txBody>
          <a:bodyPr/>
          <a:lstStyle/>
          <a:p>
            <a:fld id="{DF375BF7-40E4-4F89-B0A2-93977CFA6C4C}" type="slidenum">
              <a:rPr lang="en-US" smtClean="0"/>
              <a:t>30</a:t>
            </a:fld>
            <a:endParaRPr lang="en-US"/>
          </a:p>
        </p:txBody>
      </p:sp>
    </p:spTree>
    <p:extLst>
      <p:ext uri="{BB962C8B-B14F-4D97-AF65-F5344CB8AC3E}">
        <p14:creationId xmlns:p14="http://schemas.microsoft.com/office/powerpoint/2010/main" val="37585327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hlinkClick r:id="rId3"/>
              </a:rPr>
              <a:t>https://www.youtube.com/watch?v=nCXKvt04ii8</a:t>
            </a:r>
            <a:r>
              <a:rPr lang="en-US" sz="1200" dirty="0"/>
              <a:t> </a:t>
            </a:r>
          </a:p>
        </p:txBody>
      </p:sp>
      <p:sp>
        <p:nvSpPr>
          <p:cNvPr id="4" name="Slide Number Placeholder 3"/>
          <p:cNvSpPr>
            <a:spLocks noGrp="1"/>
          </p:cNvSpPr>
          <p:nvPr>
            <p:ph type="sldNum" sz="quarter" idx="10"/>
          </p:nvPr>
        </p:nvSpPr>
        <p:spPr/>
        <p:txBody>
          <a:bodyPr/>
          <a:lstStyle/>
          <a:p>
            <a:fld id="{DF375BF7-40E4-4F89-B0A2-93977CFA6C4C}" type="slidenum">
              <a:rPr lang="en-US" smtClean="0"/>
              <a:t>31</a:t>
            </a:fld>
            <a:endParaRPr lang="en-US"/>
          </a:p>
        </p:txBody>
      </p:sp>
    </p:spTree>
    <p:extLst>
      <p:ext uri="{BB962C8B-B14F-4D97-AF65-F5344CB8AC3E}">
        <p14:creationId xmlns:p14="http://schemas.microsoft.com/office/powerpoint/2010/main" val="34753843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hlinkClick r:id="rId3"/>
              </a:rPr>
              <a:t>https://www.youtube.com/watch?v=xiYE1RvQ_3g</a:t>
            </a:r>
            <a:r>
              <a:rPr lang="en-US" sz="1200" dirty="0"/>
              <a:t> </a:t>
            </a:r>
          </a:p>
        </p:txBody>
      </p:sp>
      <p:sp>
        <p:nvSpPr>
          <p:cNvPr id="4" name="Slide Number Placeholder 3"/>
          <p:cNvSpPr>
            <a:spLocks noGrp="1"/>
          </p:cNvSpPr>
          <p:nvPr>
            <p:ph type="sldNum" sz="quarter" idx="10"/>
          </p:nvPr>
        </p:nvSpPr>
        <p:spPr/>
        <p:txBody>
          <a:bodyPr/>
          <a:lstStyle/>
          <a:p>
            <a:fld id="{DF375BF7-40E4-4F89-B0A2-93977CFA6C4C}" type="slidenum">
              <a:rPr lang="en-US" smtClean="0"/>
              <a:t>32</a:t>
            </a:fld>
            <a:endParaRPr lang="en-US"/>
          </a:p>
        </p:txBody>
      </p:sp>
    </p:spTree>
    <p:extLst>
      <p:ext uri="{BB962C8B-B14F-4D97-AF65-F5344CB8AC3E}">
        <p14:creationId xmlns:p14="http://schemas.microsoft.com/office/powerpoint/2010/main" val="5116792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F375BF7-40E4-4F89-B0A2-93977CFA6C4C}" type="slidenum">
              <a:rPr lang="en-US" smtClean="0"/>
              <a:t>33</a:t>
            </a:fld>
            <a:endParaRPr lang="en-US"/>
          </a:p>
        </p:txBody>
      </p:sp>
    </p:spTree>
    <p:extLst>
      <p:ext uri="{BB962C8B-B14F-4D97-AF65-F5344CB8AC3E}">
        <p14:creationId xmlns:p14="http://schemas.microsoft.com/office/powerpoint/2010/main" val="1487496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630709"/>
            <a:ext cx="5864225" cy="214777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357808" y="773477"/>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57810" y="2275646"/>
            <a:ext cx="5506414" cy="586824"/>
          </a:xfrm>
        </p:spPr>
        <p:txBody>
          <a:bodyPr/>
          <a:lstStyle>
            <a:lvl1pPr marL="0" indent="0" algn="l">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0" y="4710222"/>
            <a:ext cx="5864225" cy="2147777"/>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1" name="Text Placeholder 20">
            <a:extLst>
              <a:ext uri="{FF2B5EF4-FFF2-40B4-BE49-F238E27FC236}">
                <a16:creationId xmlns:a16="http://schemas.microsoft.com/office/drawing/2014/main" id="{11CBD32D-FB18-BE43-E2F3-C06B2691AF8D}"/>
              </a:ext>
            </a:extLst>
          </p:cNvPr>
          <p:cNvSpPr>
            <a:spLocks noGrp="1"/>
          </p:cNvSpPr>
          <p:nvPr>
            <p:ph type="body" sz="quarter" idx="17" hasCustomPrompt="1"/>
          </p:nvPr>
        </p:nvSpPr>
        <p:spPr>
          <a:xfrm>
            <a:off x="6540251" y="5032785"/>
            <a:ext cx="2353593" cy="477837"/>
          </a:xfrm>
        </p:spPr>
        <p:txBody>
          <a:bodyPr anchor="ctr">
            <a:normAutofit/>
          </a:bodyPr>
          <a:lstStyle>
            <a:lvl1pPr marL="0" indent="0">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en-US" dirty="0"/>
              <a:t>Presenter Name</a:t>
            </a:r>
          </a:p>
        </p:txBody>
      </p:sp>
      <p:sp>
        <p:nvSpPr>
          <p:cNvPr id="23" name="Text Placeholder 20">
            <a:extLst>
              <a:ext uri="{FF2B5EF4-FFF2-40B4-BE49-F238E27FC236}">
                <a16:creationId xmlns:a16="http://schemas.microsoft.com/office/drawing/2014/main" id="{A06A30EA-9EDB-FC32-4D1D-7584602C6941}"/>
              </a:ext>
            </a:extLst>
          </p:cNvPr>
          <p:cNvSpPr>
            <a:spLocks noGrp="1"/>
          </p:cNvSpPr>
          <p:nvPr>
            <p:ph type="body" sz="quarter" idx="19" hasCustomPrompt="1"/>
          </p:nvPr>
        </p:nvSpPr>
        <p:spPr>
          <a:xfrm>
            <a:off x="6540251" y="5565871"/>
            <a:ext cx="2353593" cy="344501"/>
          </a:xfrm>
        </p:spPr>
        <p:txBody>
          <a:bodyPr anchor="ctr">
            <a:noAutofit/>
          </a:bodyPr>
          <a:lstStyle>
            <a:lvl1pPr marL="0" indent="0">
              <a:buNone/>
              <a:defRPr sz="1600" b="0" i="1">
                <a:solidFill>
                  <a:srgbClr val="015C89"/>
                </a:solidFill>
                <a:latin typeface="Georgia" panose="02040502050405020303" pitchFamily="18"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err="1"/>
              <a:t>presenter@AState.edu</a:t>
            </a:r>
            <a:endParaRPr lang="en-US" dirty="0"/>
          </a:p>
        </p:txBody>
      </p:sp>
      <p:sp>
        <p:nvSpPr>
          <p:cNvPr id="12" name="Text Placeholder 20">
            <a:extLst>
              <a:ext uri="{FF2B5EF4-FFF2-40B4-BE49-F238E27FC236}">
                <a16:creationId xmlns:a16="http://schemas.microsoft.com/office/drawing/2014/main" id="{C367328A-8B35-4FF8-BDAB-E0CF81B62DDD}"/>
              </a:ext>
            </a:extLst>
          </p:cNvPr>
          <p:cNvSpPr>
            <a:spLocks noGrp="1"/>
          </p:cNvSpPr>
          <p:nvPr>
            <p:ph type="body" sz="quarter" idx="20" hasCustomPrompt="1"/>
          </p:nvPr>
        </p:nvSpPr>
        <p:spPr>
          <a:xfrm>
            <a:off x="8893844" y="5032784"/>
            <a:ext cx="2754981" cy="477837"/>
          </a:xfrm>
        </p:spPr>
        <p:txBody>
          <a:bodyPr anchor="ctr">
            <a:normAutofit/>
          </a:bodyPr>
          <a:lstStyle>
            <a:lvl1pPr marL="0" indent="0">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en-US" dirty="0"/>
              <a:t>Presenter Name</a:t>
            </a:r>
          </a:p>
        </p:txBody>
      </p:sp>
      <p:sp>
        <p:nvSpPr>
          <p:cNvPr id="13" name="Text Placeholder 20">
            <a:extLst>
              <a:ext uri="{FF2B5EF4-FFF2-40B4-BE49-F238E27FC236}">
                <a16:creationId xmlns:a16="http://schemas.microsoft.com/office/drawing/2014/main" id="{B1556ED9-E056-4A3A-8103-2F5527D0110A}"/>
              </a:ext>
            </a:extLst>
          </p:cNvPr>
          <p:cNvSpPr>
            <a:spLocks noGrp="1"/>
          </p:cNvSpPr>
          <p:nvPr>
            <p:ph type="body" sz="quarter" idx="21" hasCustomPrompt="1"/>
          </p:nvPr>
        </p:nvSpPr>
        <p:spPr>
          <a:xfrm>
            <a:off x="8893844" y="5565871"/>
            <a:ext cx="2754981" cy="344501"/>
          </a:xfrm>
        </p:spPr>
        <p:txBody>
          <a:bodyPr anchor="ctr">
            <a:noAutofit/>
          </a:bodyPr>
          <a:lstStyle>
            <a:lvl1pPr marL="0" indent="0">
              <a:buNone/>
              <a:defRPr sz="1600" b="0" i="1">
                <a:solidFill>
                  <a:srgbClr val="015C89"/>
                </a:solidFill>
                <a:latin typeface="Georgia" panose="02040502050405020303" pitchFamily="18"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err="1"/>
              <a:t>presenter@AState.edu</a:t>
            </a:r>
            <a:endParaRPr lang="en-US" dirty="0"/>
          </a:p>
        </p:txBody>
      </p:sp>
      <p:sp>
        <p:nvSpPr>
          <p:cNvPr id="14" name="Picture Placeholder 5">
            <a:extLst>
              <a:ext uri="{FF2B5EF4-FFF2-40B4-BE49-F238E27FC236}">
                <a16:creationId xmlns:a16="http://schemas.microsoft.com/office/drawing/2014/main" id="{2ADCC607-6942-411C-AFEF-19F61D9572DC}"/>
              </a:ext>
            </a:extLst>
          </p:cNvPr>
          <p:cNvSpPr>
            <a:spLocks noGrp="1"/>
          </p:cNvSpPr>
          <p:nvPr>
            <p:ph type="pic" sz="quarter" idx="18" hasCustomPrompt="1"/>
          </p:nvPr>
        </p:nvSpPr>
        <p:spPr>
          <a:xfrm>
            <a:off x="6676701" y="2458865"/>
            <a:ext cx="2080691" cy="2333302"/>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5" name="Picture Placeholder 5">
            <a:extLst>
              <a:ext uri="{FF2B5EF4-FFF2-40B4-BE49-F238E27FC236}">
                <a16:creationId xmlns:a16="http://schemas.microsoft.com/office/drawing/2014/main" id="{CCF6573E-367F-4453-99AD-1C2E58BCD5EC}"/>
              </a:ext>
            </a:extLst>
          </p:cNvPr>
          <p:cNvSpPr>
            <a:spLocks noGrp="1"/>
          </p:cNvSpPr>
          <p:nvPr>
            <p:ph type="pic" sz="quarter" idx="22" hasCustomPrompt="1"/>
          </p:nvPr>
        </p:nvSpPr>
        <p:spPr>
          <a:xfrm>
            <a:off x="9230988" y="2458865"/>
            <a:ext cx="2080691" cy="2333302"/>
          </a:xfrm>
          <a:prstGeom prst="ellipse">
            <a:avLst/>
          </a:prstGeom>
          <a:solidFill>
            <a:schemeClr val="bg1">
              <a:lumMod val="8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3195327" y="4630709"/>
            <a:ext cx="2668898" cy="2227290"/>
          </a:xfrm>
          <a:prstGeom prst="rect">
            <a:avLst/>
          </a:prstGeom>
        </p:spPr>
      </p:pic>
    </p:spTree>
    <p:extLst>
      <p:ext uri="{BB962C8B-B14F-4D97-AF65-F5344CB8AC3E}">
        <p14:creationId xmlns:p14="http://schemas.microsoft.com/office/powerpoint/2010/main" val="338725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Black Basic Content">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514600" y="365125"/>
            <a:ext cx="8839200" cy="1325563"/>
          </a:xfrm>
        </p:spPr>
        <p:txBody>
          <a:bodyPr>
            <a:normAutofit/>
          </a:bodyPr>
          <a:lstStyle>
            <a:lvl1pP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514600" y="1825625"/>
            <a:ext cx="8839200"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hape 262">
            <a:extLst>
              <a:ext uri="{FF2B5EF4-FFF2-40B4-BE49-F238E27FC236}">
                <a16:creationId xmlns:a16="http://schemas.microsoft.com/office/drawing/2014/main" id="{21B3A422-DCD0-8589-1C29-336AF51E6F1B}"/>
              </a:ext>
            </a:extLst>
          </p:cNvPr>
          <p:cNvSpPr/>
          <p:nvPr userDrawn="1"/>
        </p:nvSpPr>
        <p:spPr>
          <a:xfrm>
            <a:off x="-2812" y="-1"/>
            <a:ext cx="2077611"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718724" y="5877212"/>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37505" y="6106081"/>
            <a:ext cx="21788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FFFFFF"/>
                </a:solidFill>
                <a:effectLst/>
                <a:uLnTx/>
                <a:uFillTx/>
                <a:latin typeface="Univers Cond"/>
                <a:ea typeface="+mn-ea"/>
                <a:cs typeface="+mn-cs"/>
              </a:rPr>
              <a:t>/</a:t>
            </a:r>
            <a:r>
              <a:rPr kumimoji="0" lang="en-US" sz="1800" b="1" i="1" u="none" strike="noStrike" kern="1200" cap="none" spc="0" normalizeH="0" baseline="0" noProof="0" dirty="0" err="1">
                <a:ln>
                  <a:noFill/>
                </a:ln>
                <a:solidFill>
                  <a:srgbClr val="FFFFFF"/>
                </a:solidFill>
                <a:effectLst/>
                <a:uLnTx/>
                <a:uFillTx/>
                <a:latin typeface="Univers Cond"/>
                <a:ea typeface="+mn-ea"/>
                <a:cs typeface="+mn-cs"/>
              </a:rPr>
              <a:t>PBISResourceCenter</a:t>
            </a:r>
            <a:endParaRPr kumimoji="0" lang="en-US" sz="1800" b="1" i="1" u="none" strike="noStrike" kern="1200" cap="none" spc="0" normalizeH="0" baseline="0" noProof="0" dirty="0">
              <a:ln>
                <a:noFill/>
              </a:ln>
              <a:solidFill>
                <a:srgbClr val="FFFFFF"/>
              </a:solidFill>
              <a:effectLst/>
              <a:uLnTx/>
              <a:uFillTx/>
              <a:latin typeface="Univers Cond"/>
              <a:ea typeface="+mn-ea"/>
              <a:cs typeface="+mn-cs"/>
            </a:endParaRPr>
          </a:p>
        </p:txBody>
      </p:sp>
      <p:pic>
        <p:nvPicPr>
          <p:cNvPr id="12" name="Picture 11">
            <a:extLst>
              <a:ext uri="{FF2B5EF4-FFF2-40B4-BE49-F238E27FC236}">
                <a16:creationId xmlns:a16="http://schemas.microsoft.com/office/drawing/2014/main" id="{4ADDEC0C-1CFA-42EA-823F-45588FFAF3CD}"/>
              </a:ext>
            </a:extLst>
          </p:cNvPr>
          <p:cNvPicPr>
            <a:picLocks noChangeAspect="1"/>
          </p:cNvPicPr>
          <p:nvPr userDrawn="1"/>
        </p:nvPicPr>
        <p:blipFill rotWithShape="1">
          <a:blip r:embed="rId4"/>
          <a:srcRect b="16547"/>
          <a:stretch/>
        </p:blipFill>
        <p:spPr>
          <a:xfrm>
            <a:off x="171887" y="0"/>
            <a:ext cx="1760037" cy="1468813"/>
          </a:xfrm>
          <a:prstGeom prst="rect">
            <a:avLst/>
          </a:prstGeom>
        </p:spPr>
      </p:pic>
    </p:spTree>
    <p:extLst>
      <p:ext uri="{BB962C8B-B14F-4D97-AF65-F5344CB8AC3E}">
        <p14:creationId xmlns:p14="http://schemas.microsoft.com/office/powerpoint/2010/main" val="292657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lack Only Image">
    <p:spTree>
      <p:nvGrpSpPr>
        <p:cNvPr id="1" name=""/>
        <p:cNvGrpSpPr/>
        <p:nvPr/>
      </p:nvGrpSpPr>
      <p:grpSpPr>
        <a:xfrm>
          <a:off x="0" y="0"/>
          <a:ext cx="0" cy="0"/>
          <a:chOff x="0" y="0"/>
          <a:chExt cx="0" cy="0"/>
        </a:xfrm>
      </p:grpSpPr>
      <p:sp>
        <p:nvSpPr>
          <p:cNvPr id="3" name="Shape 262">
            <a:extLst>
              <a:ext uri="{FF2B5EF4-FFF2-40B4-BE49-F238E27FC236}">
                <a16:creationId xmlns:a16="http://schemas.microsoft.com/office/drawing/2014/main" id="{14D4F30D-AB14-D808-B704-8902619577B5}"/>
              </a:ext>
            </a:extLst>
          </p:cNvPr>
          <p:cNvSpPr/>
          <p:nvPr userDrawn="1"/>
        </p:nvSpPr>
        <p:spPr>
          <a:xfrm>
            <a:off x="74842"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Shape 262">
            <a:extLst>
              <a:ext uri="{FF2B5EF4-FFF2-40B4-BE49-F238E27FC236}">
                <a16:creationId xmlns:a16="http://schemas.microsoft.com/office/drawing/2014/main" id="{21B3A422-DCD0-8589-1C29-336AF51E6F1B}"/>
              </a:ext>
            </a:extLst>
          </p:cNvPr>
          <p:cNvSpPr/>
          <p:nvPr userDrawn="1"/>
        </p:nvSpPr>
        <p:spPr>
          <a:xfrm>
            <a:off x="-2812" y="-1"/>
            <a:ext cx="2077611"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514600" y="2136369"/>
            <a:ext cx="8839200"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17" name="Title 1">
            <a:extLst>
              <a:ext uri="{FF2B5EF4-FFF2-40B4-BE49-F238E27FC236}">
                <a16:creationId xmlns:a16="http://schemas.microsoft.com/office/drawing/2014/main" id="{9C24DA76-19D7-4407-B385-B261A24BE299}"/>
              </a:ext>
            </a:extLst>
          </p:cNvPr>
          <p:cNvSpPr>
            <a:spLocks noGrp="1"/>
          </p:cNvSpPr>
          <p:nvPr>
            <p:ph type="title" hasCustomPrompt="1"/>
          </p:nvPr>
        </p:nvSpPr>
        <p:spPr>
          <a:xfrm>
            <a:off x="2514600" y="365125"/>
            <a:ext cx="8839200" cy="1325563"/>
          </a:xfrm>
        </p:spPr>
        <p:txBody>
          <a:bodyPr>
            <a:normAutofit/>
          </a:bodyPr>
          <a:lstStyle>
            <a:lvl1pPr>
              <a:defRPr sz="5400" b="1" i="0">
                <a:latin typeface="+mn-lt"/>
                <a:cs typeface="Arial Black" panose="020B0604020202020204" pitchFamily="34" charset="0"/>
              </a:defRPr>
            </a:lvl1pPr>
          </a:lstStyle>
          <a:p>
            <a:r>
              <a:rPr lang="en-US" dirty="0"/>
              <a:t>Click To Edit Master Title</a:t>
            </a:r>
          </a:p>
        </p:txBody>
      </p:sp>
      <p:grpSp>
        <p:nvGrpSpPr>
          <p:cNvPr id="19" name="Group 18">
            <a:extLst>
              <a:ext uri="{FF2B5EF4-FFF2-40B4-BE49-F238E27FC236}">
                <a16:creationId xmlns:a16="http://schemas.microsoft.com/office/drawing/2014/main" id="{521D78EB-8392-46B7-AB7B-A8AB53C20F1A}"/>
              </a:ext>
            </a:extLst>
          </p:cNvPr>
          <p:cNvGrpSpPr/>
          <p:nvPr userDrawn="1"/>
        </p:nvGrpSpPr>
        <p:grpSpPr>
          <a:xfrm>
            <a:off x="718724" y="5877212"/>
            <a:ext cx="634537" cy="296212"/>
            <a:chOff x="293972" y="5858435"/>
            <a:chExt cx="634537" cy="296212"/>
          </a:xfrm>
        </p:grpSpPr>
        <p:pic>
          <p:nvPicPr>
            <p:cNvPr id="20" name="Picture 19">
              <a:extLst>
                <a:ext uri="{FF2B5EF4-FFF2-40B4-BE49-F238E27FC236}">
                  <a16:creationId xmlns:a16="http://schemas.microsoft.com/office/drawing/2014/main" id="{59707AD4-6107-434D-A17F-0291AD0A27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1" name="Picture 20">
              <a:extLst>
                <a:ext uri="{FF2B5EF4-FFF2-40B4-BE49-F238E27FC236}">
                  <a16:creationId xmlns:a16="http://schemas.microsoft.com/office/drawing/2014/main" id="{711ED4D0-2F53-4F44-93CB-77DC20FCA10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3" name="TextBox 22">
            <a:extLst>
              <a:ext uri="{FF2B5EF4-FFF2-40B4-BE49-F238E27FC236}">
                <a16:creationId xmlns:a16="http://schemas.microsoft.com/office/drawing/2014/main" id="{A2C95BB2-95F3-4E41-9159-F838592B02BD}"/>
              </a:ext>
            </a:extLst>
          </p:cNvPr>
          <p:cNvSpPr txBox="1"/>
          <p:nvPr userDrawn="1"/>
        </p:nvSpPr>
        <p:spPr>
          <a:xfrm>
            <a:off x="-37505" y="6106081"/>
            <a:ext cx="217882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FFFFFF"/>
                </a:solidFill>
                <a:effectLst/>
                <a:uLnTx/>
                <a:uFillTx/>
                <a:latin typeface="Univers Cond"/>
                <a:ea typeface="+mn-ea"/>
                <a:cs typeface="+mn-cs"/>
              </a:rPr>
              <a:t>/</a:t>
            </a:r>
            <a:r>
              <a:rPr kumimoji="0" lang="en-US" sz="1800" b="1" i="1" u="none" strike="noStrike" kern="1200" cap="none" spc="0" normalizeH="0" baseline="0" noProof="0" dirty="0" err="1">
                <a:ln>
                  <a:noFill/>
                </a:ln>
                <a:solidFill>
                  <a:srgbClr val="FFFFFF"/>
                </a:solidFill>
                <a:effectLst/>
                <a:uLnTx/>
                <a:uFillTx/>
                <a:latin typeface="Univers Cond"/>
                <a:ea typeface="+mn-ea"/>
                <a:cs typeface="+mn-cs"/>
              </a:rPr>
              <a:t>PBISResourceCenter</a:t>
            </a:r>
            <a:endParaRPr kumimoji="0" lang="en-US" sz="1800" b="1" i="1" u="none" strike="noStrike" kern="1200" cap="none" spc="0" normalizeH="0" baseline="0" noProof="0" dirty="0">
              <a:ln>
                <a:noFill/>
              </a:ln>
              <a:solidFill>
                <a:srgbClr val="FFFFFF"/>
              </a:solidFill>
              <a:effectLst/>
              <a:uLnTx/>
              <a:uFillTx/>
              <a:latin typeface="Univers Cond"/>
              <a:ea typeface="+mn-ea"/>
              <a:cs typeface="+mn-cs"/>
            </a:endParaRPr>
          </a:p>
        </p:txBody>
      </p:sp>
      <p:pic>
        <p:nvPicPr>
          <p:cNvPr id="11" name="Picture 10">
            <a:extLst>
              <a:ext uri="{FF2B5EF4-FFF2-40B4-BE49-F238E27FC236}">
                <a16:creationId xmlns:a16="http://schemas.microsoft.com/office/drawing/2014/main" id="{19BC2DA9-4B5C-4C3C-A7F3-11E915BEAD1F}"/>
              </a:ext>
            </a:extLst>
          </p:cNvPr>
          <p:cNvPicPr>
            <a:picLocks noChangeAspect="1"/>
          </p:cNvPicPr>
          <p:nvPr userDrawn="1"/>
        </p:nvPicPr>
        <p:blipFill rotWithShape="1">
          <a:blip r:embed="rId4"/>
          <a:srcRect b="16547"/>
          <a:stretch/>
        </p:blipFill>
        <p:spPr>
          <a:xfrm>
            <a:off x="171887" y="0"/>
            <a:ext cx="1760037" cy="1468813"/>
          </a:xfrm>
          <a:prstGeom prst="rect">
            <a:avLst/>
          </a:prstGeom>
        </p:spPr>
      </p:pic>
    </p:spTree>
    <p:extLst>
      <p:ext uri="{BB962C8B-B14F-4D97-AF65-F5344CB8AC3E}">
        <p14:creationId xmlns:p14="http://schemas.microsoft.com/office/powerpoint/2010/main" val="3790140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5" name="Shape 262">
            <a:extLst>
              <a:ext uri="{FF2B5EF4-FFF2-40B4-BE49-F238E27FC236}">
                <a16:creationId xmlns:a16="http://schemas.microsoft.com/office/drawing/2014/main" id="{2D15BCAD-93A7-8B33-BAEB-73BA04DF999F}"/>
              </a:ext>
            </a:extLst>
          </p:cNvPr>
          <p:cNvSpPr/>
          <p:nvPr userDrawn="1"/>
        </p:nvSpPr>
        <p:spPr>
          <a:xfrm>
            <a:off x="10038324" y="0"/>
            <a:ext cx="2077611"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946969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3542764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3596775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3313779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842321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88410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73623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62600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801282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813801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9788110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theme" Target="../theme/theme2.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49394345"/>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09653930"/>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video" Target="https://www.youtube.com/embed/3sc1JNF8X0s" TargetMode="Externa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2.xml"/><Relationship Id="rId1" Type="http://schemas.openxmlformats.org/officeDocument/2006/relationships/video" Target="https://www.youtube.com/embed/nCXKvt04ii8" TargetMode="Externa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video" Target="https://www.youtube.com/embed/xiYE1RvQ_3g" TargetMode="External"/><Relationship Id="rId4" Type="http://schemas.openxmlformats.org/officeDocument/2006/relationships/image" Target="../media/image15.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s://pbis.astate.edu/kicking-off-pbi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A8FF6C2-C302-4F66-B2E7-476F25756533}"/>
              </a:ext>
            </a:extLst>
          </p:cNvPr>
          <p:cNvSpPr>
            <a:spLocks noGrp="1"/>
          </p:cNvSpPr>
          <p:nvPr>
            <p:ph type="ctrTitle"/>
          </p:nvPr>
        </p:nvSpPr>
        <p:spPr/>
        <p:txBody>
          <a:bodyPr/>
          <a:lstStyle/>
          <a:p>
            <a:r>
              <a:rPr lang="en-US"/>
              <a:t>Kicking Off PBIS</a:t>
            </a:r>
            <a:endParaRPr lang="en-US" dirty="0"/>
          </a:p>
        </p:txBody>
      </p:sp>
      <p:sp>
        <p:nvSpPr>
          <p:cNvPr id="2" name="Subtitle 1">
            <a:extLst>
              <a:ext uri="{FF2B5EF4-FFF2-40B4-BE49-F238E27FC236}">
                <a16:creationId xmlns:a16="http://schemas.microsoft.com/office/drawing/2014/main" id="{C1386F79-D126-4F5E-B2E0-D04B9BB0B044}"/>
              </a:ext>
            </a:extLst>
          </p:cNvPr>
          <p:cNvSpPr>
            <a:spLocks noGrp="1"/>
          </p:cNvSpPr>
          <p:nvPr>
            <p:ph type="subTitle" idx="1"/>
          </p:nvPr>
        </p:nvSpPr>
        <p:spPr/>
        <p:txBody>
          <a:bodyPr/>
          <a:lstStyle/>
          <a:p>
            <a:r>
              <a:rPr lang="en-US"/>
              <a:t>Module 16</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79A73-1A3B-4D63-842E-DE64DFD3FCC9}"/>
              </a:ext>
            </a:extLst>
          </p:cNvPr>
          <p:cNvSpPr>
            <a:spLocks noGrp="1"/>
          </p:cNvSpPr>
          <p:nvPr>
            <p:ph type="title"/>
          </p:nvPr>
        </p:nvSpPr>
        <p:spPr/>
        <p:txBody>
          <a:bodyPr/>
          <a:lstStyle/>
          <a:p>
            <a:r>
              <a:rPr lang="en-US"/>
              <a:t>Context</a:t>
            </a:r>
            <a:endParaRPr lang="en-US" dirty="0"/>
          </a:p>
        </p:txBody>
      </p:sp>
      <p:sp>
        <p:nvSpPr>
          <p:cNvPr id="3" name="Content Placeholder 2">
            <a:extLst>
              <a:ext uri="{FF2B5EF4-FFF2-40B4-BE49-F238E27FC236}">
                <a16:creationId xmlns:a16="http://schemas.microsoft.com/office/drawing/2014/main" id="{1284D935-C05C-493A-8D79-291E32241934}"/>
              </a:ext>
            </a:extLst>
          </p:cNvPr>
          <p:cNvSpPr>
            <a:spLocks noGrp="1"/>
          </p:cNvSpPr>
          <p:nvPr>
            <p:ph idx="1"/>
          </p:nvPr>
        </p:nvSpPr>
        <p:spPr/>
        <p:txBody>
          <a:bodyPr/>
          <a:lstStyle/>
          <a:p>
            <a:r>
              <a:rPr lang="en-US"/>
              <a:t>Purpose &amp; critical features of kick-off</a:t>
            </a:r>
          </a:p>
          <a:p>
            <a:r>
              <a:rPr lang="en-US"/>
              <a:t>Kick-off planning</a:t>
            </a:r>
          </a:p>
          <a:p>
            <a:r>
              <a:rPr lang="en-US"/>
              <a:t>School examples</a:t>
            </a:r>
          </a:p>
          <a:p>
            <a:endParaRPr lang="en-US" dirty="0"/>
          </a:p>
        </p:txBody>
      </p:sp>
    </p:spTree>
    <p:extLst>
      <p:ext uri="{BB962C8B-B14F-4D97-AF65-F5344CB8AC3E}">
        <p14:creationId xmlns:p14="http://schemas.microsoft.com/office/powerpoint/2010/main" val="4103705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C568ACA-1465-421E-9C71-F2C8960E7C1E}"/>
              </a:ext>
            </a:extLst>
          </p:cNvPr>
          <p:cNvSpPr>
            <a:spLocks noGrp="1"/>
          </p:cNvSpPr>
          <p:nvPr>
            <p:ph type="title"/>
          </p:nvPr>
        </p:nvSpPr>
        <p:spPr/>
        <p:txBody>
          <a:bodyPr/>
          <a:lstStyle/>
          <a:p>
            <a:r>
              <a:rPr lang="en-US"/>
              <a:t>Purpose Of This Training</a:t>
            </a:r>
            <a:endParaRPr lang="en-US" dirty="0"/>
          </a:p>
        </p:txBody>
      </p:sp>
      <p:sp>
        <p:nvSpPr>
          <p:cNvPr id="6" name="Content Placeholder 5">
            <a:extLst>
              <a:ext uri="{FF2B5EF4-FFF2-40B4-BE49-F238E27FC236}">
                <a16:creationId xmlns:a16="http://schemas.microsoft.com/office/drawing/2014/main" id="{71020E59-92C2-4F85-B97F-1458D6FECA37}"/>
              </a:ext>
            </a:extLst>
          </p:cNvPr>
          <p:cNvSpPr>
            <a:spLocks noGrp="1"/>
          </p:cNvSpPr>
          <p:nvPr>
            <p:ph idx="1"/>
          </p:nvPr>
        </p:nvSpPr>
        <p:spPr/>
        <p:txBody>
          <a:bodyPr/>
          <a:lstStyle/>
          <a:p>
            <a:r>
              <a:rPr lang="en-US"/>
              <a:t>Show what goes into planning for kicking off PBIS.</a:t>
            </a:r>
          </a:p>
          <a:p>
            <a:r>
              <a:rPr lang="en-US"/>
              <a:t>Give trainees guidance and examples for creating action plans for their kick-offs.</a:t>
            </a:r>
            <a:endParaRPr lang="en-US" dirty="0"/>
          </a:p>
        </p:txBody>
      </p:sp>
    </p:spTree>
    <p:extLst>
      <p:ext uri="{BB962C8B-B14F-4D97-AF65-F5344CB8AC3E}">
        <p14:creationId xmlns:p14="http://schemas.microsoft.com/office/powerpoint/2010/main" val="3334183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C89CEF-1217-4A31-82B1-DFB3A284B000}"/>
              </a:ext>
            </a:extLst>
          </p:cNvPr>
          <p:cNvSpPr>
            <a:spLocks noGrp="1"/>
          </p:cNvSpPr>
          <p:nvPr>
            <p:ph type="title"/>
          </p:nvPr>
        </p:nvSpPr>
        <p:spPr/>
        <p:txBody>
          <a:bodyPr/>
          <a:lstStyle/>
          <a:p>
            <a:r>
              <a:rPr lang="en-US"/>
              <a:t>Materials </a:t>
            </a:r>
            <a:endParaRPr lang="en-US" dirty="0"/>
          </a:p>
        </p:txBody>
      </p:sp>
      <p:sp>
        <p:nvSpPr>
          <p:cNvPr id="6" name="Content Placeholder 5">
            <a:extLst>
              <a:ext uri="{FF2B5EF4-FFF2-40B4-BE49-F238E27FC236}">
                <a16:creationId xmlns:a16="http://schemas.microsoft.com/office/drawing/2014/main" id="{EC6A5BEE-367F-46BE-9333-A3AFD225C4E5}"/>
              </a:ext>
            </a:extLst>
          </p:cNvPr>
          <p:cNvSpPr>
            <a:spLocks noGrp="1"/>
          </p:cNvSpPr>
          <p:nvPr>
            <p:ph idx="1"/>
          </p:nvPr>
        </p:nvSpPr>
        <p:spPr/>
        <p:txBody>
          <a:bodyPr/>
          <a:lstStyle/>
          <a:p>
            <a:pPr lvl="0"/>
            <a:r>
              <a:rPr lang="en-US"/>
              <a:t>Readiness checklists</a:t>
            </a:r>
          </a:p>
          <a:p>
            <a:pPr lvl="0"/>
            <a:r>
              <a:rPr lang="en-US"/>
              <a:t>Staff kick-off plan example</a:t>
            </a:r>
          </a:p>
          <a:p>
            <a:pPr lvl="0"/>
            <a:r>
              <a:rPr lang="en-US"/>
              <a:t>Parent kick-off example</a:t>
            </a:r>
          </a:p>
          <a:p>
            <a:pPr lvl="0"/>
            <a:r>
              <a:rPr lang="en-US"/>
              <a:t>Student kick-off examples</a:t>
            </a:r>
          </a:p>
          <a:p>
            <a:pPr lvl="0"/>
            <a:r>
              <a:rPr lang="en-US"/>
              <a:t>Countdown to kick-off action planning</a:t>
            </a:r>
          </a:p>
          <a:p>
            <a:r>
              <a:rPr lang="en-US"/>
              <a:t>Links to resources</a:t>
            </a:r>
            <a:endParaRPr lang="en-US" dirty="0"/>
          </a:p>
        </p:txBody>
      </p:sp>
    </p:spTree>
    <p:extLst>
      <p:ext uri="{BB962C8B-B14F-4D97-AF65-F5344CB8AC3E}">
        <p14:creationId xmlns:p14="http://schemas.microsoft.com/office/powerpoint/2010/main" val="1567398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Purpose of Kick-off</a:t>
            </a:r>
            <a:endParaRPr lang="en-US" dirty="0"/>
          </a:p>
        </p:txBody>
      </p:sp>
    </p:spTree>
    <p:extLst>
      <p:ext uri="{BB962C8B-B14F-4D97-AF65-F5344CB8AC3E}">
        <p14:creationId xmlns:p14="http://schemas.microsoft.com/office/powerpoint/2010/main" val="101341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lstStyle/>
          <a:p>
            <a:pPr>
              <a:buFont typeface="Wingdings" panose="05000000000000000000" pitchFamily="2" charset="2"/>
              <a:buChar char="q"/>
            </a:pPr>
            <a:endParaRPr lang="en-US" dirty="0"/>
          </a:p>
          <a:p>
            <a:pPr>
              <a:buFont typeface="Wingdings" panose="05000000000000000000" pitchFamily="2" charset="2"/>
              <a:buChar char="q"/>
            </a:pPr>
            <a:r>
              <a:rPr lang="en-US" dirty="0"/>
              <a:t>Provide “big picture” of PBIS </a:t>
            </a:r>
          </a:p>
          <a:p>
            <a:pPr>
              <a:buFont typeface="Wingdings" panose="05000000000000000000" pitchFamily="2" charset="2"/>
              <a:buChar char="q"/>
            </a:pPr>
            <a:r>
              <a:rPr lang="en-US" dirty="0"/>
              <a:t> Teach expectations: all settings/all students </a:t>
            </a:r>
          </a:p>
          <a:p>
            <a:pPr>
              <a:buFont typeface="Wingdings" panose="05000000000000000000" pitchFamily="2" charset="2"/>
              <a:buChar char="q"/>
            </a:pPr>
            <a:r>
              <a:rPr lang="en-US" dirty="0"/>
              <a:t> Explain acknowledgement system</a:t>
            </a:r>
          </a:p>
          <a:p>
            <a:pPr>
              <a:buFont typeface="Wingdings" panose="05000000000000000000" pitchFamily="2" charset="2"/>
              <a:buChar char="q"/>
            </a:pPr>
            <a:r>
              <a:rPr lang="en-US" dirty="0"/>
              <a:t> Define correction system</a:t>
            </a:r>
          </a:p>
          <a:p>
            <a:pPr>
              <a:buFont typeface="Wingdings" panose="05000000000000000000" pitchFamily="2" charset="2"/>
              <a:buChar char="q"/>
            </a:pPr>
            <a:r>
              <a:rPr lang="en-US" dirty="0"/>
              <a:t> Display visual reminders around school</a:t>
            </a:r>
          </a:p>
          <a:p>
            <a:endParaRPr lang="en-US" dirty="0"/>
          </a:p>
        </p:txBody>
      </p:sp>
      <p:sp>
        <p:nvSpPr>
          <p:cNvPr id="4" name="Slide Number Placeholder 3"/>
          <p:cNvSpPr>
            <a:spLocks noGrp="1"/>
          </p:cNvSpPr>
          <p:nvPr>
            <p:ph type="sldNum" sz="quarter" idx="4294967295"/>
          </p:nvPr>
        </p:nvSpPr>
        <p:spPr>
          <a:xfrm>
            <a:off x="11982450" y="6507163"/>
            <a:ext cx="209550" cy="153987"/>
          </a:xfrm>
        </p:spPr>
        <p:txBody>
          <a:bodyPr/>
          <a:lstStyle/>
          <a:p>
            <a:r>
              <a:rPr lang="en-US" dirty="0"/>
              <a:t> </a:t>
            </a:r>
          </a:p>
        </p:txBody>
      </p:sp>
      <p:pic>
        <p:nvPicPr>
          <p:cNvPr id="7170" name="Picture 2" descr="Image result for features">
            <a:extLst>
              <a:ext uri="{FF2B5EF4-FFF2-40B4-BE49-F238E27FC236}">
                <a16:creationId xmlns:a16="http://schemas.microsoft.com/office/drawing/2014/main" id="{9B27AB7D-097D-434E-BF11-8F6CBEB75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7613" y="114300"/>
            <a:ext cx="3381349" cy="214427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E4D51CA-E007-439D-A37F-1CA6FAF459E3}"/>
              </a:ext>
            </a:extLst>
          </p:cNvPr>
          <p:cNvSpPr txBox="1"/>
          <p:nvPr/>
        </p:nvSpPr>
        <p:spPr>
          <a:xfrm rot="20930495">
            <a:off x="6981583" y="793600"/>
            <a:ext cx="3533819" cy="785672"/>
          </a:xfrm>
          <a:prstGeom prst="rect">
            <a:avLst/>
          </a:prstGeom>
          <a:noFill/>
        </p:spPr>
        <p:txBody>
          <a:bodyPr wrap="square" rtlCol="0">
            <a:prstTxWarp prst="textCanUp">
              <a:avLst/>
            </a:prstTxWarp>
            <a:spAutoFit/>
          </a:bodyPr>
          <a:lstStyle/>
          <a:p>
            <a:r>
              <a:rPr lang="en-US" sz="5400" dirty="0">
                <a:solidFill>
                  <a:srgbClr val="CC0033"/>
                </a:solidFill>
              </a:rPr>
              <a:t>of Kick-off</a:t>
            </a:r>
          </a:p>
        </p:txBody>
      </p:sp>
    </p:spTree>
    <p:extLst>
      <p:ext uri="{BB962C8B-B14F-4D97-AF65-F5344CB8AC3E}">
        <p14:creationId xmlns:p14="http://schemas.microsoft.com/office/powerpoint/2010/main" val="158751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 calcmode="lin" valueType="num">
                                      <p:cBhvr additive="base">
                                        <p:cTn id="1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 calcmode="lin" valueType="num">
                                      <p:cBhvr additive="base">
                                        <p:cTn id="2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 calcmode="lin" valueType="num">
                                      <p:cBhvr additive="base">
                                        <p:cTn id="3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E64D98-8B31-4E21-84B4-78AA080FF323}"/>
              </a:ext>
            </a:extLst>
          </p:cNvPr>
          <p:cNvSpPr>
            <a:spLocks noGrp="1"/>
          </p:cNvSpPr>
          <p:nvPr>
            <p:ph type="title"/>
          </p:nvPr>
        </p:nvSpPr>
        <p:spPr/>
        <p:txBody>
          <a:bodyPr/>
          <a:lstStyle/>
          <a:p>
            <a:r>
              <a:rPr lang="en-US"/>
              <a:t>Staff Kick-off</a:t>
            </a:r>
            <a:endParaRPr lang="en-US" dirty="0"/>
          </a:p>
        </p:txBody>
      </p:sp>
      <p:sp>
        <p:nvSpPr>
          <p:cNvPr id="6" name="Content Placeholder 5">
            <a:extLst>
              <a:ext uri="{FF2B5EF4-FFF2-40B4-BE49-F238E27FC236}">
                <a16:creationId xmlns:a16="http://schemas.microsoft.com/office/drawing/2014/main" id="{59D0356B-C7EF-4DD5-8969-A7D6D1F9E120}"/>
              </a:ext>
            </a:extLst>
          </p:cNvPr>
          <p:cNvSpPr>
            <a:spLocks noGrp="1"/>
          </p:cNvSpPr>
          <p:nvPr>
            <p:ph idx="1"/>
          </p:nvPr>
        </p:nvSpPr>
        <p:spPr/>
        <p:txBody>
          <a:bodyPr/>
          <a:lstStyle/>
          <a:p>
            <a:r>
              <a:rPr lang="en-US"/>
              <a:t>Celebrate commitment to student success.</a:t>
            </a:r>
          </a:p>
          <a:p>
            <a:r>
              <a:rPr lang="en-US"/>
              <a:t>Highlight big ideas of PBIS.</a:t>
            </a:r>
          </a:p>
          <a:p>
            <a:r>
              <a:rPr lang="en-US"/>
              <a:t>Provide research on PBIS.</a:t>
            </a:r>
          </a:p>
          <a:p>
            <a:r>
              <a:rPr lang="en-US"/>
              <a:t>Show how PBIS helps staff build social culture.</a:t>
            </a:r>
            <a:endParaRPr lang="en-US" dirty="0"/>
          </a:p>
        </p:txBody>
      </p:sp>
    </p:spTree>
    <p:extLst>
      <p:ext uri="{BB962C8B-B14F-4D97-AF65-F5344CB8AC3E}">
        <p14:creationId xmlns:p14="http://schemas.microsoft.com/office/powerpoint/2010/main" val="2434497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B554B8F-804C-4D21-9BC4-8630B58A055D}"/>
              </a:ext>
            </a:extLst>
          </p:cNvPr>
          <p:cNvSpPr>
            <a:spLocks noGrp="1"/>
          </p:cNvSpPr>
          <p:nvPr>
            <p:ph type="title"/>
          </p:nvPr>
        </p:nvSpPr>
        <p:spPr/>
        <p:txBody>
          <a:bodyPr/>
          <a:lstStyle/>
          <a:p>
            <a:r>
              <a:rPr lang="en-US"/>
              <a:t>Student Kick-off</a:t>
            </a:r>
            <a:endParaRPr lang="en-US" dirty="0"/>
          </a:p>
        </p:txBody>
      </p:sp>
      <p:sp>
        <p:nvSpPr>
          <p:cNvPr id="6" name="Content Placeholder 5">
            <a:extLst>
              <a:ext uri="{FF2B5EF4-FFF2-40B4-BE49-F238E27FC236}">
                <a16:creationId xmlns:a16="http://schemas.microsoft.com/office/drawing/2014/main" id="{9E2DA138-AF06-4C60-A38A-794C46EF8B3E}"/>
              </a:ext>
            </a:extLst>
          </p:cNvPr>
          <p:cNvSpPr>
            <a:spLocks noGrp="1"/>
          </p:cNvSpPr>
          <p:nvPr>
            <p:ph idx="1"/>
          </p:nvPr>
        </p:nvSpPr>
        <p:spPr/>
        <p:txBody>
          <a:bodyPr/>
          <a:lstStyle/>
          <a:p>
            <a:r>
              <a:rPr lang="en-US"/>
              <a:t>Discuss the goal of creating a positive school climate.</a:t>
            </a:r>
          </a:p>
          <a:p>
            <a:r>
              <a:rPr lang="en-US"/>
              <a:t>Explain how to do this.</a:t>
            </a:r>
          </a:p>
          <a:p>
            <a:r>
              <a:rPr lang="en-US"/>
              <a:t>Teach expectations to students.</a:t>
            </a:r>
            <a:endParaRPr lang="en-US" dirty="0"/>
          </a:p>
        </p:txBody>
      </p:sp>
    </p:spTree>
    <p:extLst>
      <p:ext uri="{BB962C8B-B14F-4D97-AF65-F5344CB8AC3E}">
        <p14:creationId xmlns:p14="http://schemas.microsoft.com/office/powerpoint/2010/main" val="4267759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946C804-E375-4534-B112-ABDE4E1E9317}"/>
              </a:ext>
            </a:extLst>
          </p:cNvPr>
          <p:cNvSpPr>
            <a:spLocks noGrp="1"/>
          </p:cNvSpPr>
          <p:nvPr>
            <p:ph type="title"/>
          </p:nvPr>
        </p:nvSpPr>
        <p:spPr/>
        <p:txBody>
          <a:bodyPr/>
          <a:lstStyle/>
          <a:p>
            <a:r>
              <a:rPr lang="en-US"/>
              <a:t>Parent Kick-off</a:t>
            </a:r>
            <a:endParaRPr lang="en-US" dirty="0"/>
          </a:p>
        </p:txBody>
      </p:sp>
      <p:sp>
        <p:nvSpPr>
          <p:cNvPr id="6" name="Content Placeholder 5">
            <a:extLst>
              <a:ext uri="{FF2B5EF4-FFF2-40B4-BE49-F238E27FC236}">
                <a16:creationId xmlns:a16="http://schemas.microsoft.com/office/drawing/2014/main" id="{C8A4783E-2384-4C4C-971F-E0E8EFC3367F}"/>
              </a:ext>
            </a:extLst>
          </p:cNvPr>
          <p:cNvSpPr>
            <a:spLocks noGrp="1"/>
          </p:cNvSpPr>
          <p:nvPr>
            <p:ph idx="1"/>
          </p:nvPr>
        </p:nvSpPr>
        <p:spPr/>
        <p:txBody>
          <a:bodyPr/>
          <a:lstStyle/>
          <a:p>
            <a:r>
              <a:rPr lang="en-US"/>
              <a:t>Discuss your goals for positive school climate.</a:t>
            </a:r>
          </a:p>
          <a:p>
            <a:r>
              <a:rPr lang="en-US"/>
              <a:t>Explain how PBIS helps achieve these goals.</a:t>
            </a:r>
          </a:p>
          <a:p>
            <a:r>
              <a:rPr lang="en-US"/>
              <a:t>Provide opportunities for involvement.</a:t>
            </a:r>
            <a:endParaRPr lang="en-US" dirty="0"/>
          </a:p>
        </p:txBody>
      </p:sp>
    </p:spTree>
    <p:extLst>
      <p:ext uri="{BB962C8B-B14F-4D97-AF65-F5344CB8AC3E}">
        <p14:creationId xmlns:p14="http://schemas.microsoft.com/office/powerpoint/2010/main" val="3082538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C2C1534-4F1B-42BC-92F7-7D7AE158D19F}"/>
              </a:ext>
            </a:extLst>
          </p:cNvPr>
          <p:cNvSpPr>
            <a:spLocks noGrp="1"/>
          </p:cNvSpPr>
          <p:nvPr>
            <p:ph type="title"/>
          </p:nvPr>
        </p:nvSpPr>
        <p:spPr/>
        <p:txBody>
          <a:bodyPr/>
          <a:lstStyle/>
          <a:p>
            <a:r>
              <a:rPr lang="en-US"/>
              <a:t>Other Considerations</a:t>
            </a:r>
            <a:endParaRPr lang="en-US" dirty="0"/>
          </a:p>
        </p:txBody>
      </p:sp>
      <p:sp>
        <p:nvSpPr>
          <p:cNvPr id="6" name="Content Placeholder 5">
            <a:extLst>
              <a:ext uri="{FF2B5EF4-FFF2-40B4-BE49-F238E27FC236}">
                <a16:creationId xmlns:a16="http://schemas.microsoft.com/office/drawing/2014/main" id="{CE5C6EB5-A5F7-49D9-B2C2-2F93039EBAC5}"/>
              </a:ext>
            </a:extLst>
          </p:cNvPr>
          <p:cNvSpPr>
            <a:spLocks noGrp="1"/>
          </p:cNvSpPr>
          <p:nvPr>
            <p:ph idx="1"/>
          </p:nvPr>
        </p:nvSpPr>
        <p:spPr/>
        <p:txBody>
          <a:bodyPr/>
          <a:lstStyle/>
          <a:p>
            <a:r>
              <a:rPr lang="en-US"/>
              <a:t>New students</a:t>
            </a:r>
          </a:p>
          <a:p>
            <a:r>
              <a:rPr lang="en-US"/>
              <a:t>Substitute teachers and new staff</a:t>
            </a:r>
            <a:endParaRPr lang="en-US" dirty="0"/>
          </a:p>
        </p:txBody>
      </p:sp>
      <p:pic>
        <p:nvPicPr>
          <p:cNvPr id="6146" name="Picture 2" descr="Image result for considerations">
            <a:extLst>
              <a:ext uri="{FF2B5EF4-FFF2-40B4-BE49-F238E27FC236}">
                <a16:creationId xmlns:a16="http://schemas.microsoft.com/office/drawing/2014/main" id="{B8CBB9A1-98C6-47FB-B3B3-F0017240CC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0211" y="4001294"/>
            <a:ext cx="28575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4019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B7CA4-F76D-4182-9170-9AE93E5FF5EA}"/>
              </a:ext>
            </a:extLst>
          </p:cNvPr>
          <p:cNvSpPr>
            <a:spLocks noGrp="1"/>
          </p:cNvSpPr>
          <p:nvPr>
            <p:ph type="title"/>
          </p:nvPr>
        </p:nvSpPr>
        <p:spPr/>
        <p:txBody>
          <a:bodyPr/>
          <a:lstStyle/>
          <a:p>
            <a:r>
              <a:rPr lang="en-US"/>
              <a:t>Kick-off Planning</a:t>
            </a:r>
            <a:endParaRPr lang="en-US" dirty="0"/>
          </a:p>
        </p:txBody>
      </p:sp>
    </p:spTree>
    <p:extLst>
      <p:ext uri="{BB962C8B-B14F-4D97-AF65-F5344CB8AC3E}">
        <p14:creationId xmlns:p14="http://schemas.microsoft.com/office/powerpoint/2010/main" val="1041843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Kick-off Planning</a:t>
            </a:r>
            <a:endParaRPr lang="en-US" dirty="0"/>
          </a:p>
        </p:txBody>
      </p:sp>
      <p:sp>
        <p:nvSpPr>
          <p:cNvPr id="6" name="Content Placeholder 5"/>
          <p:cNvSpPr>
            <a:spLocks noGrp="1"/>
          </p:cNvSpPr>
          <p:nvPr>
            <p:ph idx="1"/>
          </p:nvPr>
        </p:nvSpPr>
        <p:spPr/>
        <p:txBody>
          <a:bodyPr/>
          <a:lstStyle/>
          <a:p>
            <a:r>
              <a:rPr lang="en-US" dirty="0"/>
              <a:t>What info do you want to convey? To whom?</a:t>
            </a:r>
          </a:p>
          <a:p>
            <a:pPr lvl="1"/>
            <a:r>
              <a:rPr lang="en-US" dirty="0"/>
              <a:t>Staff </a:t>
            </a:r>
          </a:p>
          <a:p>
            <a:pPr lvl="1"/>
            <a:r>
              <a:rPr lang="en-US" dirty="0"/>
              <a:t>Students</a:t>
            </a:r>
          </a:p>
          <a:p>
            <a:pPr lvl="1"/>
            <a:r>
              <a:rPr lang="en-US" dirty="0"/>
              <a:t>Parents </a:t>
            </a:r>
          </a:p>
          <a:p>
            <a:pPr lvl="1"/>
            <a:r>
              <a:rPr lang="en-US" dirty="0"/>
              <a:t>Bus drivers </a:t>
            </a:r>
          </a:p>
          <a:p>
            <a:pPr lvl="1"/>
            <a:r>
              <a:rPr lang="en-US" dirty="0"/>
              <a:t>Who else? </a:t>
            </a:r>
          </a:p>
          <a:p>
            <a:pPr lvl="1"/>
            <a:endParaRPr lang="en-US" dirty="0"/>
          </a:p>
        </p:txBody>
      </p:sp>
      <p:sp>
        <p:nvSpPr>
          <p:cNvPr id="2" name="Slide Number Placeholder 1"/>
          <p:cNvSpPr>
            <a:spLocks noGrp="1"/>
          </p:cNvSpPr>
          <p:nvPr>
            <p:ph type="sldNum" sz="quarter" idx="4294967295"/>
          </p:nvPr>
        </p:nvSpPr>
        <p:spPr>
          <a:xfrm>
            <a:off x="11982450" y="6507163"/>
            <a:ext cx="209550" cy="153987"/>
          </a:xfrm>
        </p:spPr>
        <p:txBody>
          <a:bodyPr/>
          <a:lstStyle/>
          <a:p>
            <a:fld id="{8D7BA0B3-E0CC-4AE5-9290-E2310ECCC3A1}" type="slidenum">
              <a:rPr lang="en-US" smtClean="0"/>
              <a:t>12</a:t>
            </a:fld>
            <a:endParaRPr lang="en-US"/>
          </a:p>
        </p:txBody>
      </p:sp>
      <p:pic>
        <p:nvPicPr>
          <p:cNvPr id="8" name="Picture 7">
            <a:extLst>
              <a:ext uri="{FF2B5EF4-FFF2-40B4-BE49-F238E27FC236}">
                <a16:creationId xmlns:a16="http://schemas.microsoft.com/office/drawing/2014/main" id="{3DD6B5B7-1378-4576-8191-4202B68CAB8E}"/>
              </a:ext>
            </a:extLst>
          </p:cNvPr>
          <p:cNvPicPr>
            <a:picLocks noChangeAspect="1"/>
          </p:cNvPicPr>
          <p:nvPr/>
        </p:nvPicPr>
        <p:blipFill>
          <a:blip r:embed="rId3"/>
          <a:stretch>
            <a:fillRect/>
          </a:stretch>
        </p:blipFill>
        <p:spPr>
          <a:xfrm>
            <a:off x="9324975" y="3115469"/>
            <a:ext cx="2028825" cy="1771650"/>
          </a:xfrm>
          <a:prstGeom prst="rect">
            <a:avLst/>
          </a:prstGeom>
        </p:spPr>
      </p:pic>
    </p:spTree>
    <p:extLst>
      <p:ext uri="{BB962C8B-B14F-4D97-AF65-F5344CB8AC3E}">
        <p14:creationId xmlns:p14="http://schemas.microsoft.com/office/powerpoint/2010/main" val="2056515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Kick-off Planning</a:t>
            </a:r>
            <a:endParaRPr lang="en-US" dirty="0"/>
          </a:p>
        </p:txBody>
      </p:sp>
      <p:sp>
        <p:nvSpPr>
          <p:cNvPr id="2" name="Content Placeholder 1"/>
          <p:cNvSpPr>
            <a:spLocks noGrp="1"/>
          </p:cNvSpPr>
          <p:nvPr>
            <p:ph idx="1"/>
          </p:nvPr>
        </p:nvSpPr>
        <p:spPr/>
        <p:txBody>
          <a:bodyPr/>
          <a:lstStyle/>
          <a:p>
            <a:pPr marL="0" indent="0">
              <a:buNone/>
            </a:pPr>
            <a:r>
              <a:rPr lang="en-US" dirty="0"/>
              <a:t>What needs to be done before the kick-off?</a:t>
            </a:r>
          </a:p>
          <a:p>
            <a:pPr lvl="1"/>
            <a:r>
              <a:rPr lang="en-US" dirty="0"/>
              <a:t>Materials</a:t>
            </a:r>
          </a:p>
          <a:p>
            <a:pPr lvl="1"/>
            <a:r>
              <a:rPr lang="en-US" dirty="0"/>
              <a:t>Scheduling</a:t>
            </a:r>
          </a:p>
          <a:p>
            <a:pPr lvl="1"/>
            <a:r>
              <a:rPr lang="en-US" dirty="0"/>
              <a:t>Assigning staff </a:t>
            </a:r>
          </a:p>
          <a:p>
            <a:pPr lvl="1"/>
            <a:r>
              <a:rPr lang="en-US" dirty="0"/>
              <a:t>Plan for follow up</a:t>
            </a:r>
          </a:p>
          <a:p>
            <a:pPr lvl="1"/>
            <a:r>
              <a:rPr lang="en-US" dirty="0"/>
              <a:t>How will you advertise PBIS?</a:t>
            </a:r>
          </a:p>
        </p:txBody>
      </p:sp>
      <p:sp>
        <p:nvSpPr>
          <p:cNvPr id="5" name="Slide Number Placeholder 4"/>
          <p:cNvSpPr>
            <a:spLocks noGrp="1"/>
          </p:cNvSpPr>
          <p:nvPr>
            <p:ph type="sldNum" sz="quarter" idx="4294967295"/>
          </p:nvPr>
        </p:nvSpPr>
        <p:spPr>
          <a:xfrm>
            <a:off x="11982450" y="6507163"/>
            <a:ext cx="209550" cy="153987"/>
          </a:xfrm>
        </p:spPr>
        <p:txBody>
          <a:bodyPr/>
          <a:lstStyle/>
          <a:p>
            <a:pPr algn="r"/>
            <a:r>
              <a:rPr lang="en-US" dirty="0"/>
              <a:t> </a:t>
            </a:r>
          </a:p>
        </p:txBody>
      </p:sp>
    </p:spTree>
    <p:extLst>
      <p:ext uri="{BB962C8B-B14F-4D97-AF65-F5344CB8AC3E}">
        <p14:creationId xmlns:p14="http://schemas.microsoft.com/office/powerpoint/2010/main" val="212205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4A19CD6-7993-44B6-AB28-C8C55E4A2AA5}"/>
              </a:ext>
            </a:extLst>
          </p:cNvPr>
          <p:cNvSpPr>
            <a:spLocks noGrp="1"/>
          </p:cNvSpPr>
          <p:nvPr>
            <p:ph type="title"/>
          </p:nvPr>
        </p:nvSpPr>
        <p:spPr/>
        <p:txBody>
          <a:bodyPr>
            <a:normAutofit fontScale="90000"/>
          </a:bodyPr>
          <a:lstStyle/>
          <a:p>
            <a:r>
              <a:rPr lang="en-US"/>
              <a:t>Example: Objectives For Staff Kick-off</a:t>
            </a:r>
            <a:endParaRPr lang="en-US" dirty="0"/>
          </a:p>
        </p:txBody>
      </p:sp>
      <p:sp>
        <p:nvSpPr>
          <p:cNvPr id="6" name="Content Placeholder 5">
            <a:extLst>
              <a:ext uri="{FF2B5EF4-FFF2-40B4-BE49-F238E27FC236}">
                <a16:creationId xmlns:a16="http://schemas.microsoft.com/office/drawing/2014/main" id="{A476992A-9C6D-43EB-9792-4D10EC394F3C}"/>
              </a:ext>
            </a:extLst>
          </p:cNvPr>
          <p:cNvSpPr>
            <a:spLocks noGrp="1"/>
          </p:cNvSpPr>
          <p:nvPr>
            <p:ph idx="1"/>
          </p:nvPr>
        </p:nvSpPr>
        <p:spPr/>
        <p:txBody>
          <a:bodyPr/>
          <a:lstStyle/>
          <a:p>
            <a:pPr marL="0" indent="0">
              <a:buNone/>
            </a:pPr>
            <a:r>
              <a:rPr lang="en-US" dirty="0"/>
              <a:t>For a </a:t>
            </a:r>
            <a:r>
              <a:rPr lang="en-US" b="1" u="sng" dirty="0"/>
              <a:t>staff</a:t>
            </a:r>
            <a:r>
              <a:rPr lang="en-US" dirty="0"/>
              <a:t> kick-off, you might want to convey:</a:t>
            </a:r>
          </a:p>
          <a:p>
            <a:r>
              <a:rPr lang="en-US" dirty="0"/>
              <a:t>Background on PBIS</a:t>
            </a:r>
          </a:p>
          <a:p>
            <a:r>
              <a:rPr lang="en-US" dirty="0"/>
              <a:t>Info on school climate research</a:t>
            </a:r>
          </a:p>
          <a:p>
            <a:r>
              <a:rPr lang="en-US" dirty="0"/>
              <a:t>Share survey data </a:t>
            </a:r>
          </a:p>
          <a:p>
            <a:r>
              <a:rPr lang="en-US" dirty="0"/>
              <a:t>How you will implement PBIS in the school</a:t>
            </a:r>
          </a:p>
          <a:p>
            <a:r>
              <a:rPr lang="en-US" dirty="0"/>
              <a:t>How data are used</a:t>
            </a:r>
          </a:p>
        </p:txBody>
      </p:sp>
    </p:spTree>
    <p:extLst>
      <p:ext uri="{BB962C8B-B14F-4D97-AF65-F5344CB8AC3E}">
        <p14:creationId xmlns:p14="http://schemas.microsoft.com/office/powerpoint/2010/main" val="1472205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F02526E-0464-455B-9C0B-73A4DD754AA0}"/>
              </a:ext>
            </a:extLst>
          </p:cNvPr>
          <p:cNvSpPr>
            <a:spLocks noGrp="1"/>
          </p:cNvSpPr>
          <p:nvPr>
            <p:ph type="title"/>
          </p:nvPr>
        </p:nvSpPr>
        <p:spPr/>
        <p:txBody>
          <a:bodyPr/>
          <a:lstStyle/>
          <a:p>
            <a:r>
              <a:rPr lang="en-US"/>
              <a:t>Example: Planning Staff Kick-off</a:t>
            </a:r>
            <a:endParaRPr lang="en-US" dirty="0"/>
          </a:p>
        </p:txBody>
      </p:sp>
      <p:sp>
        <p:nvSpPr>
          <p:cNvPr id="6" name="Content Placeholder 5">
            <a:extLst>
              <a:ext uri="{FF2B5EF4-FFF2-40B4-BE49-F238E27FC236}">
                <a16:creationId xmlns:a16="http://schemas.microsoft.com/office/drawing/2014/main" id="{355488DA-79C9-4530-9FD6-61E55485B810}"/>
              </a:ext>
            </a:extLst>
          </p:cNvPr>
          <p:cNvSpPr>
            <a:spLocks noGrp="1"/>
          </p:cNvSpPr>
          <p:nvPr>
            <p:ph idx="1"/>
          </p:nvPr>
        </p:nvSpPr>
        <p:spPr/>
        <p:txBody>
          <a:bodyPr>
            <a:normAutofit fontScale="92500" lnSpcReduction="20000"/>
          </a:bodyPr>
          <a:lstStyle/>
          <a:p>
            <a:r>
              <a:rPr lang="en-US"/>
              <a:t>Analyze &amp; summarize climate survey data</a:t>
            </a:r>
          </a:p>
          <a:p>
            <a:r>
              <a:rPr lang="en-US"/>
              <a:t>Create packets and include:</a:t>
            </a:r>
          </a:p>
          <a:p>
            <a:pPr lvl="1"/>
            <a:r>
              <a:rPr lang="en-US"/>
              <a:t>Expectations </a:t>
            </a:r>
          </a:p>
          <a:p>
            <a:pPr lvl="1"/>
            <a:r>
              <a:rPr lang="en-US"/>
              <a:t>Lesson plans</a:t>
            </a:r>
          </a:p>
          <a:p>
            <a:pPr lvl="1"/>
            <a:r>
              <a:rPr lang="en-US"/>
              <a:t>Acknowledgements</a:t>
            </a:r>
          </a:p>
          <a:p>
            <a:pPr lvl="1"/>
            <a:r>
              <a:rPr lang="en-US"/>
              <a:t>Procedures for responding to behavior</a:t>
            </a:r>
          </a:p>
          <a:p>
            <a:r>
              <a:rPr lang="en-US"/>
              <a:t>Schedule time </a:t>
            </a:r>
          </a:p>
          <a:p>
            <a:r>
              <a:rPr lang="en-US"/>
              <a:t>Develop system for communication</a:t>
            </a:r>
            <a:endParaRPr lang="en-US" dirty="0"/>
          </a:p>
        </p:txBody>
      </p:sp>
      <p:pic>
        <p:nvPicPr>
          <p:cNvPr id="8194" name="Picture 2" descr="Image result for staff ">
            <a:extLst>
              <a:ext uri="{FF2B5EF4-FFF2-40B4-BE49-F238E27FC236}">
                <a16:creationId xmlns:a16="http://schemas.microsoft.com/office/drawing/2014/main" id="{1DAEC0C6-A524-42C0-8AF4-F06FF7B00E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8897" y="5224771"/>
            <a:ext cx="3593103" cy="1633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95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E6FCC0B-CC0E-41C9-8EA8-0785D91F268B}"/>
              </a:ext>
            </a:extLst>
          </p:cNvPr>
          <p:cNvSpPr>
            <a:spLocks noGrp="1"/>
          </p:cNvSpPr>
          <p:nvPr>
            <p:ph type="title"/>
          </p:nvPr>
        </p:nvSpPr>
        <p:spPr/>
        <p:txBody>
          <a:bodyPr/>
          <a:lstStyle/>
          <a:p>
            <a:r>
              <a:rPr lang="en-US"/>
              <a:t>Example: Staff Survey</a:t>
            </a:r>
            <a:endParaRPr lang="en-US" dirty="0"/>
          </a:p>
        </p:txBody>
      </p:sp>
      <p:sp>
        <p:nvSpPr>
          <p:cNvPr id="6" name="Content Placeholder 5">
            <a:extLst>
              <a:ext uri="{FF2B5EF4-FFF2-40B4-BE49-F238E27FC236}">
                <a16:creationId xmlns:a16="http://schemas.microsoft.com/office/drawing/2014/main" id="{32FD6E44-D7E7-4AD5-8FB2-1F24D40886AB}"/>
              </a:ext>
            </a:extLst>
          </p:cNvPr>
          <p:cNvSpPr>
            <a:spLocks noGrp="1"/>
          </p:cNvSpPr>
          <p:nvPr>
            <p:ph idx="1"/>
          </p:nvPr>
        </p:nvSpPr>
        <p:spPr/>
        <p:txBody>
          <a:bodyPr>
            <a:normAutofit fontScale="92500" lnSpcReduction="20000"/>
          </a:bodyPr>
          <a:lstStyle/>
          <a:p>
            <a:pPr marL="0" indent="0">
              <a:buNone/>
            </a:pPr>
            <a:r>
              <a:rPr lang="en-US" dirty="0"/>
              <a:t>Sample questions:</a:t>
            </a:r>
          </a:p>
          <a:p>
            <a:r>
              <a:rPr lang="en-US" dirty="0"/>
              <a:t>Do you believe that behavior issues interfere with learning at our school?</a:t>
            </a:r>
          </a:p>
          <a:p>
            <a:r>
              <a:rPr lang="en-US" dirty="0"/>
              <a:t>Do you believe our school needs to be more consistent in dealing with behavior?</a:t>
            </a:r>
          </a:p>
          <a:p>
            <a:r>
              <a:rPr lang="en-US" dirty="0"/>
              <a:t>How important is it to have schoolwide expectations?</a:t>
            </a:r>
          </a:p>
          <a:p>
            <a:r>
              <a:rPr lang="en-US" dirty="0"/>
              <a:t>What are two things you liked about today?</a:t>
            </a:r>
          </a:p>
          <a:p>
            <a:r>
              <a:rPr lang="en-US" dirty="0"/>
              <a:t>What did you not like about today?</a:t>
            </a:r>
          </a:p>
        </p:txBody>
      </p:sp>
    </p:spTree>
    <p:extLst>
      <p:ext uri="{BB962C8B-B14F-4D97-AF65-F5344CB8AC3E}">
        <p14:creationId xmlns:p14="http://schemas.microsoft.com/office/powerpoint/2010/main" val="1520371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6F61988-957C-46AA-8B4F-93FF0B30616D}"/>
              </a:ext>
            </a:extLst>
          </p:cNvPr>
          <p:cNvSpPr>
            <a:spLocks noGrp="1"/>
          </p:cNvSpPr>
          <p:nvPr>
            <p:ph type="title"/>
          </p:nvPr>
        </p:nvSpPr>
        <p:spPr/>
        <p:txBody>
          <a:bodyPr>
            <a:normAutofit fontScale="90000"/>
          </a:bodyPr>
          <a:lstStyle/>
          <a:p>
            <a:r>
              <a:rPr lang="en-US"/>
              <a:t>Example: Objectives For Student Kick-off</a:t>
            </a:r>
            <a:endParaRPr lang="en-US" dirty="0"/>
          </a:p>
        </p:txBody>
      </p:sp>
      <p:sp>
        <p:nvSpPr>
          <p:cNvPr id="6" name="Content Placeholder 5">
            <a:extLst>
              <a:ext uri="{FF2B5EF4-FFF2-40B4-BE49-F238E27FC236}">
                <a16:creationId xmlns:a16="http://schemas.microsoft.com/office/drawing/2014/main" id="{30F5B124-5F8A-4977-A36C-E203E68BE568}"/>
              </a:ext>
            </a:extLst>
          </p:cNvPr>
          <p:cNvSpPr>
            <a:spLocks noGrp="1"/>
          </p:cNvSpPr>
          <p:nvPr>
            <p:ph idx="1"/>
          </p:nvPr>
        </p:nvSpPr>
        <p:spPr/>
        <p:txBody>
          <a:bodyPr/>
          <a:lstStyle/>
          <a:p>
            <a:pPr marL="0" indent="0">
              <a:buNone/>
            </a:pPr>
            <a:r>
              <a:rPr lang="en-US" dirty="0"/>
              <a:t>For a </a:t>
            </a:r>
            <a:r>
              <a:rPr lang="en-US" b="1" u="sng" dirty="0"/>
              <a:t>student</a:t>
            </a:r>
            <a:r>
              <a:rPr lang="en-US" dirty="0"/>
              <a:t> kick-off, you might want to convey:</a:t>
            </a:r>
          </a:p>
          <a:p>
            <a:r>
              <a:rPr lang="en-US" dirty="0"/>
              <a:t>Your “vision” of positive school climate </a:t>
            </a:r>
          </a:p>
          <a:p>
            <a:r>
              <a:rPr lang="en-US" dirty="0"/>
              <a:t>The schoolwide expectations</a:t>
            </a:r>
          </a:p>
          <a:p>
            <a:r>
              <a:rPr lang="en-US" dirty="0"/>
              <a:t>How expectations will be taught </a:t>
            </a:r>
          </a:p>
          <a:p>
            <a:r>
              <a:rPr lang="en-US" dirty="0"/>
              <a:t>Acknowledgements process; celebrations</a:t>
            </a:r>
          </a:p>
          <a:p>
            <a:r>
              <a:rPr lang="en-US" dirty="0"/>
              <a:t>How staff will respond to misbehavior</a:t>
            </a:r>
          </a:p>
        </p:txBody>
      </p:sp>
    </p:spTree>
    <p:extLst>
      <p:ext uri="{BB962C8B-B14F-4D97-AF65-F5344CB8AC3E}">
        <p14:creationId xmlns:p14="http://schemas.microsoft.com/office/powerpoint/2010/main" val="3920120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1ECD9A9-2076-47F4-83C6-38B3BD5E9332}"/>
              </a:ext>
            </a:extLst>
          </p:cNvPr>
          <p:cNvSpPr>
            <a:spLocks noGrp="1"/>
          </p:cNvSpPr>
          <p:nvPr>
            <p:ph type="title"/>
          </p:nvPr>
        </p:nvSpPr>
        <p:spPr/>
        <p:txBody>
          <a:bodyPr>
            <a:normAutofit fontScale="90000"/>
          </a:bodyPr>
          <a:lstStyle/>
          <a:p>
            <a:r>
              <a:rPr lang="en-US"/>
              <a:t>Example: Planning Student Kick-off </a:t>
            </a:r>
            <a:endParaRPr lang="en-US" dirty="0"/>
          </a:p>
        </p:txBody>
      </p:sp>
      <p:sp>
        <p:nvSpPr>
          <p:cNvPr id="6" name="Content Placeholder 5">
            <a:extLst>
              <a:ext uri="{FF2B5EF4-FFF2-40B4-BE49-F238E27FC236}">
                <a16:creationId xmlns:a16="http://schemas.microsoft.com/office/drawing/2014/main" id="{C4F549BD-C893-4EBB-8348-9A78299E9D6C}"/>
              </a:ext>
            </a:extLst>
          </p:cNvPr>
          <p:cNvSpPr>
            <a:spLocks noGrp="1"/>
          </p:cNvSpPr>
          <p:nvPr>
            <p:ph idx="1"/>
          </p:nvPr>
        </p:nvSpPr>
        <p:spPr/>
        <p:txBody>
          <a:bodyPr/>
          <a:lstStyle/>
          <a:p>
            <a:r>
              <a:rPr lang="en-US"/>
              <a:t>Create &amp; display posters </a:t>
            </a:r>
          </a:p>
          <a:p>
            <a:r>
              <a:rPr lang="en-US"/>
              <a:t>Produce acknowledgements </a:t>
            </a:r>
          </a:p>
          <a:p>
            <a:r>
              <a:rPr lang="en-US"/>
              <a:t>Schedule for teaching expectations</a:t>
            </a:r>
          </a:p>
          <a:p>
            <a:r>
              <a:rPr lang="en-US"/>
              <a:t>Plan to teach classroom expectations</a:t>
            </a:r>
          </a:p>
          <a:p>
            <a:r>
              <a:rPr lang="en-US"/>
              <a:t>Plan for kick-off event</a:t>
            </a:r>
          </a:p>
          <a:p>
            <a:r>
              <a:rPr lang="en-US"/>
              <a:t>Short survey for feedback</a:t>
            </a:r>
            <a:endParaRPr lang="en-US" dirty="0"/>
          </a:p>
        </p:txBody>
      </p:sp>
      <p:pic>
        <p:nvPicPr>
          <p:cNvPr id="9218" name="Picture 2" descr="Image result for student assembly">
            <a:extLst>
              <a:ext uri="{FF2B5EF4-FFF2-40B4-BE49-F238E27FC236}">
                <a16:creationId xmlns:a16="http://schemas.microsoft.com/office/drawing/2014/main" id="{FCF8926C-3D1F-416F-828C-49490928EB9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3766" b="97490" l="3261" r="96981">
                        <a14:foregroundMark x1="50483" y1="21339" x2="50000" y2="66318"/>
                        <a14:foregroundMark x1="69928" y1="21548" x2="69928" y2="55858"/>
                        <a14:foregroundMark x1="82246" y1="22803" x2="82246" y2="22803"/>
                        <a14:foregroundMark x1="20411" y1="23222" x2="20411" y2="23222"/>
                        <a14:foregroundMark x1="91787" y1="87866" x2="83937" y2="85146"/>
                        <a14:foregroundMark x1="5435" y1="51046" x2="4348" y2="88494"/>
                        <a14:foregroundMark x1="6401" y1="93096" x2="30314" y2="96025"/>
                        <a14:foregroundMark x1="23430" y1="91841" x2="66908" y2="88494"/>
                        <a14:foregroundMark x1="66063" y1="92678" x2="95290" y2="94142"/>
                        <a14:foregroundMark x1="93961" y1="93724" x2="96135" y2="73013"/>
                        <a14:foregroundMark x1="94686" y1="75941" x2="93720" y2="11925"/>
                        <a14:foregroundMark x1="92874" y1="40586" x2="74034" y2="3766"/>
                        <a14:foregroundMark x1="26449" y1="7950" x2="78140" y2="11297"/>
                        <a14:foregroundMark x1="7367" y1="51674" x2="24275" y2="11297"/>
                        <a14:foregroundMark x1="6280" y1="24477" x2="9903" y2="10042"/>
                      </a14:backgroundRemoval>
                    </a14:imgEffect>
                  </a14:imgLayer>
                </a14:imgProps>
              </a:ext>
              <a:ext uri="{28A0092B-C50C-407E-A947-70E740481C1C}">
                <a14:useLocalDpi xmlns:a14="http://schemas.microsoft.com/office/drawing/2010/main" val="0"/>
              </a:ext>
            </a:extLst>
          </a:blip>
          <a:srcRect/>
          <a:stretch>
            <a:fillRect/>
          </a:stretch>
        </p:blipFill>
        <p:spPr bwMode="auto">
          <a:xfrm>
            <a:off x="9224010" y="1690688"/>
            <a:ext cx="2558414" cy="1476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789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E6FCC0B-CC0E-41C9-8EA8-0785D91F268B}"/>
              </a:ext>
            </a:extLst>
          </p:cNvPr>
          <p:cNvSpPr>
            <a:spLocks noGrp="1"/>
          </p:cNvSpPr>
          <p:nvPr>
            <p:ph type="title"/>
          </p:nvPr>
        </p:nvSpPr>
        <p:spPr/>
        <p:txBody>
          <a:bodyPr/>
          <a:lstStyle/>
          <a:p>
            <a:r>
              <a:rPr lang="en-US"/>
              <a:t>Example: Student Survey</a:t>
            </a:r>
            <a:endParaRPr lang="en-US" dirty="0"/>
          </a:p>
        </p:txBody>
      </p:sp>
      <p:sp>
        <p:nvSpPr>
          <p:cNvPr id="6" name="Content Placeholder 5">
            <a:extLst>
              <a:ext uri="{FF2B5EF4-FFF2-40B4-BE49-F238E27FC236}">
                <a16:creationId xmlns:a16="http://schemas.microsoft.com/office/drawing/2014/main" id="{32FD6E44-D7E7-4AD5-8FB2-1F24D40886AB}"/>
              </a:ext>
            </a:extLst>
          </p:cNvPr>
          <p:cNvSpPr>
            <a:spLocks noGrp="1"/>
          </p:cNvSpPr>
          <p:nvPr>
            <p:ph idx="1"/>
          </p:nvPr>
        </p:nvSpPr>
        <p:spPr/>
        <p:txBody>
          <a:bodyPr>
            <a:normAutofit fontScale="92500"/>
          </a:bodyPr>
          <a:lstStyle/>
          <a:p>
            <a:pPr marL="0" indent="0">
              <a:buNone/>
            </a:pPr>
            <a:r>
              <a:rPr lang="en-US" dirty="0"/>
              <a:t>Sample questions:</a:t>
            </a:r>
          </a:p>
          <a:p>
            <a:r>
              <a:rPr lang="en-US" dirty="0"/>
              <a:t>What are the three school-wide PBIS expectations?</a:t>
            </a:r>
          </a:p>
          <a:p>
            <a:r>
              <a:rPr lang="en-US" dirty="0"/>
              <a:t>How well do you understand what is expected of students?</a:t>
            </a:r>
          </a:p>
          <a:p>
            <a:r>
              <a:rPr lang="en-US" dirty="0"/>
              <a:t>How important is it to have school-wide expectations?</a:t>
            </a:r>
          </a:p>
          <a:p>
            <a:r>
              <a:rPr lang="en-US" dirty="0"/>
              <a:t>What are two things you liked about today?</a:t>
            </a:r>
          </a:p>
          <a:p>
            <a:r>
              <a:rPr lang="en-US" dirty="0"/>
              <a:t>What did you not like about today?</a:t>
            </a:r>
          </a:p>
        </p:txBody>
      </p:sp>
    </p:spTree>
    <p:extLst>
      <p:ext uri="{BB962C8B-B14F-4D97-AF65-F5344CB8AC3E}">
        <p14:creationId xmlns:p14="http://schemas.microsoft.com/office/powerpoint/2010/main" val="2159520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F060C78-8A69-4C69-AB42-8D1867E1F72C}"/>
              </a:ext>
            </a:extLst>
          </p:cNvPr>
          <p:cNvSpPr>
            <a:spLocks noGrp="1"/>
          </p:cNvSpPr>
          <p:nvPr>
            <p:ph type="title"/>
          </p:nvPr>
        </p:nvSpPr>
        <p:spPr/>
        <p:txBody>
          <a:bodyPr>
            <a:normAutofit fontScale="90000"/>
          </a:bodyPr>
          <a:lstStyle/>
          <a:p>
            <a:r>
              <a:rPr lang="en-US"/>
              <a:t>Example: Objectives For Parent Kick-off</a:t>
            </a:r>
            <a:endParaRPr lang="en-US" dirty="0"/>
          </a:p>
        </p:txBody>
      </p:sp>
      <p:sp>
        <p:nvSpPr>
          <p:cNvPr id="6" name="Content Placeholder 5">
            <a:extLst>
              <a:ext uri="{FF2B5EF4-FFF2-40B4-BE49-F238E27FC236}">
                <a16:creationId xmlns:a16="http://schemas.microsoft.com/office/drawing/2014/main" id="{ED135396-6B6A-4B00-B5F2-972DDB62EC52}"/>
              </a:ext>
            </a:extLst>
          </p:cNvPr>
          <p:cNvSpPr>
            <a:spLocks noGrp="1"/>
          </p:cNvSpPr>
          <p:nvPr>
            <p:ph idx="1"/>
          </p:nvPr>
        </p:nvSpPr>
        <p:spPr/>
        <p:txBody>
          <a:bodyPr>
            <a:normAutofit fontScale="92500"/>
          </a:bodyPr>
          <a:lstStyle/>
          <a:p>
            <a:pPr marL="0" indent="0">
              <a:buNone/>
            </a:pPr>
            <a:r>
              <a:rPr lang="en-US" dirty="0"/>
              <a:t>For a </a:t>
            </a:r>
            <a:r>
              <a:rPr lang="en-US" b="1" u="sng" dirty="0"/>
              <a:t>parent</a:t>
            </a:r>
            <a:r>
              <a:rPr lang="en-US" dirty="0"/>
              <a:t> kick-off, you might want to convey:</a:t>
            </a:r>
          </a:p>
          <a:p>
            <a:pPr lvl="1"/>
            <a:r>
              <a:rPr lang="en-US" dirty="0"/>
              <a:t>Goal(s) for implementing PBIS</a:t>
            </a:r>
          </a:p>
          <a:p>
            <a:pPr lvl="1"/>
            <a:r>
              <a:rPr lang="en-US" dirty="0"/>
              <a:t>The expectations &amp; how they will be taught</a:t>
            </a:r>
          </a:p>
          <a:p>
            <a:pPr lvl="1"/>
            <a:r>
              <a:rPr lang="en-US" dirty="0"/>
              <a:t>The acknowledgment process/system</a:t>
            </a:r>
          </a:p>
          <a:p>
            <a:pPr lvl="1"/>
            <a:r>
              <a:rPr lang="en-US" dirty="0"/>
              <a:t>Information on how staff will respond to problem behaviors</a:t>
            </a:r>
          </a:p>
          <a:p>
            <a:pPr lvl="1"/>
            <a:r>
              <a:rPr lang="en-US" dirty="0"/>
              <a:t>Ideas on how parents can use PBIS at home</a:t>
            </a:r>
          </a:p>
          <a:p>
            <a:pPr lvl="1"/>
            <a:r>
              <a:rPr lang="en-US" dirty="0"/>
              <a:t>Information on ways parents can volunteer for PBIS activities</a:t>
            </a:r>
          </a:p>
        </p:txBody>
      </p:sp>
    </p:spTree>
    <p:extLst>
      <p:ext uri="{BB962C8B-B14F-4D97-AF65-F5344CB8AC3E}">
        <p14:creationId xmlns:p14="http://schemas.microsoft.com/office/powerpoint/2010/main" val="944514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0000105-9970-4D5A-8431-EDED2028A37A}"/>
              </a:ext>
            </a:extLst>
          </p:cNvPr>
          <p:cNvSpPr>
            <a:spLocks noGrp="1"/>
          </p:cNvSpPr>
          <p:nvPr>
            <p:ph type="title"/>
          </p:nvPr>
        </p:nvSpPr>
        <p:spPr/>
        <p:txBody>
          <a:bodyPr>
            <a:normAutofit fontScale="90000"/>
          </a:bodyPr>
          <a:lstStyle/>
          <a:p>
            <a:r>
              <a:rPr lang="en-US"/>
              <a:t>Example: Planning Parent Kick-off</a:t>
            </a:r>
            <a:endParaRPr lang="en-US" dirty="0"/>
          </a:p>
        </p:txBody>
      </p:sp>
      <p:sp>
        <p:nvSpPr>
          <p:cNvPr id="6" name="Content Placeholder 5">
            <a:extLst>
              <a:ext uri="{FF2B5EF4-FFF2-40B4-BE49-F238E27FC236}">
                <a16:creationId xmlns:a16="http://schemas.microsoft.com/office/drawing/2014/main" id="{725964E8-9F59-46CD-81F8-39C780C4ED94}"/>
              </a:ext>
            </a:extLst>
          </p:cNvPr>
          <p:cNvSpPr>
            <a:spLocks noGrp="1"/>
          </p:cNvSpPr>
          <p:nvPr>
            <p:ph idx="1"/>
          </p:nvPr>
        </p:nvSpPr>
        <p:spPr/>
        <p:txBody>
          <a:bodyPr/>
          <a:lstStyle/>
          <a:p>
            <a:r>
              <a:rPr lang="en-US"/>
              <a:t>Prepare materials to advertise PBIS.</a:t>
            </a:r>
          </a:p>
          <a:p>
            <a:r>
              <a:rPr lang="en-US"/>
              <a:t>Plan kick-off event/presentation.</a:t>
            </a:r>
          </a:p>
          <a:p>
            <a:r>
              <a:rPr lang="en-US"/>
              <a:t>Share info about PBIS on website.</a:t>
            </a:r>
          </a:p>
          <a:p>
            <a:r>
              <a:rPr lang="en-US"/>
              <a:t>Develop a presentation for PTA meeting.</a:t>
            </a:r>
          </a:p>
          <a:p>
            <a:r>
              <a:rPr lang="en-US"/>
              <a:t>Develop a monthly flyer for updates.</a:t>
            </a:r>
          </a:p>
          <a:p>
            <a:r>
              <a:rPr lang="en-US"/>
              <a:t>Create a sign-up sheet for volunteer opportunities.</a:t>
            </a:r>
            <a:endParaRPr lang="en-US" dirty="0"/>
          </a:p>
        </p:txBody>
      </p:sp>
    </p:spTree>
    <p:extLst>
      <p:ext uri="{BB962C8B-B14F-4D97-AF65-F5344CB8AC3E}">
        <p14:creationId xmlns:p14="http://schemas.microsoft.com/office/powerpoint/2010/main" val="41821056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BDCA69-AF23-4DD1-AE21-2E0BED7952A6}"/>
              </a:ext>
            </a:extLst>
          </p:cNvPr>
          <p:cNvSpPr>
            <a:spLocks noGrp="1"/>
          </p:cNvSpPr>
          <p:nvPr>
            <p:ph type="title"/>
          </p:nvPr>
        </p:nvSpPr>
        <p:spPr/>
        <p:txBody>
          <a:bodyPr>
            <a:normAutofit/>
          </a:bodyPr>
          <a:lstStyle/>
          <a:p>
            <a:r>
              <a:rPr lang="en-US" sz="5400" dirty="0">
                <a:latin typeface="+mn-lt"/>
              </a:rPr>
              <a:t>Kick-off Readiness Checklist</a:t>
            </a:r>
          </a:p>
        </p:txBody>
      </p:sp>
      <p:pic>
        <p:nvPicPr>
          <p:cNvPr id="2" name="Picture 1">
            <a:extLst>
              <a:ext uri="{FF2B5EF4-FFF2-40B4-BE49-F238E27FC236}">
                <a16:creationId xmlns:a16="http://schemas.microsoft.com/office/drawing/2014/main" id="{6D8A0EAC-EAF6-4F39-A1AB-D16889809CB3}"/>
              </a:ext>
            </a:extLst>
          </p:cNvPr>
          <p:cNvPicPr>
            <a:picLocks noChangeAspect="1"/>
          </p:cNvPicPr>
          <p:nvPr/>
        </p:nvPicPr>
        <p:blipFill>
          <a:blip r:embed="rId3"/>
          <a:stretch>
            <a:fillRect/>
          </a:stretch>
        </p:blipFill>
        <p:spPr>
          <a:xfrm>
            <a:off x="2799771" y="1539184"/>
            <a:ext cx="8278380" cy="4953691"/>
          </a:xfrm>
          <a:prstGeom prst="rect">
            <a:avLst/>
          </a:prstGeom>
        </p:spPr>
      </p:pic>
    </p:spTree>
    <p:extLst>
      <p:ext uri="{BB962C8B-B14F-4D97-AF65-F5344CB8AC3E}">
        <p14:creationId xmlns:p14="http://schemas.microsoft.com/office/powerpoint/2010/main" val="1801581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Related image">
            <a:extLst>
              <a:ext uri="{FF2B5EF4-FFF2-40B4-BE49-F238E27FC236}">
                <a16:creationId xmlns:a16="http://schemas.microsoft.com/office/drawing/2014/main" id="{0B861512-C272-49F4-A223-285CA149C04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4557" y="124111"/>
            <a:ext cx="965200" cy="960120"/>
          </a:xfrm>
          <a:prstGeom prst="rect">
            <a:avLst/>
          </a:prstGeom>
          <a:noFill/>
          <a:extLst/>
        </p:spPr>
      </p:pic>
      <p:sp>
        <p:nvSpPr>
          <p:cNvPr id="3" name="Title 2">
            <a:extLst>
              <a:ext uri="{FF2B5EF4-FFF2-40B4-BE49-F238E27FC236}">
                <a16:creationId xmlns:a16="http://schemas.microsoft.com/office/drawing/2014/main" id="{C801F80A-6005-43A6-9C2A-6F95DE5B433C}"/>
              </a:ext>
            </a:extLst>
          </p:cNvPr>
          <p:cNvSpPr>
            <a:spLocks noGrp="1"/>
          </p:cNvSpPr>
          <p:nvPr>
            <p:ph type="title"/>
          </p:nvPr>
        </p:nvSpPr>
        <p:spPr/>
        <p:txBody>
          <a:bodyPr>
            <a:normAutofit fontScale="90000"/>
          </a:bodyPr>
          <a:lstStyle/>
          <a:p>
            <a:r>
              <a:rPr lang="en-US"/>
              <a:t>     Countdown To Kick-off Action Planner</a:t>
            </a:r>
            <a:endParaRPr lang="en-US" dirty="0"/>
          </a:p>
        </p:txBody>
      </p:sp>
      <p:pic>
        <p:nvPicPr>
          <p:cNvPr id="1028" name="Picture 4" descr="Image result for image of countdown of space ship"/>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tretch>
            <a:fillRect/>
          </a:stretch>
        </p:blipFill>
        <p:spPr bwMode="auto">
          <a:xfrm>
            <a:off x="5475286" y="2149158"/>
            <a:ext cx="2927350" cy="4138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888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9A8A7949-F01D-40DB-851C-7AF10715B42B}"/>
              </a:ext>
            </a:extLst>
          </p:cNvPr>
          <p:cNvGraphicFramePr>
            <a:graphicFrameLocks noGrp="1"/>
          </p:cNvGraphicFramePr>
          <p:nvPr>
            <p:extLst>
              <p:ext uri="{D42A27DB-BD31-4B8C-83A1-F6EECF244321}">
                <p14:modId xmlns:p14="http://schemas.microsoft.com/office/powerpoint/2010/main" val="457350382"/>
              </p:ext>
            </p:extLst>
          </p:nvPr>
        </p:nvGraphicFramePr>
        <p:xfrm>
          <a:off x="113071" y="579787"/>
          <a:ext cx="11965858" cy="5698426"/>
        </p:xfrm>
        <a:graphic>
          <a:graphicData uri="http://schemas.openxmlformats.org/drawingml/2006/table">
            <a:tbl>
              <a:tblPr firstRow="1" firstCol="1" bandRow="1"/>
              <a:tblGrid>
                <a:gridCol w="1062487">
                  <a:extLst>
                    <a:ext uri="{9D8B030D-6E8A-4147-A177-3AD203B41FA5}">
                      <a16:colId xmlns:a16="http://schemas.microsoft.com/office/drawing/2014/main" val="500470904"/>
                    </a:ext>
                  </a:extLst>
                </a:gridCol>
                <a:gridCol w="2723264">
                  <a:extLst>
                    <a:ext uri="{9D8B030D-6E8A-4147-A177-3AD203B41FA5}">
                      <a16:colId xmlns:a16="http://schemas.microsoft.com/office/drawing/2014/main" val="3007711020"/>
                    </a:ext>
                  </a:extLst>
                </a:gridCol>
                <a:gridCol w="8180107">
                  <a:extLst>
                    <a:ext uri="{9D8B030D-6E8A-4147-A177-3AD203B41FA5}">
                      <a16:colId xmlns:a16="http://schemas.microsoft.com/office/drawing/2014/main" val="4290772030"/>
                    </a:ext>
                  </a:extLst>
                </a:gridCol>
              </a:tblGrid>
              <a:tr h="1724348">
                <a:tc>
                  <a:txBody>
                    <a:bodyPr/>
                    <a:lstStyle/>
                    <a:p>
                      <a:pPr marL="0" algn="ctr">
                        <a:spcBef>
                          <a:spcPts val="0"/>
                        </a:spcBef>
                        <a:spcAft>
                          <a:spcPts val="0"/>
                        </a:spcAft>
                      </a:pPr>
                      <a:r>
                        <a:rPr lang="en-US" sz="2200" dirty="0">
                          <a:effectLst/>
                          <a:latin typeface="Verdana" panose="020B0604030504040204" pitchFamily="34" charset="0"/>
                          <a:cs typeface="Times New Roman" panose="02020603050405020304" pitchFamily="18" charset="0"/>
                        </a:rPr>
                        <a:t> </a:t>
                      </a:r>
                      <a:endParaRPr lang="en-US" sz="2200" dirty="0">
                        <a:effectLst/>
                        <a:latin typeface="Calibri" panose="020F0502020204030204" pitchFamily="34" charset="0"/>
                        <a:cs typeface="Times New Roman" panose="02020603050405020304" pitchFamily="18" charset="0"/>
                      </a:endParaRPr>
                    </a:p>
                    <a:p>
                      <a:pPr marL="0" algn="ctr">
                        <a:spcBef>
                          <a:spcPts val="0"/>
                        </a:spcBef>
                        <a:spcAft>
                          <a:spcPts val="0"/>
                        </a:spcAft>
                      </a:pPr>
                      <a:r>
                        <a:rPr lang="en-US" sz="2200" dirty="0">
                          <a:effectLst/>
                          <a:latin typeface="Verdana" panose="020B0604030504040204" pitchFamily="34" charset="0"/>
                          <a:cs typeface="Times New Roman" panose="02020603050405020304" pitchFamily="18" charset="0"/>
                        </a:rPr>
                        <a:t>10</a:t>
                      </a:r>
                      <a:endParaRPr lang="en-US" sz="2200" dirty="0">
                        <a:effectLst/>
                        <a:latin typeface="Calibri" panose="020F0502020204030204" pitchFamily="34"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200" dirty="0">
                          <a:effectLst/>
                          <a:latin typeface="Calibri" panose="020F0502020204030204" pitchFamily="34" charset="0"/>
                          <a:cs typeface="Calibri" panose="020F0502020204030204" pitchFamily="34" charset="0"/>
                        </a:rPr>
                        <a:t>Structures in Place</a:t>
                      </a:r>
                      <a:endParaRPr lang="en-US" sz="2200" dirty="0">
                        <a:effectLst/>
                        <a:latin typeface="Calibri" panose="020F0502020204030204" pitchFamily="34"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tabLst>
                          <a:tab pos="2971800" algn="l"/>
                        </a:tabLst>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PBIS Team is established &amp; has regular meetings scheduled</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Communication plan and feedback loops are developed between PBIS Team &amp; staff</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8552408"/>
                  </a:ext>
                </a:extLst>
              </a:tr>
              <a:tr h="1396117">
                <a:tc>
                  <a:txBody>
                    <a:bodyPr/>
                    <a:lstStyle/>
                    <a:p>
                      <a:pPr marL="0" marR="0" algn="ctr">
                        <a:lnSpc>
                          <a:spcPct val="115000"/>
                        </a:lnSpc>
                        <a:spcBef>
                          <a:spcPts val="0"/>
                        </a:spcBef>
                        <a:spcAft>
                          <a:spcPts val="0"/>
                        </a:spcAft>
                      </a:pPr>
                      <a:r>
                        <a:rPr lang="en-US" sz="2200">
                          <a:effectLst/>
                          <a:latin typeface="Verdana" panose="020B0604030504040204" pitchFamily="34" charset="0"/>
                          <a:ea typeface="Times New Roman" panose="02020603050405020304" pitchFamily="18" charset="0"/>
                          <a:cs typeface="Times New Roman" panose="02020603050405020304" pitchFamily="18" charset="0"/>
                        </a:rPr>
                        <a:t>9</a:t>
                      </a:r>
                      <a:endParaRPr lang="en-US" sz="220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Introduction to PBIS</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 </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 </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present Introduction to PBIS to staff</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Introduction to PBIS is presented to staff</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8973620"/>
                  </a:ext>
                </a:extLst>
              </a:tr>
              <a:tr h="2577961">
                <a:tc>
                  <a:txBody>
                    <a:bodyPr/>
                    <a:lstStyle/>
                    <a:p>
                      <a:pPr marL="0" marR="0" algn="ctr">
                        <a:lnSpc>
                          <a:spcPct val="115000"/>
                        </a:lnSpc>
                        <a:spcBef>
                          <a:spcPts val="0"/>
                        </a:spcBef>
                        <a:spcAft>
                          <a:spcPts val="0"/>
                        </a:spcAft>
                      </a:pPr>
                      <a:r>
                        <a:rPr lang="en-US" sz="2200" dirty="0">
                          <a:effectLst/>
                          <a:latin typeface="Verdana" panose="020B0604030504040204" pitchFamily="34" charset="0"/>
                          <a:ea typeface="Times New Roman" panose="02020603050405020304" pitchFamily="18" charset="0"/>
                          <a:cs typeface="Times New Roman" panose="02020603050405020304" pitchFamily="18" charset="0"/>
                        </a:rPr>
                        <a:t>8</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Staff Buy-In &amp; Current Resources</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Compelling ‘why’ is developed</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Staff commitment to PBIS is established (at least 80% of staff agree to this work)</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School Climate Survey is completed</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Resource mapping is completed</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0735852"/>
                  </a:ext>
                </a:extLst>
              </a:tr>
            </a:tbl>
          </a:graphicData>
        </a:graphic>
      </p:graphicFrame>
    </p:spTree>
    <p:extLst>
      <p:ext uri="{BB962C8B-B14F-4D97-AF65-F5344CB8AC3E}">
        <p14:creationId xmlns:p14="http://schemas.microsoft.com/office/powerpoint/2010/main" val="13410363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61B283C8-C9A5-408F-865E-3407C4FFECC2}"/>
              </a:ext>
            </a:extLst>
          </p:cNvPr>
          <p:cNvGraphicFramePr>
            <a:graphicFrameLocks noGrp="1"/>
          </p:cNvGraphicFramePr>
          <p:nvPr>
            <p:extLst>
              <p:ext uri="{D42A27DB-BD31-4B8C-83A1-F6EECF244321}">
                <p14:modId xmlns:p14="http://schemas.microsoft.com/office/powerpoint/2010/main" val="2465683623"/>
              </p:ext>
            </p:extLst>
          </p:nvPr>
        </p:nvGraphicFramePr>
        <p:xfrm>
          <a:off x="93406" y="220427"/>
          <a:ext cx="12005187" cy="6417145"/>
        </p:xfrm>
        <a:graphic>
          <a:graphicData uri="http://schemas.openxmlformats.org/drawingml/2006/table">
            <a:tbl>
              <a:tblPr firstRow="1" firstCol="1" bandRow="1"/>
              <a:tblGrid>
                <a:gridCol w="765848">
                  <a:extLst>
                    <a:ext uri="{9D8B030D-6E8A-4147-A177-3AD203B41FA5}">
                      <a16:colId xmlns:a16="http://schemas.microsoft.com/office/drawing/2014/main" val="500470904"/>
                    </a:ext>
                  </a:extLst>
                </a:gridCol>
                <a:gridCol w="2421736">
                  <a:extLst>
                    <a:ext uri="{9D8B030D-6E8A-4147-A177-3AD203B41FA5}">
                      <a16:colId xmlns:a16="http://schemas.microsoft.com/office/drawing/2014/main" val="3007711020"/>
                    </a:ext>
                  </a:extLst>
                </a:gridCol>
                <a:gridCol w="8817603">
                  <a:extLst>
                    <a:ext uri="{9D8B030D-6E8A-4147-A177-3AD203B41FA5}">
                      <a16:colId xmlns:a16="http://schemas.microsoft.com/office/drawing/2014/main" val="4290772030"/>
                    </a:ext>
                  </a:extLst>
                </a:gridCol>
              </a:tblGrid>
              <a:tr h="2270902">
                <a:tc>
                  <a:txBody>
                    <a:bodyPr/>
                    <a:lstStyle/>
                    <a:p>
                      <a:pPr marL="0" marR="0" algn="ctr">
                        <a:lnSpc>
                          <a:spcPct val="115000"/>
                        </a:lnSpc>
                        <a:spcBef>
                          <a:spcPts val="0"/>
                        </a:spcBef>
                        <a:spcAft>
                          <a:spcPts val="0"/>
                        </a:spcAft>
                      </a:pPr>
                      <a:r>
                        <a:rPr lang="en-US" sz="2000" dirty="0">
                          <a:effectLst/>
                          <a:latin typeface="Verdana" panose="020B0604030504040204" pitchFamily="34" charset="0"/>
                          <a:ea typeface="Times New Roman" panose="02020603050405020304" pitchFamily="18" charset="0"/>
                          <a:cs typeface="Times New Roman" panose="02020603050405020304" pitchFamily="18" charset="0"/>
                        </a:rPr>
                        <a:t>7</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000" dirty="0">
                          <a:effectLst/>
                          <a:latin typeface="Calibri" panose="020F0502020204030204" pitchFamily="34" charset="0"/>
                          <a:ea typeface="Times New Roman" panose="02020603050405020304" pitchFamily="18" charset="0"/>
                          <a:cs typeface="Calibri" panose="020F0502020204030204" pitchFamily="34" charset="0"/>
                        </a:rPr>
                        <a:t>Identify &amp; Define</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000" dirty="0">
                          <a:effectLst/>
                          <a:latin typeface="Calibri" panose="020F0502020204030204" pitchFamily="34" charset="0"/>
                          <a:ea typeface="Times New Roman" panose="02020603050405020304" pitchFamily="18" charset="0"/>
                          <a:cs typeface="Calibri" panose="020F0502020204030204" pitchFamily="34" charset="0"/>
                        </a:rPr>
                        <a:t>School-wide Behavioral Expectations</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deepen staff learning around having 3-5 school-wide behavioral expectations</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&amp; staff create 3-5 school-wide behavioral expectations</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deepen staff learning around defining school-wide expectations in all settings</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develops behavior matrix/takes back to staff to approve</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4321262"/>
                  </a:ext>
                </a:extLst>
              </a:tr>
              <a:tr h="2055641">
                <a:tc>
                  <a:txBody>
                    <a:bodyPr/>
                    <a:lstStyle/>
                    <a:p>
                      <a:pPr marL="0" marR="0" algn="ctr">
                        <a:lnSpc>
                          <a:spcPct val="115000"/>
                        </a:lnSpc>
                        <a:spcBef>
                          <a:spcPts val="0"/>
                        </a:spcBef>
                        <a:spcAft>
                          <a:spcPts val="0"/>
                        </a:spcAft>
                      </a:pPr>
                      <a:r>
                        <a:rPr lang="en-US" sz="2000">
                          <a:effectLst/>
                          <a:latin typeface="Verdana" panose="020B0604030504040204" pitchFamily="34" charset="0"/>
                          <a:ea typeface="Times New Roman" panose="02020603050405020304" pitchFamily="18" charset="0"/>
                          <a:cs typeface="Times New Roman" panose="02020603050405020304" pitchFamily="18" charset="0"/>
                        </a:rPr>
                        <a:t>6</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000" dirty="0">
                          <a:effectLst/>
                          <a:latin typeface="Calibri" panose="020F0502020204030204" pitchFamily="34" charset="0"/>
                          <a:ea typeface="Times New Roman" panose="02020603050405020304" pitchFamily="18" charset="0"/>
                          <a:cs typeface="Calibri" panose="020F0502020204030204" pitchFamily="34" charset="0"/>
                        </a:rPr>
                        <a:t>Prepare to Teach &amp; Monitor Behavioral Expectations</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deepen staff learning around teaching expectations</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&amp; staff create lesson plans for teaching expectations in each setting</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&amp; staff create a plan for teaching the lessons</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538281"/>
                  </a:ext>
                </a:extLst>
              </a:tr>
              <a:tr h="2090602">
                <a:tc>
                  <a:txBody>
                    <a:bodyPr/>
                    <a:lstStyle/>
                    <a:p>
                      <a:pPr marL="0" marR="0" algn="ctr">
                        <a:lnSpc>
                          <a:spcPct val="115000"/>
                        </a:lnSpc>
                        <a:spcBef>
                          <a:spcPts val="0"/>
                        </a:spcBef>
                        <a:spcAft>
                          <a:spcPts val="0"/>
                        </a:spcAft>
                      </a:pPr>
                      <a:r>
                        <a:rPr lang="en-US" sz="2000">
                          <a:effectLst/>
                          <a:latin typeface="Verdana" panose="020B0604030504040204" pitchFamily="34" charset="0"/>
                          <a:ea typeface="Times New Roman" panose="02020603050405020304" pitchFamily="18" charset="0"/>
                          <a:cs typeface="Times New Roman" panose="02020603050405020304" pitchFamily="18" charset="0"/>
                        </a:rPr>
                        <a:t>5</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000" dirty="0">
                          <a:effectLst/>
                          <a:latin typeface="Calibri" panose="020F0502020204030204" pitchFamily="34" charset="0"/>
                          <a:ea typeface="Times New Roman" panose="02020603050405020304" pitchFamily="18" charset="0"/>
                          <a:cs typeface="Calibri" panose="020F0502020204030204" pitchFamily="34" charset="0"/>
                        </a:rPr>
                        <a:t>Positive &amp; Corrective Feedback</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deepen staff learning around acknowledgements</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&amp; staff develop a school-wide acknowledgement system</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creates plan to deepen staff learning around correcting behavior</a:t>
                      </a:r>
                    </a:p>
                    <a:p>
                      <a:pPr marL="800100" marR="0" lvl="1" indent="-342900" algn="l">
                        <a:lnSpc>
                          <a:spcPct val="115000"/>
                        </a:lnSpc>
                        <a:spcBef>
                          <a:spcPts val="0"/>
                        </a:spcBef>
                        <a:spcAft>
                          <a:spcPts val="200"/>
                        </a:spcAft>
                        <a:buFont typeface="Wingdings" panose="05000000000000000000" pitchFamily="2" charset="2"/>
                        <a:buChar char=""/>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PBIS Team &amp; staff develop a consistent response system for behavioral correction</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42324037"/>
                  </a:ext>
                </a:extLst>
              </a:tr>
            </a:tbl>
          </a:graphicData>
        </a:graphic>
      </p:graphicFrame>
    </p:spTree>
    <p:extLst>
      <p:ext uri="{BB962C8B-B14F-4D97-AF65-F5344CB8AC3E}">
        <p14:creationId xmlns:p14="http://schemas.microsoft.com/office/powerpoint/2010/main" val="3395770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B200CF21-7789-44B9-89E7-FA680CD66B04}"/>
              </a:ext>
            </a:extLst>
          </p:cNvPr>
          <p:cNvGraphicFramePr>
            <a:graphicFrameLocks noGrp="1"/>
          </p:cNvGraphicFramePr>
          <p:nvPr>
            <p:extLst>
              <p:ext uri="{D42A27DB-BD31-4B8C-83A1-F6EECF244321}">
                <p14:modId xmlns:p14="http://schemas.microsoft.com/office/powerpoint/2010/main" val="3059366722"/>
              </p:ext>
            </p:extLst>
          </p:nvPr>
        </p:nvGraphicFramePr>
        <p:xfrm>
          <a:off x="152401" y="381763"/>
          <a:ext cx="11887198" cy="6094473"/>
        </p:xfrm>
        <a:graphic>
          <a:graphicData uri="http://schemas.openxmlformats.org/drawingml/2006/table">
            <a:tbl>
              <a:tblPr firstRow="1" firstCol="1" bandRow="1"/>
              <a:tblGrid>
                <a:gridCol w="641870">
                  <a:extLst>
                    <a:ext uri="{9D8B030D-6E8A-4147-A177-3AD203B41FA5}">
                      <a16:colId xmlns:a16="http://schemas.microsoft.com/office/drawing/2014/main" val="1225889297"/>
                    </a:ext>
                  </a:extLst>
                </a:gridCol>
                <a:gridCol w="2488996">
                  <a:extLst>
                    <a:ext uri="{9D8B030D-6E8A-4147-A177-3AD203B41FA5}">
                      <a16:colId xmlns:a16="http://schemas.microsoft.com/office/drawing/2014/main" val="202298106"/>
                    </a:ext>
                  </a:extLst>
                </a:gridCol>
                <a:gridCol w="4378166">
                  <a:extLst>
                    <a:ext uri="{9D8B030D-6E8A-4147-A177-3AD203B41FA5}">
                      <a16:colId xmlns:a16="http://schemas.microsoft.com/office/drawing/2014/main" val="2804941944"/>
                    </a:ext>
                  </a:extLst>
                </a:gridCol>
                <a:gridCol w="4378166">
                  <a:extLst>
                    <a:ext uri="{9D8B030D-6E8A-4147-A177-3AD203B41FA5}">
                      <a16:colId xmlns:a16="http://schemas.microsoft.com/office/drawing/2014/main" val="174042677"/>
                    </a:ext>
                  </a:extLst>
                </a:gridCol>
              </a:tblGrid>
              <a:tr h="1475501">
                <a:tc>
                  <a:txBody>
                    <a:bodyPr/>
                    <a:lstStyle/>
                    <a:p>
                      <a:pPr marL="0" marR="0" algn="ctr">
                        <a:lnSpc>
                          <a:spcPct val="115000"/>
                        </a:lnSpc>
                        <a:spcBef>
                          <a:spcPts val="0"/>
                        </a:spcBef>
                        <a:spcAft>
                          <a:spcPts val="0"/>
                        </a:spcAft>
                      </a:pPr>
                      <a:r>
                        <a:rPr lang="en-US" sz="2200" dirty="0">
                          <a:effectLst/>
                          <a:latin typeface="Verdana" panose="020B0604030504040204" pitchFamily="34" charset="0"/>
                          <a:ea typeface="Times New Roman" panose="02020603050405020304" pitchFamily="18" charset="0"/>
                          <a:cs typeface="Times New Roman" panose="02020603050405020304" pitchFamily="18" charset="0"/>
                        </a:rPr>
                        <a:t>4</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Data Systems</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PBIS Team will complete the Tiered Fidelity Inventory (TFI)</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PBIS Team &amp; staff develop Office Discipline Referral form (ODR)</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PBIS Team train staff</a:t>
                      </a:r>
                      <a:r>
                        <a:rPr lang="en-US" sz="2200" baseline="0" dirty="0">
                          <a:effectLst/>
                          <a:latin typeface="Calibri" panose="020F0502020204030204" pitchFamily="34" charset="0"/>
                          <a:ea typeface="Times New Roman" panose="02020603050405020304" pitchFamily="18" charset="0"/>
                          <a:cs typeface="Times New Roman" panose="02020603050405020304" pitchFamily="18" charset="0"/>
                        </a:rPr>
                        <a:t> on using Student GPS for behavior collection</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789721446"/>
                  </a:ext>
                </a:extLst>
              </a:tr>
              <a:tr h="1947553">
                <a:tc>
                  <a:txBody>
                    <a:bodyPr/>
                    <a:lstStyle/>
                    <a:p>
                      <a:pPr marL="0" marR="0" algn="ctr">
                        <a:lnSpc>
                          <a:spcPct val="115000"/>
                        </a:lnSpc>
                        <a:spcBef>
                          <a:spcPts val="0"/>
                        </a:spcBef>
                        <a:spcAft>
                          <a:spcPts val="0"/>
                        </a:spcAft>
                      </a:pPr>
                      <a:r>
                        <a:rPr lang="en-US" sz="2200" dirty="0">
                          <a:effectLst/>
                          <a:latin typeface="Verdana" panose="020B0604030504040204" pitchFamily="34" charset="0"/>
                          <a:ea typeface="Times New Roman" panose="02020603050405020304" pitchFamily="18" charset="0"/>
                          <a:cs typeface="Times New Roman" panose="02020603050405020304" pitchFamily="18" charset="0"/>
                        </a:rPr>
                        <a:t>3</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Finalize Development </a:t>
                      </a:r>
                    </a:p>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of All Components</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3-5 Behavioral Expectations</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Behavior matrix</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Lesson plans for all settings</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Plan for teaching the lessons</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Plan for monitoring behavior</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Acknowledgement system</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Consistent behavioral response plan</a:t>
                      </a:r>
                    </a:p>
                    <a:p>
                      <a:pPr marL="800100" marR="0" lvl="1" indent="-342900" algn="l">
                        <a:lnSpc>
                          <a:spcPct val="115000"/>
                        </a:lnSpc>
                        <a:spcBef>
                          <a:spcPts val="0"/>
                        </a:spcBef>
                        <a:spcAft>
                          <a:spcPts val="200"/>
                        </a:spcAft>
                        <a:buFont typeface="Wingdings" panose="05000000000000000000" pitchFamily="2" charset="2"/>
                        <a:buChar char=""/>
                      </a:pP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2770383"/>
                  </a:ext>
                </a:extLst>
              </a:tr>
              <a:tr h="1067036">
                <a:tc>
                  <a:txBody>
                    <a:bodyPr/>
                    <a:lstStyle/>
                    <a:p>
                      <a:pPr marL="0" marR="0" algn="ctr">
                        <a:lnSpc>
                          <a:spcPct val="115000"/>
                        </a:lnSpc>
                        <a:spcBef>
                          <a:spcPts val="0"/>
                        </a:spcBef>
                        <a:spcAft>
                          <a:spcPts val="0"/>
                        </a:spcAft>
                      </a:pPr>
                      <a:r>
                        <a:rPr lang="en-US" sz="2200">
                          <a:effectLst/>
                          <a:latin typeface="Verdana" panose="020B0604030504040204" pitchFamily="34" charset="0"/>
                          <a:ea typeface="Times New Roman" panose="02020603050405020304" pitchFamily="18" charset="0"/>
                          <a:cs typeface="Times New Roman" panose="02020603050405020304" pitchFamily="18" charset="0"/>
                        </a:rPr>
                        <a:t>2</a:t>
                      </a:r>
                      <a:endParaRPr lang="en-US" sz="220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Plan PBIS Kick-Off Assembly</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Date chosen</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Who will do what</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2394526489"/>
                  </a:ext>
                </a:extLst>
              </a:tr>
              <a:tr h="1539090">
                <a:tc>
                  <a:txBody>
                    <a:bodyPr/>
                    <a:lstStyle/>
                    <a:p>
                      <a:pPr marL="0" marR="0" algn="ctr">
                        <a:lnSpc>
                          <a:spcPct val="115000"/>
                        </a:lnSpc>
                        <a:spcBef>
                          <a:spcPts val="0"/>
                        </a:spcBef>
                        <a:spcAft>
                          <a:spcPts val="0"/>
                        </a:spcAft>
                      </a:pPr>
                      <a:r>
                        <a:rPr lang="en-US" sz="2200">
                          <a:effectLst/>
                          <a:latin typeface="Verdana" panose="020B0604030504040204" pitchFamily="34" charset="0"/>
                          <a:ea typeface="Times New Roman" panose="02020603050405020304" pitchFamily="18" charset="0"/>
                          <a:cs typeface="Times New Roman" panose="02020603050405020304" pitchFamily="18" charset="0"/>
                        </a:rPr>
                        <a:t>1</a:t>
                      </a:r>
                      <a:endParaRPr lang="en-US" sz="220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Order, create, gather </a:t>
                      </a:r>
                    </a:p>
                    <a:p>
                      <a:pPr marL="0" marR="0" algn="ctr">
                        <a:lnSpc>
                          <a:spcPct val="115000"/>
                        </a:lnSpc>
                        <a:spcBef>
                          <a:spcPts val="0"/>
                        </a:spcBef>
                        <a:spcAft>
                          <a:spcPts val="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all PBIS materials</a:t>
                      </a:r>
                      <a:endParaRPr lang="en-US"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Create posters, visual displays, etc.</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Acknowledgement system items</a:t>
                      </a:r>
                    </a:p>
                    <a:p>
                      <a:pPr marL="800100" marR="0" lvl="1" indent="-342900" algn="l">
                        <a:lnSpc>
                          <a:spcPct val="115000"/>
                        </a:lnSpc>
                        <a:spcBef>
                          <a:spcPts val="0"/>
                        </a:spcBef>
                        <a:spcAft>
                          <a:spcPts val="200"/>
                        </a:spcAft>
                        <a:buFont typeface="Wingdings" panose="05000000000000000000" pitchFamily="2" charset="2"/>
                        <a:buChar char=""/>
                      </a:pPr>
                      <a:r>
                        <a:rPr lang="en-US" sz="2200" dirty="0">
                          <a:effectLst/>
                          <a:latin typeface="Calibri" panose="020F0502020204030204" pitchFamily="34" charset="0"/>
                          <a:ea typeface="Times New Roman" panose="02020603050405020304" pitchFamily="18" charset="0"/>
                          <a:cs typeface="Times New Roman" panose="02020603050405020304" pitchFamily="18" charset="0"/>
                        </a:rPr>
                        <a:t>Include PBIS information in staff &amp; student handbooks, parent newsletters</a:t>
                      </a:r>
                    </a:p>
                  </a:txBody>
                  <a:tcPr marL="28467" marR="2846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921641745"/>
                  </a:ext>
                </a:extLst>
              </a:tr>
            </a:tbl>
          </a:graphicData>
        </a:graphic>
      </p:graphicFrame>
    </p:spTree>
    <p:extLst>
      <p:ext uri="{BB962C8B-B14F-4D97-AF65-F5344CB8AC3E}">
        <p14:creationId xmlns:p14="http://schemas.microsoft.com/office/powerpoint/2010/main" val="2911884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D1FE65-1BC2-463F-AFF6-89DCBB2B5C42}"/>
              </a:ext>
            </a:extLst>
          </p:cNvPr>
          <p:cNvPicPr>
            <a:picLocks noChangeAspect="1"/>
          </p:cNvPicPr>
          <p:nvPr/>
        </p:nvPicPr>
        <p:blipFill rotWithShape="1">
          <a:blip r:embed="rId3"/>
          <a:srcRect l="15172" t="44036" r="32327" b="16015"/>
          <a:stretch/>
        </p:blipFill>
        <p:spPr>
          <a:xfrm>
            <a:off x="0" y="1425597"/>
            <a:ext cx="12112263" cy="4761186"/>
          </a:xfrm>
          <a:prstGeom prst="rect">
            <a:avLst/>
          </a:prstGeom>
        </p:spPr>
      </p:pic>
      <p:sp>
        <p:nvSpPr>
          <p:cNvPr id="2" name="Up Arrow 1"/>
          <p:cNvSpPr/>
          <p:nvPr/>
        </p:nvSpPr>
        <p:spPr>
          <a:xfrm>
            <a:off x="1703206" y="2534299"/>
            <a:ext cx="484632" cy="978408"/>
          </a:xfrm>
          <a:prstGeom prst="up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Up Arrow 3"/>
          <p:cNvSpPr/>
          <p:nvPr/>
        </p:nvSpPr>
        <p:spPr>
          <a:xfrm>
            <a:off x="5179672" y="2540282"/>
            <a:ext cx="484632" cy="978408"/>
          </a:xfrm>
          <a:prstGeom prst="up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Up Arrow 4"/>
          <p:cNvSpPr/>
          <p:nvPr/>
        </p:nvSpPr>
        <p:spPr>
          <a:xfrm>
            <a:off x="7460988" y="2534299"/>
            <a:ext cx="484632" cy="978408"/>
          </a:xfrm>
          <a:prstGeom prst="up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Up Arrow 5"/>
          <p:cNvSpPr/>
          <p:nvPr/>
        </p:nvSpPr>
        <p:spPr>
          <a:xfrm>
            <a:off x="10722312" y="2534299"/>
            <a:ext cx="484632" cy="978408"/>
          </a:xfrm>
          <a:prstGeom prst="up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Up Arrow 6"/>
          <p:cNvSpPr/>
          <p:nvPr/>
        </p:nvSpPr>
        <p:spPr>
          <a:xfrm>
            <a:off x="3807717" y="2534299"/>
            <a:ext cx="484632" cy="978408"/>
          </a:xfrm>
          <a:prstGeom prst="up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3069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F5A69-98DD-48E0-9741-9A45A4D0299E}"/>
              </a:ext>
            </a:extLst>
          </p:cNvPr>
          <p:cNvSpPr>
            <a:spLocks noGrp="1"/>
          </p:cNvSpPr>
          <p:nvPr>
            <p:ph type="title"/>
          </p:nvPr>
        </p:nvSpPr>
        <p:spPr/>
        <p:txBody>
          <a:bodyPr/>
          <a:lstStyle/>
          <a:p>
            <a:r>
              <a:rPr lang="en-US"/>
              <a:t>School Examples </a:t>
            </a:r>
            <a:endParaRPr lang="en-US" dirty="0"/>
          </a:p>
        </p:txBody>
      </p:sp>
    </p:spTree>
    <p:extLst>
      <p:ext uri="{BB962C8B-B14F-4D97-AF65-F5344CB8AC3E}">
        <p14:creationId xmlns:p14="http://schemas.microsoft.com/office/powerpoint/2010/main" val="15875726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Video Examples</a:t>
            </a:r>
            <a:endParaRPr lang="en-US" dirty="0"/>
          </a:p>
        </p:txBody>
      </p:sp>
      <p:sp>
        <p:nvSpPr>
          <p:cNvPr id="3" name="Content Placeholder 2"/>
          <p:cNvSpPr>
            <a:spLocks noGrp="1"/>
          </p:cNvSpPr>
          <p:nvPr>
            <p:ph idx="1"/>
          </p:nvPr>
        </p:nvSpPr>
        <p:spPr/>
        <p:txBody>
          <a:bodyPr/>
          <a:lstStyle/>
          <a:p>
            <a:r>
              <a:rPr lang="en-US"/>
              <a:t>Most of the videos on the following slides were used in rolling out PBIS to staff and students.</a:t>
            </a:r>
          </a:p>
          <a:p>
            <a:endParaRPr lang="en-US"/>
          </a:p>
          <a:p>
            <a:r>
              <a:rPr lang="en-US"/>
              <a:t>The schools that created these videos were in various stages of implementation (not all were kicking off for the very first time).</a:t>
            </a:r>
            <a:endParaRPr lang="en-US" dirty="0"/>
          </a:p>
        </p:txBody>
      </p:sp>
      <p:sp>
        <p:nvSpPr>
          <p:cNvPr id="4" name="Slide Number Placeholder 3"/>
          <p:cNvSpPr>
            <a:spLocks noGrp="1"/>
          </p:cNvSpPr>
          <p:nvPr>
            <p:ph type="sldNum" sz="quarter" idx="4294967295"/>
          </p:nvPr>
        </p:nvSpPr>
        <p:spPr/>
        <p:txBody>
          <a:bodyPr/>
          <a:lstStyle/>
          <a:p>
            <a:r>
              <a:rPr lang="en-US" dirty="0"/>
              <a:t> </a:t>
            </a:r>
          </a:p>
        </p:txBody>
      </p:sp>
    </p:spTree>
    <p:extLst>
      <p:ext uri="{BB962C8B-B14F-4D97-AF65-F5344CB8AC3E}">
        <p14:creationId xmlns:p14="http://schemas.microsoft.com/office/powerpoint/2010/main" val="8647553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nline Media 9" title="Glendale Elementary School PBIS Respect Kickoff">
            <a:hlinkClick r:id="" action="ppaction://media"/>
            <a:extLst>
              <a:ext uri="{FF2B5EF4-FFF2-40B4-BE49-F238E27FC236}">
                <a16:creationId xmlns:a16="http://schemas.microsoft.com/office/drawing/2014/main" id="{55520E9C-1E65-4A14-BED5-6D7D7845F5D7}"/>
              </a:ext>
            </a:extLst>
          </p:cNvPr>
          <p:cNvPicPr>
            <a:picLocks noGrp="1" noRot="1" noChangeAspect="1"/>
          </p:cNvPicPr>
          <p:nvPr>
            <p:ph type="pic" sz="quarter" idx="13"/>
            <a:videoFile r:link="rId1"/>
          </p:nvPr>
        </p:nvPicPr>
        <p:blipFill>
          <a:blip r:embed="rId4"/>
          <a:srcRect t="20021" b="20021"/>
          <a:stretch>
            <a:fillRect/>
          </a:stretch>
        </p:blipFill>
        <p:spPr/>
      </p:pic>
      <p:sp>
        <p:nvSpPr>
          <p:cNvPr id="3" name="Title 2"/>
          <p:cNvSpPr>
            <a:spLocks noGrp="1"/>
          </p:cNvSpPr>
          <p:nvPr>
            <p:ph type="title"/>
          </p:nvPr>
        </p:nvSpPr>
        <p:spPr/>
        <p:txBody>
          <a:bodyPr/>
          <a:lstStyle/>
          <a:p>
            <a:r>
              <a:rPr lang="en-US"/>
              <a:t>Kick-off Example</a:t>
            </a:r>
            <a:endParaRPr lang="en-US" dirty="0"/>
          </a:p>
        </p:txBody>
      </p:sp>
      <p:sp>
        <p:nvSpPr>
          <p:cNvPr id="4" name="Slide Number Placeholder 3"/>
          <p:cNvSpPr>
            <a:spLocks noGrp="1"/>
          </p:cNvSpPr>
          <p:nvPr>
            <p:ph type="sldNum" sz="quarter" idx="4294967295"/>
          </p:nvPr>
        </p:nvSpPr>
        <p:spPr>
          <a:xfrm>
            <a:off x="11982450" y="6507163"/>
            <a:ext cx="209550" cy="153987"/>
          </a:xfrm>
        </p:spPr>
        <p:txBody>
          <a:bodyPr/>
          <a:lstStyle/>
          <a:p>
            <a:pPr algn="r"/>
            <a:r>
              <a:rPr lang="en-US" dirty="0"/>
              <a:t> </a:t>
            </a:r>
          </a:p>
        </p:txBody>
      </p:sp>
    </p:spTree>
    <p:extLst>
      <p:ext uri="{BB962C8B-B14F-4D97-AF65-F5344CB8AC3E}">
        <p14:creationId xmlns:p14="http://schemas.microsoft.com/office/powerpoint/2010/main" val="1235865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Media 8" title="PBIS Staff Intro Superhero 2015">
            <a:hlinkClick r:id="" action="ppaction://media"/>
            <a:extLst>
              <a:ext uri="{FF2B5EF4-FFF2-40B4-BE49-F238E27FC236}">
                <a16:creationId xmlns:a16="http://schemas.microsoft.com/office/drawing/2014/main" id="{CF03D551-71D0-4D68-B6FF-5AE1647C7FF3}"/>
              </a:ext>
            </a:extLst>
          </p:cNvPr>
          <p:cNvPicPr>
            <a:picLocks noGrp="1" noRot="1" noChangeAspect="1"/>
          </p:cNvPicPr>
          <p:nvPr>
            <p:ph type="pic" sz="quarter" idx="13"/>
            <a:videoFile r:link="rId1"/>
          </p:nvPr>
        </p:nvPicPr>
        <p:blipFill>
          <a:blip r:embed="rId4"/>
          <a:srcRect t="20021" b="20021"/>
          <a:stretch>
            <a:fillRect/>
          </a:stretch>
        </p:blipFill>
        <p:spPr/>
      </p:pic>
      <p:sp>
        <p:nvSpPr>
          <p:cNvPr id="2" name="Title 1"/>
          <p:cNvSpPr>
            <a:spLocks noGrp="1"/>
          </p:cNvSpPr>
          <p:nvPr>
            <p:ph type="title"/>
          </p:nvPr>
        </p:nvSpPr>
        <p:spPr/>
        <p:txBody>
          <a:bodyPr/>
          <a:lstStyle/>
          <a:p>
            <a:r>
              <a:rPr lang="en-US"/>
              <a:t>Staff Intro</a:t>
            </a:r>
            <a:endParaRPr lang="en-US" dirty="0"/>
          </a:p>
        </p:txBody>
      </p:sp>
      <p:sp>
        <p:nvSpPr>
          <p:cNvPr id="4" name="Slide Number Placeholder 3"/>
          <p:cNvSpPr>
            <a:spLocks noGrp="1"/>
          </p:cNvSpPr>
          <p:nvPr>
            <p:ph type="sldNum" sz="quarter" idx="4294967295"/>
          </p:nvPr>
        </p:nvSpPr>
        <p:spPr/>
        <p:txBody>
          <a:bodyPr/>
          <a:lstStyle/>
          <a:p>
            <a:r>
              <a:rPr lang="en-US" dirty="0"/>
              <a:t> </a:t>
            </a:r>
          </a:p>
        </p:txBody>
      </p:sp>
    </p:spTree>
    <p:extLst>
      <p:ext uri="{BB962C8B-B14F-4D97-AF65-F5344CB8AC3E}">
        <p14:creationId xmlns:p14="http://schemas.microsoft.com/office/powerpoint/2010/main" val="1538299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Media 8" title="McGuffey PBIS ROLL OUT 2018-2019">
            <a:hlinkClick r:id="" action="ppaction://media"/>
            <a:extLst>
              <a:ext uri="{FF2B5EF4-FFF2-40B4-BE49-F238E27FC236}">
                <a16:creationId xmlns:a16="http://schemas.microsoft.com/office/drawing/2014/main" id="{165F360D-FC59-4190-8BE2-512D658E1B54}"/>
              </a:ext>
            </a:extLst>
          </p:cNvPr>
          <p:cNvPicPr>
            <a:picLocks noGrp="1" noRot="1" noChangeAspect="1"/>
          </p:cNvPicPr>
          <p:nvPr>
            <p:ph type="pic" sz="quarter" idx="13"/>
            <a:videoFile r:link="rId1"/>
          </p:nvPr>
        </p:nvPicPr>
        <p:blipFill>
          <a:blip r:embed="rId4"/>
          <a:srcRect t="20021" b="20021"/>
          <a:stretch>
            <a:fillRect/>
          </a:stretch>
        </p:blipFill>
        <p:spPr/>
      </p:pic>
      <p:sp>
        <p:nvSpPr>
          <p:cNvPr id="2" name="Title 1"/>
          <p:cNvSpPr>
            <a:spLocks noGrp="1"/>
          </p:cNvSpPr>
          <p:nvPr>
            <p:ph type="title"/>
          </p:nvPr>
        </p:nvSpPr>
        <p:spPr/>
        <p:txBody>
          <a:bodyPr/>
          <a:lstStyle/>
          <a:p>
            <a:r>
              <a:rPr lang="en-US"/>
              <a:t>Student Rollout</a:t>
            </a:r>
            <a:endParaRPr lang="en-US" dirty="0"/>
          </a:p>
        </p:txBody>
      </p:sp>
      <p:sp>
        <p:nvSpPr>
          <p:cNvPr id="4" name="Slide Number Placeholder 3"/>
          <p:cNvSpPr>
            <a:spLocks noGrp="1"/>
          </p:cNvSpPr>
          <p:nvPr>
            <p:ph type="sldNum" sz="quarter" idx="4294967295"/>
          </p:nvPr>
        </p:nvSpPr>
        <p:spPr/>
        <p:txBody>
          <a:bodyPr/>
          <a:lstStyle/>
          <a:p>
            <a:r>
              <a:rPr lang="en-US" dirty="0"/>
              <a:t> </a:t>
            </a:r>
          </a:p>
        </p:txBody>
      </p:sp>
    </p:spTree>
    <p:extLst>
      <p:ext uri="{BB962C8B-B14F-4D97-AF65-F5344CB8AC3E}">
        <p14:creationId xmlns:p14="http://schemas.microsoft.com/office/powerpoint/2010/main" val="22081560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E1284-C3E3-43D2-8053-400F2FF524D0}"/>
              </a:ext>
            </a:extLst>
          </p:cNvPr>
          <p:cNvSpPr>
            <a:spLocks noGrp="1"/>
          </p:cNvSpPr>
          <p:nvPr>
            <p:ph type="title"/>
          </p:nvPr>
        </p:nvSpPr>
        <p:spPr/>
        <p:txBody>
          <a:bodyPr/>
          <a:lstStyle/>
          <a:p>
            <a:r>
              <a:rPr lang="en-US"/>
              <a:t>Summary</a:t>
            </a:r>
            <a:endParaRPr lang="en-US" dirty="0"/>
          </a:p>
        </p:txBody>
      </p:sp>
      <p:sp>
        <p:nvSpPr>
          <p:cNvPr id="3" name="Content Placeholder 2">
            <a:extLst>
              <a:ext uri="{FF2B5EF4-FFF2-40B4-BE49-F238E27FC236}">
                <a16:creationId xmlns:a16="http://schemas.microsoft.com/office/drawing/2014/main" id="{28F1232D-8510-4EBF-9F42-E0FEFE3F42E5}"/>
              </a:ext>
            </a:extLst>
          </p:cNvPr>
          <p:cNvSpPr>
            <a:spLocks noGrp="1"/>
          </p:cNvSpPr>
          <p:nvPr>
            <p:ph idx="1"/>
          </p:nvPr>
        </p:nvSpPr>
        <p:spPr/>
        <p:txBody>
          <a:bodyPr/>
          <a:lstStyle/>
          <a:p>
            <a:r>
              <a:rPr lang="en-US"/>
              <a:t>Determine the groups you want to include in PBIS kick-off(s).</a:t>
            </a:r>
          </a:p>
          <a:p>
            <a:r>
              <a:rPr lang="en-US"/>
              <a:t>Determine what you want to convey to each group.</a:t>
            </a:r>
          </a:p>
          <a:p>
            <a:r>
              <a:rPr lang="en-US"/>
              <a:t>Develop and gather materials needed for kick-off.</a:t>
            </a:r>
          </a:p>
          <a:p>
            <a:r>
              <a:rPr lang="en-US"/>
              <a:t>Plan the event – time, place, schedule, and staff needed.</a:t>
            </a:r>
          </a:p>
          <a:p>
            <a:r>
              <a:rPr lang="en-US"/>
              <a:t>Follow up with each group.</a:t>
            </a:r>
            <a:endParaRPr lang="en-US" dirty="0"/>
          </a:p>
        </p:txBody>
      </p:sp>
    </p:spTree>
    <p:extLst>
      <p:ext uri="{BB962C8B-B14F-4D97-AF65-F5344CB8AC3E}">
        <p14:creationId xmlns:p14="http://schemas.microsoft.com/office/powerpoint/2010/main" val="2523360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Resources</a:t>
            </a:r>
            <a:endParaRPr lang="en-US" dirty="0"/>
          </a:p>
        </p:txBody>
      </p:sp>
      <p:sp>
        <p:nvSpPr>
          <p:cNvPr id="4" name="Content Placeholder 3"/>
          <p:cNvSpPr>
            <a:spLocks noGrp="1"/>
          </p:cNvSpPr>
          <p:nvPr>
            <p:ph idx="1"/>
          </p:nvPr>
        </p:nvSpPr>
        <p:spPr/>
        <p:txBody>
          <a:bodyPr/>
          <a:lstStyle/>
          <a:p>
            <a:pPr marL="0" indent="0">
              <a:buNone/>
            </a:pPr>
            <a:r>
              <a:rPr lang="en-US" dirty="0">
                <a:hlinkClick r:id="rId2"/>
              </a:rPr>
              <a:t>https://pbis.astate.edu/kicking-off-pbis/</a:t>
            </a:r>
            <a:endParaRPr lang="en-US" dirty="0"/>
          </a:p>
          <a:p>
            <a:r>
              <a:rPr lang="en-US" dirty="0"/>
              <a:t>Readiness checklist</a:t>
            </a:r>
          </a:p>
          <a:p>
            <a:r>
              <a:rPr lang="en-US" dirty="0"/>
              <a:t>Kick-off examples</a:t>
            </a:r>
          </a:p>
          <a:p>
            <a:r>
              <a:rPr lang="en-US" dirty="0"/>
              <a:t>Kick-off videos</a:t>
            </a:r>
          </a:p>
        </p:txBody>
      </p:sp>
      <p:sp>
        <p:nvSpPr>
          <p:cNvPr id="5" name="Text Placeholder 4"/>
          <p:cNvSpPr>
            <a:spLocks noGrp="1"/>
          </p:cNvSpPr>
          <p:nvPr>
            <p:ph sz="quarter" idx="4294967295"/>
          </p:nvPr>
        </p:nvSpPr>
        <p:spPr>
          <a:xfrm>
            <a:off x="0" y="6373813"/>
            <a:ext cx="3962400" cy="261937"/>
          </a:xfrm>
        </p:spPr>
        <p:txBody>
          <a:bodyPr>
            <a:normAutofit fontScale="40000" lnSpcReduction="20000"/>
          </a:bodyPr>
          <a:lstStyle/>
          <a:p>
            <a:r>
              <a:rPr lang="en-US" dirty="0"/>
              <a:t> </a:t>
            </a:r>
          </a:p>
        </p:txBody>
      </p:sp>
      <p:sp>
        <p:nvSpPr>
          <p:cNvPr id="2" name="Slide Number Placeholder 1"/>
          <p:cNvSpPr>
            <a:spLocks noGrp="1"/>
          </p:cNvSpPr>
          <p:nvPr>
            <p:ph type="sldNum" sz="quarter" idx="4294967295"/>
          </p:nvPr>
        </p:nvSpPr>
        <p:spPr>
          <a:xfrm>
            <a:off x="11982450" y="6507163"/>
            <a:ext cx="209550" cy="153987"/>
          </a:xfrm>
        </p:spPr>
        <p:txBody>
          <a:bodyPr/>
          <a:lstStyle/>
          <a:p>
            <a:r>
              <a:rPr lang="en-US" dirty="0"/>
              <a:t> </a:t>
            </a:r>
          </a:p>
        </p:txBody>
      </p:sp>
    </p:spTree>
    <p:extLst>
      <p:ext uri="{BB962C8B-B14F-4D97-AF65-F5344CB8AC3E}">
        <p14:creationId xmlns:p14="http://schemas.microsoft.com/office/powerpoint/2010/main" val="852514680"/>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TotalTime>
  <Words>2420</Words>
  <Application>Microsoft Office PowerPoint</Application>
  <PresentationFormat>Widescreen</PresentationFormat>
  <Paragraphs>261</Paragraphs>
  <Slides>34</Slides>
  <Notes>28</Notes>
  <HiddenSlides>0</HiddenSlides>
  <MMClips>3</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34</vt:i4>
      </vt:variant>
    </vt:vector>
  </HeadingPairs>
  <TitlesOfParts>
    <vt:vector size="44" baseType="lpstr">
      <vt:lpstr>Arial</vt:lpstr>
      <vt:lpstr>Arial Black</vt:lpstr>
      <vt:lpstr>Calibri</vt:lpstr>
      <vt:lpstr>Georgia</vt:lpstr>
      <vt:lpstr>Times New Roman</vt:lpstr>
      <vt:lpstr>Univers Cond</vt:lpstr>
      <vt:lpstr>Verdana</vt:lpstr>
      <vt:lpstr>Wingdings</vt:lpstr>
      <vt:lpstr>Office Theme</vt:lpstr>
      <vt:lpstr>BLACK SLIDE MASTER TEMPLATE</vt:lpstr>
      <vt:lpstr>Kicking Off PBIS</vt:lpstr>
      <vt:lpstr>Context</vt:lpstr>
      <vt:lpstr>Purpose Of This Training</vt:lpstr>
      <vt:lpstr>Materials </vt:lpstr>
      <vt:lpstr>Purpose of Kick-off</vt:lpstr>
      <vt:lpstr>PowerPoint Presentation</vt:lpstr>
      <vt:lpstr>Staff Kick-off</vt:lpstr>
      <vt:lpstr>Student Kick-off</vt:lpstr>
      <vt:lpstr>Parent Kick-off</vt:lpstr>
      <vt:lpstr>Other Considerations</vt:lpstr>
      <vt:lpstr>Kick-off Planning</vt:lpstr>
      <vt:lpstr>Kick-off Planning</vt:lpstr>
      <vt:lpstr>Kick-off Planning</vt:lpstr>
      <vt:lpstr>Example: Objectives For Staff Kick-off</vt:lpstr>
      <vt:lpstr>Example: Planning Staff Kick-off</vt:lpstr>
      <vt:lpstr>Example: Staff Survey</vt:lpstr>
      <vt:lpstr>Example: Objectives For Student Kick-off</vt:lpstr>
      <vt:lpstr>Example: Planning Student Kick-off </vt:lpstr>
      <vt:lpstr>Example: Student Survey</vt:lpstr>
      <vt:lpstr>Example: Objectives For Parent Kick-off</vt:lpstr>
      <vt:lpstr>Example: Planning Parent Kick-off</vt:lpstr>
      <vt:lpstr>Kick-off Readiness Checklist</vt:lpstr>
      <vt:lpstr>     Countdown To Kick-off Action Planner</vt:lpstr>
      <vt:lpstr>PowerPoint Presentation</vt:lpstr>
      <vt:lpstr>PowerPoint Presentation</vt:lpstr>
      <vt:lpstr>PowerPoint Presentation</vt:lpstr>
      <vt:lpstr>PowerPoint Presentation</vt:lpstr>
      <vt:lpstr>School Examples </vt:lpstr>
      <vt:lpstr>Video Examples</vt:lpstr>
      <vt:lpstr>Kick-off Example</vt:lpstr>
      <vt:lpstr>Staff Intro</vt:lpstr>
      <vt:lpstr>Student Rollout</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44</cp:revision>
  <dcterms:created xsi:type="dcterms:W3CDTF">2023-03-03T14:48:10Z</dcterms:created>
  <dcterms:modified xsi:type="dcterms:W3CDTF">2026-04-27T18:32:00Z</dcterms:modified>
</cp:coreProperties>
</file>