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7" r:id="rId4"/>
  </p:sldMasterIdLst>
  <p:notesMasterIdLst>
    <p:notesMasterId r:id="rId4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8" r:id="rId46"/>
    <p:sldId id="299" r:id="rId47"/>
    <p:sldId id="300" r:id="rId4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52" roundtripDataSignature="AMtx7mgnI3Z7aPuL5LYs6EP9y3b7kJXxC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2D5C586-0D11-4E97-8709-16A351F12CA5}">
  <a:tblStyle styleId="{22D5C586-0D11-4E97-8709-16A351F12CA5}"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867" autoAdjust="0"/>
    <p:restoredTop sz="83378" autoAdjust="0"/>
  </p:normalViewPr>
  <p:slideViewPr>
    <p:cSldViewPr snapToGrid="0">
      <p:cViewPr varScale="1">
        <p:scale>
          <a:sx n="55" d="100"/>
          <a:sy n="55" d="100"/>
        </p:scale>
        <p:origin x="12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customschemas.google.com/relationships/presentationmetadata" Target="meta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4" name="Google Shape;264;p1: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chemeClr val="dk1"/>
              </a:buClr>
              <a:buSzPts val="1400"/>
              <a:buFont typeface="Calibri"/>
              <a:buNone/>
            </a:pPr>
            <a:r>
              <a:rPr lang="en-US" sz="1200" b="0" i="0" u="none" strike="noStrike" cap="none" dirty="0">
                <a:solidFill>
                  <a:schemeClr val="dk1"/>
                </a:solidFill>
                <a:latin typeface="Calibri"/>
                <a:ea typeface="Calibri"/>
                <a:cs typeface="Calibri"/>
                <a:sym typeface="Calibri"/>
              </a:rPr>
              <a:t>Images in this module were obtained at google.com/images unless otherwise specified.</a:t>
            </a:r>
            <a:endParaRPr sz="1200" b="0" i="0" u="none" strike="noStrike" cap="none" dirty="0">
              <a:solidFill>
                <a:schemeClr val="dk1"/>
              </a:solidFill>
              <a:latin typeface="Calibri"/>
              <a:ea typeface="Calibri"/>
              <a:cs typeface="Calibri"/>
              <a:sym typeface="Calibri"/>
            </a:endParaRPr>
          </a:p>
        </p:txBody>
      </p:sp>
      <p:sp>
        <p:nvSpPr>
          <p:cNvPr id="265" name="Google Shape;265;p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1</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1" name="Google Shape;271;p2: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chemeClr val="dk1"/>
              </a:buClr>
              <a:buSzPts val="1400"/>
              <a:buFont typeface="Calibri"/>
              <a:buNone/>
            </a:pPr>
            <a:endParaRPr sz="1200" b="0" i="0" u="none" strike="noStrike" cap="none">
              <a:solidFill>
                <a:schemeClr val="dk1"/>
              </a:solidFill>
              <a:latin typeface="Calibri"/>
              <a:ea typeface="Calibri"/>
              <a:cs typeface="Calibri"/>
              <a:sym typeface="Calibri"/>
            </a:endParaRPr>
          </a:p>
        </p:txBody>
      </p:sp>
      <p:sp>
        <p:nvSpPr>
          <p:cNvPr id="272" name="Google Shape;272;p2: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8" name="Google Shape;278;p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chemeClr val="dk1"/>
              </a:buClr>
              <a:buSzPts val="1400"/>
              <a:buFont typeface="Calibri"/>
              <a:buNone/>
            </a:pPr>
            <a:endParaRPr sz="1200" b="0" i="0" u="none" strike="noStrike" cap="none">
              <a:solidFill>
                <a:schemeClr val="dk1"/>
              </a:solidFill>
              <a:latin typeface="Calibri"/>
              <a:ea typeface="Calibri"/>
              <a:cs typeface="Calibri"/>
              <a:sym typeface="Calibri"/>
            </a:endParaRPr>
          </a:p>
        </p:txBody>
      </p:sp>
      <p:sp>
        <p:nvSpPr>
          <p:cNvPr id="279" name="Google Shape;279;p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285" name="Google Shape;285;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1" name="Google Shape;291;p5:notes"/>
          <p:cNvSpPr txBox="1">
            <a:spLocks noGrp="1"/>
          </p:cNvSpPr>
          <p:nvPr>
            <p:ph type="body" idx="1"/>
          </p:nvPr>
        </p:nvSpPr>
        <p:spPr>
          <a:xfrm>
            <a:off x="433137" y="4480004"/>
            <a:ext cx="5887653" cy="3665458"/>
          </a:xfrm>
          <a:prstGeom prst="rect">
            <a:avLst/>
          </a:prstGeom>
          <a:noFill/>
          <a:ln>
            <a:noFill/>
          </a:ln>
        </p:spPr>
        <p:txBody>
          <a:bodyPr spcFirstLastPara="1" wrap="square" lIns="93300" tIns="46650" rIns="93300" bIns="46650" anchor="t" anchorCtr="0">
            <a:noAutofit/>
          </a:bodyPr>
          <a:lstStyle/>
          <a:p>
            <a:pPr marL="173736" marR="0" lvl="0" indent="-171450" algn="l" rtl="0">
              <a:lnSpc>
                <a:spcPct val="90000"/>
              </a:lnSpc>
              <a:spcBef>
                <a:spcPts val="1000"/>
              </a:spcBef>
              <a:spcAft>
                <a:spcPts val="0"/>
              </a:spcAft>
              <a:buClr>
                <a:srgbClr val="000000"/>
              </a:buClr>
              <a:buSzPts val="1400"/>
              <a:buFont typeface="Arial"/>
              <a:buChar char="•"/>
            </a:pPr>
            <a:r>
              <a:rPr lang="en-US" dirty="0"/>
              <a:t>Once a school has data showing that Tier I is implemented with fidelity (using fidelity measurements such as the PBIS Tiered Fidelity Inventory (TFI) – found here: https://www.pbis.org/resource/tfi-3), there will be some students that still aren’t responding well.</a:t>
            </a:r>
            <a:endParaRPr dirty="0"/>
          </a:p>
          <a:p>
            <a:pPr marL="173736" marR="0" lvl="0" indent="-171450" algn="l" rtl="0">
              <a:lnSpc>
                <a:spcPct val="90000"/>
              </a:lnSpc>
              <a:spcBef>
                <a:spcPts val="1000"/>
              </a:spcBef>
              <a:spcAft>
                <a:spcPts val="0"/>
              </a:spcAft>
              <a:buClr>
                <a:srgbClr val="000000"/>
              </a:buClr>
              <a:buSzPts val="1400"/>
              <a:buFont typeface="Arial"/>
              <a:buChar char="•"/>
            </a:pPr>
            <a:r>
              <a:rPr lang="en-US" dirty="0"/>
              <a:t>Tier II supports at-risk students that may continue to escalate in behavior if they are not redirected now. By grouping students with similar issues together, instead of working one-on-one with students, schools are able to use fewer resources; especially time spent by teachers and administrators. The same intervention is given to a group of students based on students having similar needs.  </a:t>
            </a:r>
            <a:endParaRPr dirty="0"/>
          </a:p>
          <a:p>
            <a:pPr marL="173736" lvl="0" indent="-171450" algn="l" rtl="0">
              <a:lnSpc>
                <a:spcPct val="90000"/>
              </a:lnSpc>
              <a:spcBef>
                <a:spcPts val="1000"/>
              </a:spcBef>
              <a:spcAft>
                <a:spcPts val="0"/>
              </a:spcAft>
              <a:buClr>
                <a:schemeClr val="dk1"/>
              </a:buClr>
              <a:buSzPts val="1400"/>
              <a:buFont typeface="Arial"/>
              <a:buChar char="•"/>
            </a:pPr>
            <a:r>
              <a:rPr lang="en-US" dirty="0"/>
              <a:t>In order to get into the function of the Tier II team, it’s important to know the purpose of having Tier II.</a:t>
            </a:r>
            <a:endParaRPr dirty="0"/>
          </a:p>
          <a:p>
            <a:pPr marL="173736" lvl="0" indent="-171450" algn="l" rtl="0">
              <a:lnSpc>
                <a:spcPct val="90000"/>
              </a:lnSpc>
              <a:spcBef>
                <a:spcPts val="1000"/>
              </a:spcBef>
              <a:spcAft>
                <a:spcPts val="0"/>
              </a:spcAft>
              <a:buClr>
                <a:schemeClr val="dk1"/>
              </a:buClr>
              <a:buSzPts val="1400"/>
              <a:buFont typeface="Arial"/>
              <a:buChar char="•"/>
            </a:pPr>
            <a:r>
              <a:rPr lang="en-US" dirty="0"/>
              <a:t>Typically, in schools with Tier I implemented with fidelity, 80% or more of students respond well to Tier I. This means that they are following the expectations and receiving very few discipline actions or corrections. Only about 1% to 5% of students have serious issues that need individualized attention. That leaves about 15% that may need some extra support, but do not need individualized interventions. Tier II serves these students.</a:t>
            </a:r>
            <a:endParaRPr dirty="0"/>
          </a:p>
        </p:txBody>
      </p:sp>
      <p:sp>
        <p:nvSpPr>
          <p:cNvPr id="292" name="Google Shape;292;p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200"/>
              <a:buFont typeface="Arial"/>
              <a:buChar char="•"/>
            </a:pPr>
            <a:r>
              <a:rPr lang="en-US" dirty="0"/>
              <a:t>PBIS focuses on prevention at all three tiers. This slide shows what prevention looks like at Tier II.</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At Tier II, schools problem solve around groups of students that have similar types and patterns of inappropriate (unwanted) behaviors, which have already been defined in Tier I implementation, and provide interventions that will prevent escalating behavior. </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In a later module, we will discuss in detail antecedent-behavior-consequence. Note: the word “prompts” above is typically called “triggers” in behavior literature. In preventing future problem behaviors we look for and change the setting or event that sets off, or triggers, the behavior.</a:t>
            </a:r>
            <a:endParaRPr dirty="0"/>
          </a:p>
        </p:txBody>
      </p:sp>
      <p:sp>
        <p:nvSpPr>
          <p:cNvPr id="300" name="Google Shape;30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6</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7: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lvl="0" indent="-171450" algn="l" rtl="0">
              <a:lnSpc>
                <a:spcPct val="90000"/>
              </a:lnSpc>
              <a:spcBef>
                <a:spcPts val="1000"/>
              </a:spcBef>
              <a:spcAft>
                <a:spcPts val="0"/>
              </a:spcAft>
              <a:buClr>
                <a:schemeClr val="dk1"/>
              </a:buClr>
              <a:buSzPts val="1400"/>
              <a:buFont typeface="Arial"/>
              <a:buChar char="•"/>
            </a:pPr>
            <a:r>
              <a:rPr lang="en-US" sz="1200" u="none" dirty="0"/>
              <a:t>RTI/PBIS is available for all students, and no diagnosis is needed or expected. </a:t>
            </a:r>
            <a:endParaRPr dirty="0"/>
          </a:p>
          <a:p>
            <a:pPr marL="171450" lvl="0" indent="-171450" algn="l" rtl="0">
              <a:lnSpc>
                <a:spcPct val="90000"/>
              </a:lnSpc>
              <a:spcBef>
                <a:spcPts val="1000"/>
              </a:spcBef>
              <a:spcAft>
                <a:spcPts val="0"/>
              </a:spcAft>
              <a:buClr>
                <a:schemeClr val="dk1"/>
              </a:buClr>
              <a:buSzPts val="1400"/>
              <a:buFont typeface="Arial"/>
              <a:buChar char="•"/>
            </a:pPr>
            <a:r>
              <a:rPr lang="en-US" sz="1200" u="none" dirty="0"/>
              <a:t>At Tier II data are reviewed to show a pattern of behavior. Interventions are implemented to prevent student behavior from escalating. Above all, TEACHING and reinforcing of replacement behaviors are the central focus of interventions. </a:t>
            </a:r>
            <a:endParaRPr dirty="0"/>
          </a:p>
          <a:p>
            <a:pPr marL="171450" lvl="0" indent="-171450" algn="l" rtl="0">
              <a:lnSpc>
                <a:spcPct val="90000"/>
              </a:lnSpc>
              <a:spcBef>
                <a:spcPts val="1000"/>
              </a:spcBef>
              <a:spcAft>
                <a:spcPts val="0"/>
              </a:spcAft>
              <a:buClr>
                <a:schemeClr val="dk1"/>
              </a:buClr>
              <a:buSzPts val="1400"/>
              <a:buFont typeface="Arial"/>
              <a:buChar char="•"/>
            </a:pPr>
            <a:r>
              <a:rPr lang="en-US" sz="1200" u="none" dirty="0"/>
              <a:t>Tier II provides interventions for students that are at risk of severe behavior; it is important to reteach and redirect them before they escalate. This is also a place to work with groups of students who just need a little more – more instruction, more practice, more adult attention and supervision – with the goal of “graduating” them from interventions fairly quickly.</a:t>
            </a:r>
            <a:endParaRPr dirty="0"/>
          </a:p>
        </p:txBody>
      </p:sp>
      <p:sp>
        <p:nvSpPr>
          <p:cNvPr id="307" name="Google Shape;307;p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4" name="Google Shape;314;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200"/>
              <a:buFont typeface="Arial"/>
              <a:buChar char="•"/>
            </a:pPr>
            <a:r>
              <a:rPr lang="en-US" dirty="0"/>
              <a:t>This graphic shows the levels of support available for students and what types of supports they receive at each tier.</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The next slide shows the process for moving students into Tier II interventions.</a:t>
            </a:r>
            <a:endParaRPr dirty="0"/>
          </a:p>
        </p:txBody>
      </p:sp>
      <p:sp>
        <p:nvSpPr>
          <p:cNvPr id="315" name="Google Shape;315;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8</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200"/>
              <a:buFont typeface="Arial"/>
              <a:buChar char="•"/>
            </a:pPr>
            <a:r>
              <a:rPr lang="en-US" dirty="0"/>
              <a:t>This diagram shows the process through which schools and teams identify students for Tier II interventions and then choose the appropriate interventions based on the function of behavior.</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The process starts with ensuring Tier I is implemented with fidelity.</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Students are identified through different avenues. Typically referrals and nominations are given by staff or parents through discipline data and possibly through screeners used by classroom teachers. Then, data are collected to determine if the student meets the criteria (decided by the team) for Tier II interventions.</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The data are used to determine the function of the student’s behavior (motivation).</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Then the appropriate intervention is selected, based on the function.</a:t>
            </a:r>
            <a:endParaRPr dirty="0"/>
          </a:p>
        </p:txBody>
      </p:sp>
      <p:sp>
        <p:nvSpPr>
          <p:cNvPr id="323" name="Google Shape;323;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0: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30" name="Google Shape;330;p1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5" name="Google Shape;33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Critical components of Tier II: </a:t>
            </a:r>
            <a:endParaRPr dirty="0"/>
          </a:p>
          <a:p>
            <a:pPr marL="457200" lvl="2" indent="-173736" algn="l" rtl="0">
              <a:lnSpc>
                <a:spcPct val="90000"/>
              </a:lnSpc>
              <a:spcBef>
                <a:spcPts val="1000"/>
              </a:spcBef>
              <a:spcAft>
                <a:spcPts val="0"/>
              </a:spcAft>
              <a:buClr>
                <a:schemeClr val="dk1"/>
              </a:buClr>
              <a:buSzPts val="1400"/>
              <a:buFont typeface="Arial"/>
              <a:buChar char="•"/>
            </a:pPr>
            <a:r>
              <a:rPr lang="en-US" dirty="0"/>
              <a:t>A system for identifying students at risk of escalating problem behaviors that do not need individualized intervention plans</a:t>
            </a:r>
            <a:endParaRPr dirty="0"/>
          </a:p>
          <a:p>
            <a:pPr marL="457200" lvl="2" indent="-173736" algn="l" rtl="0">
              <a:lnSpc>
                <a:spcPct val="90000"/>
              </a:lnSpc>
              <a:spcBef>
                <a:spcPts val="1000"/>
              </a:spcBef>
              <a:spcAft>
                <a:spcPts val="0"/>
              </a:spcAft>
              <a:buClr>
                <a:schemeClr val="dk1"/>
              </a:buClr>
              <a:buSzPts val="1400"/>
              <a:buFont typeface="Arial"/>
              <a:buChar char="•"/>
            </a:pPr>
            <a:r>
              <a:rPr lang="en-US" dirty="0"/>
              <a:t>A process for determining students’ function of behavior (motivation for behavior) to make appropriate placement into an intervention</a:t>
            </a:r>
            <a:endParaRPr dirty="0"/>
          </a:p>
          <a:p>
            <a:pPr marL="457200" lvl="2" indent="-173736" algn="l" rtl="0">
              <a:lnSpc>
                <a:spcPct val="90000"/>
              </a:lnSpc>
              <a:spcBef>
                <a:spcPts val="1000"/>
              </a:spcBef>
              <a:spcAft>
                <a:spcPts val="0"/>
              </a:spcAft>
              <a:buClr>
                <a:schemeClr val="dk1"/>
              </a:buClr>
              <a:buSzPts val="1400"/>
              <a:buFont typeface="Arial"/>
              <a:buChar char="•"/>
            </a:pPr>
            <a:r>
              <a:rPr lang="en-US" dirty="0"/>
              <a:t>Students will always continue to have access to ALL Tier I practices. Tier II interventions will be linked to the school-wide expectations (e.g., progress monitoring will look at how well students follow expectations, students will receive more feedback and acknowledgement, etc.). This connection will be crucial for progress monitoring at Tiers II and III.</a:t>
            </a:r>
            <a:endParaRPr dirty="0"/>
          </a:p>
          <a:p>
            <a:pPr marL="457200" marR="0" lvl="2" indent="-173736" algn="l" rtl="0">
              <a:lnSpc>
                <a:spcPct val="90000"/>
              </a:lnSpc>
              <a:spcBef>
                <a:spcPts val="1000"/>
              </a:spcBef>
              <a:spcAft>
                <a:spcPts val="0"/>
              </a:spcAft>
              <a:buClr>
                <a:schemeClr val="dk1"/>
              </a:buClr>
              <a:buSzPts val="1200"/>
              <a:buFont typeface="Arial"/>
              <a:buChar char="•"/>
            </a:pPr>
            <a:r>
              <a:rPr lang="en-US" dirty="0"/>
              <a:t>Monitor the student’s progress to make decisions about the intervention</a:t>
            </a:r>
            <a:endParaRPr dirty="0"/>
          </a:p>
          <a:p>
            <a:pPr marL="173736" marR="0" lvl="1" indent="-173736" algn="l" rtl="0">
              <a:lnSpc>
                <a:spcPct val="90000"/>
              </a:lnSpc>
              <a:spcBef>
                <a:spcPts val="1000"/>
              </a:spcBef>
              <a:spcAft>
                <a:spcPts val="0"/>
              </a:spcAft>
              <a:buClr>
                <a:schemeClr val="dk1"/>
              </a:buClr>
              <a:buSzPts val="1200"/>
              <a:buFont typeface="Arial"/>
              <a:buChar char="•"/>
            </a:pPr>
            <a:r>
              <a:rPr lang="en-US" dirty="0"/>
              <a:t>Note that all of these components rely on data for both input and progress monitoring. We will talk about that in the next slide.</a:t>
            </a:r>
            <a:endParaRPr dirty="0"/>
          </a:p>
        </p:txBody>
      </p:sp>
      <p:sp>
        <p:nvSpPr>
          <p:cNvPr id="336" name="Google Shape;33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11</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12: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12:notes"/>
          <p:cNvSpPr txBox="1">
            <a:spLocks noGrp="1"/>
          </p:cNvSpPr>
          <p:nvPr>
            <p:ph type="body" idx="1"/>
          </p:nvPr>
        </p:nvSpPr>
        <p:spPr>
          <a:xfrm>
            <a:off x="701040" y="4415790"/>
            <a:ext cx="5608320" cy="4183380"/>
          </a:xfrm>
          <a:prstGeom prst="rect">
            <a:avLst/>
          </a:prstGeom>
          <a:noFill/>
          <a:ln>
            <a:noFill/>
          </a:ln>
        </p:spPr>
        <p:txBody>
          <a:bodyPr spcFirstLastPara="1" wrap="square" lIns="93175" tIns="46575" rIns="93175" bIns="46575" anchor="t" anchorCtr="0">
            <a:noAutofit/>
          </a:bodyPr>
          <a:lstStyle/>
          <a:p>
            <a:pPr marL="171450" marR="0" lvl="0" indent="-171450" algn="l" rtl="0">
              <a:lnSpc>
                <a:spcPct val="90000"/>
              </a:lnSpc>
              <a:spcBef>
                <a:spcPts val="1000"/>
              </a:spcBef>
              <a:spcAft>
                <a:spcPts val="0"/>
              </a:spcAft>
              <a:buClr>
                <a:srgbClr val="000000"/>
              </a:buClr>
              <a:buSzPts val="1400"/>
              <a:buFont typeface="Arial"/>
              <a:buChar char="•"/>
            </a:pPr>
            <a:r>
              <a:rPr lang="en-US" sz="1200" b="0" i="0" u="none" strike="noStrike" cap="none" dirty="0">
                <a:solidFill>
                  <a:schemeClr val="dk1"/>
                </a:solidFill>
                <a:latin typeface="Calibri"/>
                <a:ea typeface="Calibri"/>
                <a:cs typeface="Calibri"/>
                <a:sym typeface="Calibri"/>
              </a:rPr>
              <a:t>Take a moment here to review how data are used throughout the RTI process at all three tiers.</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next slide will be a bigger discussion on different kinds of data-based decision making, specifically at Tier II.</a:t>
            </a:r>
            <a:endParaRPr dirty="0"/>
          </a:p>
        </p:txBody>
      </p:sp>
      <p:sp>
        <p:nvSpPr>
          <p:cNvPr id="359" name="Google Shape;359;p12:notes"/>
          <p:cNvSpPr txBox="1">
            <a:spLocks noGrp="1"/>
          </p:cNvSpPr>
          <p:nvPr>
            <p:ph type="sldNum" idx="12"/>
          </p:nvPr>
        </p:nvSpPr>
        <p:spPr>
          <a:xfrm>
            <a:off x="3970938" y="8829967"/>
            <a:ext cx="3037840" cy="464820"/>
          </a:xfrm>
          <a:prstGeom prst="rect">
            <a:avLst/>
          </a:prstGeom>
          <a:noFill/>
          <a:ln>
            <a:noFill/>
          </a:ln>
        </p:spPr>
        <p:txBody>
          <a:bodyPr spcFirstLastPara="1" wrap="square" lIns="93175" tIns="46575" rIns="93175" bIns="46575"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12</a:t>
            </a:fld>
            <a:endParaRPr sz="120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1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p1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At Tier I, school-wide data are reviewed regularly to look for school-wide issues that need to be addressed. </a:t>
            </a:r>
            <a:endParaRPr dirty="0"/>
          </a:p>
          <a:p>
            <a:pPr marL="457200" marR="0" lvl="1"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Tier II team can also review these data to determine which students would benefit from Tier II supports.</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district needs to know the needs of the schools and their status of implementation of PBIS to plan how they will support the schools. </a:t>
            </a:r>
            <a:endParaRPr dirty="0"/>
          </a:p>
          <a:p>
            <a:pPr marL="457200" marR="0" lvl="1"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Districts have different goals and strategic plans, and regular assessment will help them organize and plan.</a:t>
            </a:r>
            <a:endParaRPr dirty="0"/>
          </a:p>
          <a:p>
            <a:pPr marL="457200" marR="0" lvl="1"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These assessments will also help districts understand where they need to build capacity (e.g., Tier II training, interventions, data system support, etc.).</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Tiered Fidelity Tool (TFI), or another fidelity tool, should be used by schools on an ongoing basis to determine if they are implementing PBIS as it was intended. The TFI can be found here: </a:t>
            </a:r>
            <a:r>
              <a:rPr lang="en-US" u="none" dirty="0">
                <a:solidFill>
                  <a:schemeClr val="hlink"/>
                </a:solidFill>
              </a:rPr>
              <a:t>https://www.pbis.org/resource/tfi-3</a:t>
            </a:r>
            <a:endParaRPr sz="1200" b="0" i="0" u="none" strike="noStrike" cap="none" dirty="0">
              <a:solidFill>
                <a:schemeClr val="dk1"/>
              </a:solidFill>
              <a:latin typeface="Calibri"/>
              <a:ea typeface="Calibri"/>
              <a:cs typeface="Calibri"/>
              <a:sym typeface="Calibri"/>
            </a:endParaRPr>
          </a:p>
          <a:p>
            <a:pPr marL="457200" marR="0" lvl="1"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This fidelity tool can be used as a baseline, as progress monitoring, and as a yearly fidelity check.</a:t>
            </a:r>
            <a:endParaRPr dirty="0"/>
          </a:p>
          <a:p>
            <a:pPr marL="457200" marR="0" lvl="1"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It is important to have Tier I implemented with fidelity before beginning Tier II implementation.</a:t>
            </a:r>
            <a:endParaRPr dirty="0"/>
          </a:p>
        </p:txBody>
      </p:sp>
      <p:sp>
        <p:nvSpPr>
          <p:cNvPr id="368" name="Google Shape;368;p1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13</a:t>
            </a:fld>
            <a:endParaRPr sz="120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1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1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marR="0" lvl="0" indent="0" algn="l" rtl="0">
              <a:lnSpc>
                <a:spcPct val="100000"/>
              </a:lnSpc>
              <a:spcBef>
                <a:spcPts val="0"/>
              </a:spcBef>
              <a:spcAft>
                <a:spcPts val="0"/>
              </a:spcAft>
              <a:buClr>
                <a:schemeClr val="dk1"/>
              </a:buClr>
              <a:buSzPts val="1400"/>
              <a:buFont typeface="Calibri"/>
              <a:buNone/>
            </a:pPr>
            <a:endParaRPr/>
          </a:p>
        </p:txBody>
      </p:sp>
      <p:sp>
        <p:nvSpPr>
          <p:cNvPr id="388" name="Google Shape;388;p1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14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p15:notes"/>
          <p:cNvSpPr txBox="1">
            <a:spLocks noGrp="1"/>
          </p:cNvSpPr>
          <p:nvPr>
            <p:ph type="body" idx="1"/>
          </p:nvPr>
        </p:nvSpPr>
        <p:spPr>
          <a:xfrm>
            <a:off x="76200" y="4343400"/>
            <a:ext cx="6096000" cy="4114800"/>
          </a:xfrm>
          <a:prstGeom prst="rect">
            <a:avLst/>
          </a:prstGeom>
          <a:noFill/>
          <a:ln>
            <a:noFill/>
          </a:ln>
        </p:spPr>
        <p:txBody>
          <a:bodyPr spcFirstLastPara="1" wrap="square" lIns="91425" tIns="91425" rIns="91425" bIns="91425"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All PBIS interventions are linked to the school-wide expectations. </a:t>
            </a:r>
            <a:endParaRPr dirty="0"/>
          </a:p>
          <a:p>
            <a:pPr marL="173736" lvl="1" indent="-173736" algn="l" rtl="0">
              <a:lnSpc>
                <a:spcPct val="90000"/>
              </a:lnSpc>
              <a:spcBef>
                <a:spcPts val="1000"/>
              </a:spcBef>
              <a:spcAft>
                <a:spcPts val="0"/>
              </a:spcAft>
              <a:buClr>
                <a:schemeClr val="dk1"/>
              </a:buClr>
              <a:buSzPts val="1400"/>
              <a:buFont typeface="Arial"/>
              <a:buChar char="•"/>
            </a:pPr>
            <a:r>
              <a:rPr lang="en-US" dirty="0"/>
              <a:t>Students can be placed into an intervention at any given time because they are always available.</a:t>
            </a:r>
            <a:endParaRPr dirty="0"/>
          </a:p>
          <a:p>
            <a:pPr marL="173736" lvl="1" indent="-173736" algn="l" rtl="0">
              <a:lnSpc>
                <a:spcPct val="90000"/>
              </a:lnSpc>
              <a:spcBef>
                <a:spcPts val="1000"/>
              </a:spcBef>
              <a:spcAft>
                <a:spcPts val="0"/>
              </a:spcAft>
              <a:buClr>
                <a:schemeClr val="dk1"/>
              </a:buClr>
              <a:buSzPts val="1400"/>
              <a:buFont typeface="Arial"/>
              <a:buChar char="•"/>
            </a:pPr>
            <a:r>
              <a:rPr lang="en-US" dirty="0"/>
              <a:t>Once a student is identified as eligible for intervention, they should be placed as soon as possible.</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Progress (student’s response to intervention) is assessed often – at least every two weeks. If it’s determined that the student is not making the desired progress, the intervention can be modified to focus on specific skills, etc. </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The interventions should include structured prompts (adults actively reminding students of expectations and replacement behaviors that they are working on).</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Another component of Tier II interventions is positive, corrective feedback. Students need to know if they’re not meeting their behavior goals or expectations, but the feedback needs to be constructive and positive.</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Students need to have opportunities to practice and generalize the new behaviors or skills they have learned.</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It is important to communicate with parents/guardians so they are aware of what the student is learning and can help support them at home; they need to know if the intervention is working.</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The students entering interventions will require orientation. It’s important for the student to have the best setup for success, so they will need to know about the intervention, why they are in it, and what they are supposed to do. </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Staff, substitutes, and anyone else that may have to interact or give feedback to students in interventions will also need an orientation.</a:t>
            </a:r>
            <a:endParaRPr dirty="0"/>
          </a:p>
        </p:txBody>
      </p:sp>
      <p:sp>
        <p:nvSpPr>
          <p:cNvPr id="393" name="Google Shape;39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1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16: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lvl="0" indent="-171450" algn="l" rtl="0">
              <a:lnSpc>
                <a:spcPct val="90000"/>
              </a:lnSpc>
              <a:spcBef>
                <a:spcPts val="1000"/>
              </a:spcBef>
              <a:spcAft>
                <a:spcPts val="0"/>
              </a:spcAft>
              <a:buClr>
                <a:schemeClr val="dk1"/>
              </a:buClr>
              <a:buSzPts val="1400"/>
              <a:buFont typeface="Arial"/>
              <a:buChar char="•"/>
            </a:pPr>
            <a:r>
              <a:rPr lang="en-US" dirty="0"/>
              <a:t>Check-in, Check-out (CICO) is for use with students who need more adult attention and reinforcement throughout the day. Students “check in” with a designated staff member to get feedback on how well they are following the expectations. </a:t>
            </a:r>
            <a:endParaRPr dirty="0"/>
          </a:p>
          <a:p>
            <a:pPr marL="171450" lvl="0" indent="-171450" algn="l" rtl="0">
              <a:lnSpc>
                <a:spcPct val="90000"/>
              </a:lnSpc>
              <a:spcBef>
                <a:spcPts val="1000"/>
              </a:spcBef>
              <a:spcAft>
                <a:spcPts val="0"/>
              </a:spcAft>
              <a:buClr>
                <a:schemeClr val="dk1"/>
              </a:buClr>
              <a:buSzPts val="1400"/>
              <a:buFont typeface="Arial"/>
              <a:buChar char="•"/>
            </a:pPr>
            <a:r>
              <a:rPr lang="en-US" dirty="0"/>
              <a:t>Instructional groups give students extra instruction in areas like social or language skills, or just extra instruction on the expectations.  </a:t>
            </a:r>
            <a:endParaRPr dirty="0"/>
          </a:p>
          <a:p>
            <a:pPr marL="171450" lvl="0" indent="-171450" algn="l" rtl="0">
              <a:lnSpc>
                <a:spcPct val="90000"/>
              </a:lnSpc>
              <a:spcBef>
                <a:spcPts val="1000"/>
              </a:spcBef>
              <a:spcAft>
                <a:spcPts val="0"/>
              </a:spcAft>
              <a:buClr>
                <a:schemeClr val="dk1"/>
              </a:buClr>
              <a:buSzPts val="1400"/>
              <a:buFont typeface="Arial"/>
              <a:buChar char="•"/>
            </a:pPr>
            <a:r>
              <a:rPr lang="en-US" dirty="0"/>
              <a:t>Mentoring is for students that lack engagement in school academically and/or socially. </a:t>
            </a:r>
            <a:endParaRPr dirty="0"/>
          </a:p>
          <a:p>
            <a:pPr marL="171450" lvl="0" indent="-171450" algn="l" rtl="0">
              <a:lnSpc>
                <a:spcPct val="90000"/>
              </a:lnSpc>
              <a:spcBef>
                <a:spcPts val="1000"/>
              </a:spcBef>
              <a:spcAft>
                <a:spcPts val="0"/>
              </a:spcAft>
              <a:buClr>
                <a:schemeClr val="dk1"/>
              </a:buClr>
              <a:buSzPts val="1400"/>
              <a:buFont typeface="Arial"/>
              <a:buChar char="•"/>
            </a:pPr>
            <a:r>
              <a:rPr lang="en-US" dirty="0"/>
              <a:t>Self-monitoring is used to help students learn to monitor and correct their behavior, with occasional check-ins with adults. This intervention is often used with the other interventions as students taper off of them.</a:t>
            </a:r>
            <a:endParaRPr dirty="0"/>
          </a:p>
          <a:p>
            <a:pPr marL="171450" lvl="0" indent="-171450" algn="l" rtl="0">
              <a:lnSpc>
                <a:spcPct val="90000"/>
              </a:lnSpc>
              <a:spcBef>
                <a:spcPts val="1000"/>
              </a:spcBef>
              <a:spcAft>
                <a:spcPts val="0"/>
              </a:spcAft>
              <a:buClr>
                <a:schemeClr val="dk1"/>
              </a:buClr>
              <a:buSzPts val="1400"/>
              <a:buFont typeface="Arial"/>
              <a:buChar char="•"/>
            </a:pPr>
            <a:r>
              <a:rPr lang="en-US" dirty="0"/>
              <a:t>In meta-research by John Hattie, </a:t>
            </a:r>
            <a:r>
              <a:rPr lang="en-US" sz="1200" b="0" i="0" u="none" strike="noStrike" cap="none" dirty="0">
                <a:solidFill>
                  <a:schemeClr val="dk1"/>
                </a:solidFill>
                <a:latin typeface="Calibri"/>
                <a:cs typeface="Calibri"/>
                <a:sym typeface="Calibri"/>
              </a:rPr>
              <a:t>Hattie</a:t>
            </a:r>
            <a:r>
              <a:rPr lang="en-US" sz="1200" b="0" i="0" u="none" strike="noStrike" cap="none" dirty="0">
                <a:solidFill>
                  <a:schemeClr val="dk1"/>
                </a:solidFill>
                <a:latin typeface="Calibri"/>
                <a:ea typeface="Calibri"/>
                <a:cs typeface="Calibri"/>
                <a:sym typeface="Calibri"/>
              </a:rPr>
              <a:t> identifies RTI as “an educational approach that provides early, systematic assistance to children who are struggling in one or many areas of their learning. The goal of RTI is for students to respond to the intervention, close gaps, and reach a point where they can independently sustain growth in relation to their peers.” RTI has one of the highest effect sizes (#3 out of hundreds) on student outcomes. </a:t>
            </a:r>
            <a:endParaRPr dirty="0"/>
          </a:p>
          <a:p>
            <a:pPr marL="457200" lvl="1" indent="-171450" algn="l" rtl="0">
              <a:lnSpc>
                <a:spcPct val="90000"/>
              </a:lnSpc>
              <a:spcBef>
                <a:spcPts val="1000"/>
              </a:spcBef>
              <a:spcAft>
                <a:spcPts val="0"/>
              </a:spcAft>
              <a:buClr>
                <a:schemeClr val="dk1"/>
              </a:buClr>
              <a:buSzPts val="1400"/>
              <a:buFont typeface="Arial"/>
              <a:buChar char="•"/>
            </a:pPr>
            <a:r>
              <a:rPr lang="en-US" dirty="0"/>
              <a:t>For more information on Hattie’s Research, visit this website: </a:t>
            </a:r>
            <a:r>
              <a:rPr lang="en-US" u="none" dirty="0">
                <a:solidFill>
                  <a:schemeClr val="hlink"/>
                </a:solidFill>
              </a:rPr>
              <a:t>https://visible-learning.org/hattie-ranking-influences-effect-sizes-learning-achievement/</a:t>
            </a:r>
            <a:endParaRPr u="none" dirty="0"/>
          </a:p>
        </p:txBody>
      </p:sp>
      <p:sp>
        <p:nvSpPr>
          <p:cNvPr id="400" name="Google Shape;400;p1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1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3" name="Google Shape;423;p17:notes"/>
          <p:cNvSpPr txBox="1">
            <a:spLocks noGrp="1"/>
          </p:cNvSpPr>
          <p:nvPr>
            <p:ph type="body" idx="1"/>
          </p:nvPr>
        </p:nvSpPr>
        <p:spPr>
          <a:xfrm>
            <a:off x="421105" y="4480004"/>
            <a:ext cx="5899685" cy="3665458"/>
          </a:xfrm>
          <a:prstGeom prst="rect">
            <a:avLst/>
          </a:prstGeom>
          <a:noFill/>
          <a:ln>
            <a:noFill/>
          </a:ln>
        </p:spPr>
        <p:txBody>
          <a:bodyPr spcFirstLastPara="1" wrap="square" lIns="93300" tIns="46650" rIns="93300" bIns="46650" anchor="t" anchorCtr="0">
            <a:noAutofit/>
          </a:bodyPr>
          <a:lstStyle/>
          <a:p>
            <a:pPr marL="173736" lvl="0" indent="-173736" algn="l" rtl="0">
              <a:lnSpc>
                <a:spcPct val="90000"/>
              </a:lnSpc>
              <a:spcBef>
                <a:spcPts val="0"/>
              </a:spcBef>
              <a:spcAft>
                <a:spcPts val="0"/>
              </a:spcAft>
              <a:buClr>
                <a:schemeClr val="dk1"/>
              </a:buClr>
              <a:buSzPts val="1400"/>
              <a:buFont typeface="Arial"/>
              <a:buChar char="•"/>
            </a:pPr>
            <a:r>
              <a:rPr lang="en-US" dirty="0"/>
              <a:t>This spreadsheet shows how interventions are chosen based on the student’s function for the behavior.</a:t>
            </a:r>
            <a:endParaRPr dirty="0"/>
          </a:p>
          <a:p>
            <a:pPr marL="457200" lvl="1" indent="-173736" algn="l" rtl="0">
              <a:lnSpc>
                <a:spcPct val="90000"/>
              </a:lnSpc>
              <a:spcBef>
                <a:spcPts val="1000"/>
              </a:spcBef>
              <a:spcAft>
                <a:spcPts val="0"/>
              </a:spcAft>
              <a:buClr>
                <a:schemeClr val="dk1"/>
              </a:buClr>
              <a:buSzPts val="1400"/>
              <a:buFont typeface="Arial"/>
              <a:buChar char="•"/>
            </a:pPr>
            <a:r>
              <a:rPr lang="en-US" dirty="0"/>
              <a:t>The functions of behavior are listed down the left column, with some Tier II interventions listed across the top row. </a:t>
            </a:r>
            <a:endParaRPr dirty="0"/>
          </a:p>
          <a:p>
            <a:pPr marL="457200" lvl="1" indent="-173736" algn="l" rtl="0">
              <a:lnSpc>
                <a:spcPct val="90000"/>
              </a:lnSpc>
              <a:spcBef>
                <a:spcPts val="1000"/>
              </a:spcBef>
              <a:spcAft>
                <a:spcPts val="0"/>
              </a:spcAft>
              <a:buClr>
                <a:schemeClr val="dk1"/>
              </a:buClr>
              <a:buSzPts val="1400"/>
              <a:buFont typeface="Arial"/>
              <a:buChar char="•"/>
            </a:pPr>
            <a:r>
              <a:rPr lang="en-US" dirty="0"/>
              <a:t>The X’s show which interventions are appropriate, based on function.</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The next four slides give very brief overviews of the four interventions shown here.</a:t>
            </a:r>
            <a:endParaRPr dirty="0"/>
          </a:p>
        </p:txBody>
      </p:sp>
      <p:sp>
        <p:nvSpPr>
          <p:cNvPr id="424" name="Google Shape;424;p1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1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0" name="Google Shape;430;p18:notes"/>
          <p:cNvSpPr txBox="1">
            <a:spLocks noGrp="1"/>
          </p:cNvSpPr>
          <p:nvPr>
            <p:ph type="body" idx="1"/>
          </p:nvPr>
        </p:nvSpPr>
        <p:spPr>
          <a:xfrm>
            <a:off x="445168" y="4480004"/>
            <a:ext cx="5875622" cy="3665458"/>
          </a:xfrm>
          <a:prstGeom prst="rect">
            <a:avLst/>
          </a:prstGeom>
          <a:noFill/>
          <a:ln>
            <a:noFill/>
          </a:ln>
        </p:spPr>
        <p:txBody>
          <a:bodyPr spcFirstLastPara="1" wrap="square" lIns="93300" tIns="46650" rIns="93300" bIns="46650"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CICO is a simple intervention that addresses the needs of students with non-serious behavioral issues.</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This intervention gives students multiple opportunities throughout the day to interact with adults and get feedback on how well they are following the behavioral expectations.</a:t>
            </a:r>
            <a:endParaRPr dirty="0"/>
          </a:p>
        </p:txBody>
      </p:sp>
      <p:sp>
        <p:nvSpPr>
          <p:cNvPr id="431" name="Google Shape;431;p1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1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7" name="Google Shape;437;p19:notes"/>
          <p:cNvSpPr txBox="1">
            <a:spLocks noGrp="1"/>
          </p:cNvSpPr>
          <p:nvPr>
            <p:ph type="body" idx="1"/>
          </p:nvPr>
        </p:nvSpPr>
        <p:spPr>
          <a:xfrm>
            <a:off x="433137" y="4480004"/>
            <a:ext cx="5887653" cy="3665458"/>
          </a:xfrm>
          <a:prstGeom prst="rect">
            <a:avLst/>
          </a:prstGeom>
          <a:noFill/>
          <a:ln>
            <a:noFill/>
          </a:ln>
        </p:spPr>
        <p:txBody>
          <a:bodyPr spcFirstLastPara="1" wrap="square" lIns="93300" tIns="46650" rIns="93300" bIns="46650"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Social skills deficits are diverse. In Module 6, various social skills interventions will be covered in more detail. </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Social skills groups are created based on student need, or function of behavior, and are facilitated by staff.</a:t>
            </a:r>
            <a:endParaRPr dirty="0"/>
          </a:p>
        </p:txBody>
      </p:sp>
      <p:sp>
        <p:nvSpPr>
          <p:cNvPr id="438" name="Google Shape;438;p1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2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4" name="Google Shape;444;p20: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lvl="0" indent="-171450" algn="l" rtl="0">
              <a:lnSpc>
                <a:spcPct val="90000"/>
              </a:lnSpc>
              <a:spcBef>
                <a:spcPts val="1000"/>
              </a:spcBef>
              <a:spcAft>
                <a:spcPts val="0"/>
              </a:spcAft>
              <a:buClr>
                <a:schemeClr val="dk1"/>
              </a:buClr>
              <a:buSzPts val="1400"/>
              <a:buFont typeface="Arial"/>
              <a:buChar char="•"/>
            </a:pPr>
            <a:r>
              <a:rPr lang="en-US" sz="1200" b="0" i="0" dirty="0">
                <a:solidFill>
                  <a:schemeClr val="dk1"/>
                </a:solidFill>
                <a:latin typeface="Calibri"/>
                <a:ea typeface="Calibri"/>
                <a:cs typeface="Calibri"/>
                <a:sym typeface="Calibri"/>
              </a:rPr>
              <a:t>Self-Monitoring is a Tier II standard protocol intervention that involves teaching students to observe and record their own actions and behaviors. It is appropriate for students who have already acquired the social skill and who can discriminate between the target skill and other behaviors. </a:t>
            </a:r>
            <a:r>
              <a:rPr lang="en-US" sz="1200" b="0" i="1" dirty="0">
                <a:solidFill>
                  <a:schemeClr val="dk1"/>
                </a:solidFill>
                <a:latin typeface="Calibri"/>
                <a:ea typeface="Calibri"/>
                <a:cs typeface="Calibri"/>
                <a:sym typeface="Calibri"/>
              </a:rPr>
              <a:t>(MO SWPBS Tier 2 Workbook)</a:t>
            </a:r>
            <a:endParaRPr dirty="0">
              <a:latin typeface="Calibri"/>
              <a:ea typeface="Calibri"/>
              <a:cs typeface="Calibri"/>
              <a:sym typeface="Calibri"/>
            </a:endParaRPr>
          </a:p>
          <a:p>
            <a:pPr marL="171450" lvl="0" indent="-171450" algn="l" rtl="0">
              <a:lnSpc>
                <a:spcPct val="90000"/>
              </a:lnSpc>
              <a:spcBef>
                <a:spcPts val="1000"/>
              </a:spcBef>
              <a:spcAft>
                <a:spcPts val="0"/>
              </a:spcAft>
              <a:buClr>
                <a:schemeClr val="dk1"/>
              </a:buClr>
              <a:buSzPts val="1400"/>
              <a:buFont typeface="Arial"/>
              <a:buChar char="•"/>
            </a:pPr>
            <a:r>
              <a:rPr lang="en-US" dirty="0">
                <a:latin typeface="Calibri"/>
                <a:ea typeface="Calibri"/>
                <a:cs typeface="Calibri"/>
                <a:sym typeface="Calibri"/>
              </a:rPr>
              <a:t>Self-monitoring can be a way for students to fade from an intervention through self-management of the learned behavior.</a:t>
            </a:r>
            <a:endParaRPr dirty="0"/>
          </a:p>
          <a:p>
            <a:pPr marL="171450" lvl="0" indent="-171450" algn="l" rtl="0">
              <a:lnSpc>
                <a:spcPct val="90000"/>
              </a:lnSpc>
              <a:spcBef>
                <a:spcPts val="1000"/>
              </a:spcBef>
              <a:spcAft>
                <a:spcPts val="0"/>
              </a:spcAft>
              <a:buClr>
                <a:schemeClr val="dk1"/>
              </a:buClr>
              <a:buSzPts val="1400"/>
              <a:buFont typeface="Arial"/>
              <a:buChar char="•"/>
            </a:pPr>
            <a:r>
              <a:rPr lang="en-US" dirty="0">
                <a:latin typeface="Calibri"/>
                <a:ea typeface="Calibri"/>
                <a:cs typeface="Calibri"/>
                <a:sym typeface="Calibri"/>
              </a:rPr>
              <a:t>Although self-monitoring is an intervention for students of any age, the student’s age must be taken into consideration when designing the intervention.</a:t>
            </a:r>
            <a:endParaRPr dirty="0">
              <a:latin typeface="Calibri"/>
              <a:ea typeface="Calibri"/>
              <a:cs typeface="Calibri"/>
              <a:sym typeface="Calibri"/>
            </a:endParaRPr>
          </a:p>
        </p:txBody>
      </p:sp>
      <p:sp>
        <p:nvSpPr>
          <p:cNvPr id="445" name="Google Shape;445;p20: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9"/>
        <p:cNvGrpSpPr/>
        <p:nvPr/>
      </p:nvGrpSpPr>
      <p:grpSpPr>
        <a:xfrm>
          <a:off x="0" y="0"/>
          <a:ext cx="0" cy="0"/>
          <a:chOff x="0" y="0"/>
          <a:chExt cx="0" cy="0"/>
        </a:xfrm>
      </p:grpSpPr>
      <p:sp>
        <p:nvSpPr>
          <p:cNvPr id="450" name="Google Shape;450;p2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1" name="Google Shape;451;p21:notes"/>
          <p:cNvSpPr txBox="1">
            <a:spLocks noGrp="1"/>
          </p:cNvSpPr>
          <p:nvPr>
            <p:ph type="body" idx="1"/>
          </p:nvPr>
        </p:nvSpPr>
        <p:spPr>
          <a:xfrm>
            <a:off x="433137" y="4480004"/>
            <a:ext cx="5887653" cy="3665458"/>
          </a:xfrm>
          <a:prstGeom prst="rect">
            <a:avLst/>
          </a:prstGeom>
          <a:noFill/>
          <a:ln>
            <a:noFill/>
          </a:ln>
        </p:spPr>
        <p:txBody>
          <a:bodyPr spcFirstLastPara="1" wrap="square" lIns="93300" tIns="46650" rIns="93300" bIns="46650"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This is a list of basic characteristics of students that may benefit from mentoring.</a:t>
            </a:r>
            <a:endParaRPr dirty="0"/>
          </a:p>
        </p:txBody>
      </p:sp>
      <p:sp>
        <p:nvSpPr>
          <p:cNvPr id="452" name="Google Shape;452;p2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22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2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5" name="Google Shape;465;p2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"This tool can be used to guide your team’s review of past and current programs to get a clear picture of existing initiatives, mandates, and resource commitments. Information and data collected can be used by the organization when exploring the fit of additional initiatives with current work, guide decision making to make room for new work, and assist with alignment of initiatives.”</a:t>
            </a:r>
            <a:endParaRPr dirty="0"/>
          </a:p>
          <a:p>
            <a:pPr marL="457200" marR="0" lvl="1"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Adapted from Michigan (</a:t>
            </a:r>
            <a:r>
              <a:rPr lang="en-US" sz="1200" b="0" i="0" u="none" strike="noStrike" cap="none" dirty="0" err="1">
                <a:solidFill>
                  <a:schemeClr val="dk1"/>
                </a:solidFill>
                <a:latin typeface="Calibri"/>
                <a:ea typeface="Calibri"/>
                <a:cs typeface="Calibri"/>
                <a:sym typeface="Calibri"/>
              </a:rPr>
              <a:t>MiBLSi</a:t>
            </a:r>
            <a:r>
              <a:rPr lang="en-US" sz="1200" b="0" i="0" u="none" strike="noStrike" cap="none" dirty="0">
                <a:solidFill>
                  <a:schemeClr val="dk1"/>
                </a:solidFill>
                <a:latin typeface="Calibri"/>
                <a:ea typeface="Calibri"/>
                <a:cs typeface="Calibri"/>
                <a:sym typeface="Calibri"/>
              </a:rPr>
              <a:t> 4/15/10), ISSA (10/19/09), </a:t>
            </a:r>
            <a:r>
              <a:rPr lang="en-US" sz="1200" b="0" i="0" u="none" strike="noStrike" cap="none" dirty="0" err="1">
                <a:solidFill>
                  <a:schemeClr val="dk1"/>
                </a:solidFill>
                <a:latin typeface="Calibri"/>
                <a:ea typeface="Calibri"/>
                <a:cs typeface="Calibri"/>
                <a:sym typeface="Calibri"/>
              </a:rPr>
              <a:t>G.Sugai</a:t>
            </a:r>
            <a:r>
              <a:rPr lang="en-US" sz="1200" b="0" i="0" u="none" strike="noStrike" cap="none" dirty="0">
                <a:solidFill>
                  <a:schemeClr val="dk1"/>
                </a:solidFill>
                <a:latin typeface="Calibri"/>
                <a:ea typeface="Calibri"/>
                <a:cs typeface="Calibri"/>
                <a:sym typeface="Calibri"/>
              </a:rPr>
              <a:t> (1/26/01). The Active Implementation Hub, AI Modules and AI Lessons are developed and maintained by the National Implementation Research Network (NIRN) at The University of North Carolina at Chapel Hill’s FPG Child Development Institute. Copyright 2013-2017; </a:t>
            </a:r>
            <a:r>
              <a:rPr lang="en-US" u="none" dirty="0">
                <a:solidFill>
                  <a:schemeClr val="hlink"/>
                </a:solidFill>
              </a:rPr>
              <a:t>https://implementation.fpg.unc.edu/resource/initiative-inventory/</a:t>
            </a:r>
            <a:endParaRPr u="none" dirty="0"/>
          </a:p>
        </p:txBody>
      </p:sp>
      <p:sp>
        <p:nvSpPr>
          <p:cNvPr id="466" name="Google Shape;466;p2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23</a:t>
            </a:fld>
            <a:endParaRPr sz="120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2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24: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lvl="0" indent="-171450" algn="l" rtl="0">
              <a:lnSpc>
                <a:spcPct val="90000"/>
              </a:lnSpc>
              <a:spcBef>
                <a:spcPts val="1000"/>
              </a:spcBef>
              <a:spcAft>
                <a:spcPts val="0"/>
              </a:spcAft>
              <a:buClr>
                <a:schemeClr val="dk1"/>
              </a:buClr>
              <a:buSzPts val="1400"/>
              <a:buFont typeface="Arial"/>
              <a:buChar char="•"/>
            </a:pPr>
            <a:r>
              <a:rPr lang="en-US" sz="1200" dirty="0"/>
              <a:t>PBIS implementation will be more successful if the district is committed to taking on some responsibilities. </a:t>
            </a:r>
            <a:endParaRPr dirty="0"/>
          </a:p>
          <a:p>
            <a:pPr marL="171450" lvl="0" indent="-171450" algn="l" rtl="0">
              <a:lnSpc>
                <a:spcPct val="90000"/>
              </a:lnSpc>
              <a:spcBef>
                <a:spcPts val="1000"/>
              </a:spcBef>
              <a:spcAft>
                <a:spcPts val="0"/>
              </a:spcAft>
              <a:buClr>
                <a:schemeClr val="dk1"/>
              </a:buClr>
              <a:buSzPts val="1400"/>
              <a:buFont typeface="Arial"/>
              <a:buChar char="•"/>
            </a:pPr>
            <a:r>
              <a:rPr lang="en-US" sz="1200" dirty="0"/>
              <a:t>Before beginning to implement Tier II, it’s important that Tier I is being implemented school-wide with fidelity and that PBIS practices are being used in classrooms. </a:t>
            </a:r>
            <a:endParaRPr dirty="0"/>
          </a:p>
          <a:p>
            <a:pPr marL="171450" lvl="0" indent="-171450" algn="l" rtl="0">
              <a:lnSpc>
                <a:spcPct val="90000"/>
              </a:lnSpc>
              <a:spcBef>
                <a:spcPts val="1000"/>
              </a:spcBef>
              <a:spcAft>
                <a:spcPts val="0"/>
              </a:spcAft>
              <a:buClr>
                <a:schemeClr val="dk1"/>
              </a:buClr>
              <a:buSzPts val="1400"/>
              <a:buFont typeface="Arial"/>
              <a:buChar char="•"/>
            </a:pPr>
            <a:r>
              <a:rPr lang="en-US" sz="1200" dirty="0"/>
              <a:t>Schools will need to have staff with more expertise, or the desire to develop the needed expertise.</a:t>
            </a:r>
            <a:endParaRPr dirty="0"/>
          </a:p>
        </p:txBody>
      </p:sp>
      <p:sp>
        <p:nvSpPr>
          <p:cNvPr id="474" name="Google Shape;474;p2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24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2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Districts can provide expertise, training, etc. for a limited range of practices, such as CICO, social skills groups, and mentoring. Then, if schools want to implement anything else, they will provide their own support. </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Another consideration is to have some standard district-wide forms, data rules, data collection, etc., to make it easier for schools to begin implementing Tier II. This will also make it easier for students moving from one school to another (such as elementary to middle school).</a:t>
            </a:r>
            <a:endParaRPr dirty="0"/>
          </a:p>
        </p:txBody>
      </p:sp>
      <p:sp>
        <p:nvSpPr>
          <p:cNvPr id="480" name="Google Shape;480;p2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25</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26:notes"/>
          <p:cNvSpPr>
            <a:spLocks noGrp="1" noRot="1" noChangeAspect="1"/>
          </p:cNvSpPr>
          <p:nvPr>
            <p:ph type="sldImg" idx="2"/>
          </p:nvPr>
        </p:nvSpPr>
        <p:spPr>
          <a:xfrm>
            <a:off x="379413" y="712788"/>
            <a:ext cx="6319837" cy="3556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6" name="Google Shape;486;p26:notes"/>
          <p:cNvSpPr txBox="1">
            <a:spLocks noGrp="1"/>
          </p:cNvSpPr>
          <p:nvPr>
            <p:ph type="body" idx="1"/>
          </p:nvPr>
        </p:nvSpPr>
        <p:spPr>
          <a:xfrm>
            <a:off x="379413" y="4480004"/>
            <a:ext cx="5941377"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These questions will help schools prepare for implementing Tier II. </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If more than 20% of students aren’t responding well to Tier I then it’s important to reassess Tier I. It takes a lot of time and resources to develop group and individual interventions.</a:t>
            </a:r>
            <a:endParaRPr dirty="0"/>
          </a:p>
        </p:txBody>
      </p:sp>
      <p:sp>
        <p:nvSpPr>
          <p:cNvPr id="487" name="Google Shape;487;p26: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26</a:t>
            </a:fld>
            <a:endParaRPr sz="120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2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3" name="Google Shape;493;p27: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When looking at Tier I status, it’s important to look at both fidelity of implementation and student outcomes. </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TFI will assess fidelity, and the SAS will assess how staff perceive PBIS implementation. </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When looking at student outcomes, discipline data can show how many students are following the expectations most or all of the time. </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Also, look at how minor inappropriate behaviors are being recorded in classrooms, as teachers need to have data to use when referring students for additional support or monitoring students who are getting extra support. </a:t>
            </a:r>
            <a:endParaRPr dirty="0"/>
          </a:p>
        </p:txBody>
      </p:sp>
      <p:sp>
        <p:nvSpPr>
          <p:cNvPr id="494" name="Google Shape;494;p27: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27</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2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0" name="Google Shape;500;p28: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TFI shows the fidelity of implementation of each tier. </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It is recommended that schools be at or above 70% for Tier I before implementing Tier II.</a:t>
            </a:r>
            <a:endParaRPr dirty="0"/>
          </a:p>
        </p:txBody>
      </p:sp>
      <p:sp>
        <p:nvSpPr>
          <p:cNvPr id="501" name="Google Shape;501;p2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28</a:t>
            </a:fld>
            <a:endParaRPr sz="120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2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7" name="Google Shape;507;p29: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SAS gives the staff’s perspective on how well PBIS is implemented in the school. The SAS can be downloaded here: https://www.pbisapps.org/resource/self-assessment-survey</a:t>
            </a:r>
            <a:endParaRPr u="none"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This report shows how well staff perceive that each school-wide core element is implemented.</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It is recommended that the overall score be 80% before moving to Tier II.</a:t>
            </a:r>
            <a:endParaRPr dirty="0"/>
          </a:p>
        </p:txBody>
      </p:sp>
      <p:sp>
        <p:nvSpPr>
          <p:cNvPr id="508" name="Google Shape;508;p2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29</a:t>
            </a:fld>
            <a:endParaRPr sz="120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4" name="Google Shape;514;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This data example spans a full school year (and shows data for the previous year), showing students that received 0-1 referrals (green), 2-5 referrals (yellow), and 6 or more referrals (red).</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The data table shows the percentages in each category (see inside circle).</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It is recommended that schools have 80% of students in the green, 10-15% in the yellow, and not more than 5% in the red.</a:t>
            </a:r>
            <a:endParaRPr dirty="0"/>
          </a:p>
        </p:txBody>
      </p:sp>
      <p:sp>
        <p:nvSpPr>
          <p:cNvPr id="515" name="Google Shape;515;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30</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5" name="Google Shape;525;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The eight classroom practices shown above are research-based practices for an effective instructional environment.</a:t>
            </a:r>
            <a:endParaRPr dirty="0"/>
          </a:p>
          <a:p>
            <a:pPr marL="0" lvl="0" indent="0" algn="l" rtl="0">
              <a:spcBef>
                <a:spcPts val="0"/>
              </a:spcBef>
              <a:spcAft>
                <a:spcPts val="0"/>
              </a:spcAft>
              <a:buNone/>
            </a:pPr>
            <a:r>
              <a:rPr lang="en-US" dirty="0"/>
              <a:t>They are derived from two reviews of published research literature (see citation on slide).</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Classroom expectations are aligned with school-wide expectations, posted, taught, and referred to regularly. </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Classroom procedures and routines are created, posted, taught, and referred to regularly. </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Positive specific feedback (how well students are following the expectations, procedures, etc.) is provided using a variety of strategies (both verbal and non-verbal), with the goal of having a ratio of four positive to one negative. </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A variety of strategies (with an instructional approach) are used in response to students’ inappropriate behavior; e.g., redirect, re-teach, provide choice, conference, etc. Responses should be used consistently, immediately, and respectfully.</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The classroom is arranged to minimize crowding and allow for easy movement, different activities, and grouping; the teacher should actively supervise during instruction (scanning, moving, frequently interacting, etc.).</a:t>
            </a:r>
            <a:endParaRPr dirty="0"/>
          </a:p>
          <a:p>
            <a:pPr marL="173736" marR="0" lvl="0" indent="-173736" algn="l" rtl="0">
              <a:lnSpc>
                <a:spcPct val="90000"/>
              </a:lnSpc>
              <a:spcBef>
                <a:spcPts val="1000"/>
              </a:spcBef>
              <a:spcAft>
                <a:spcPts val="0"/>
              </a:spcAft>
              <a:buClr>
                <a:srgbClr val="000000"/>
              </a:buClr>
              <a:buSzPts val="1400"/>
              <a:buFont typeface="Arial"/>
              <a:buChar char="•"/>
            </a:pPr>
            <a:r>
              <a:rPr lang="en-US" dirty="0"/>
              <a:t>A variety of strategies to increase students’ opportunities to respond are used (e.g., track who has been called on, choral responses, guided notes, response cards, etc.).</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Activity sequencing and choice are offered in a variety of ways (e.g., providing shorter tasks among longer more difficult tasks, order, materials, partners, location and type of desk). </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A variety of strategies are used to modify difficult academic tasks and to ensure academic success, based on students’ academic levels.</a:t>
            </a:r>
            <a:endParaRPr dirty="0"/>
          </a:p>
        </p:txBody>
      </p:sp>
      <p:sp>
        <p:nvSpPr>
          <p:cNvPr id="526" name="Google Shape;526;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3" name="Google Shape;533;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8" name="Google Shape;538;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1450" algn="l" rtl="0">
              <a:lnSpc>
                <a:spcPct val="90000"/>
              </a:lnSpc>
              <a:spcBef>
                <a:spcPts val="1000"/>
              </a:spcBef>
              <a:spcAft>
                <a:spcPts val="0"/>
              </a:spcAft>
              <a:buClr>
                <a:schemeClr val="dk1"/>
              </a:buClr>
              <a:buSzPts val="1200"/>
              <a:buFont typeface="Arial"/>
              <a:buChar char="•"/>
            </a:pPr>
            <a:r>
              <a:rPr lang="en-US" dirty="0"/>
              <a:t>This section will help teams begin preparing for Tier II implementation.</a:t>
            </a:r>
            <a:endParaRPr dirty="0"/>
          </a:p>
          <a:p>
            <a:pPr marL="173736" lvl="0" indent="-171450" algn="l" rtl="0">
              <a:lnSpc>
                <a:spcPct val="90000"/>
              </a:lnSpc>
              <a:spcBef>
                <a:spcPts val="1000"/>
              </a:spcBef>
              <a:spcAft>
                <a:spcPts val="0"/>
              </a:spcAft>
              <a:buClr>
                <a:schemeClr val="dk1"/>
              </a:buClr>
              <a:buSzPts val="1200"/>
              <a:buFont typeface="Arial"/>
              <a:buChar char="•"/>
            </a:pPr>
            <a:r>
              <a:rPr lang="en-US" dirty="0"/>
              <a:t>The next few slides talk about assembling a strong Tier II team.</a:t>
            </a:r>
            <a:endParaRPr dirty="0"/>
          </a:p>
          <a:p>
            <a:pPr marL="173736" lvl="0" indent="-171450" algn="l" rtl="0">
              <a:lnSpc>
                <a:spcPct val="90000"/>
              </a:lnSpc>
              <a:spcBef>
                <a:spcPts val="1000"/>
              </a:spcBef>
              <a:spcAft>
                <a:spcPts val="0"/>
              </a:spcAft>
              <a:buClr>
                <a:schemeClr val="dk1"/>
              </a:buClr>
              <a:buSzPts val="1200"/>
              <a:buFont typeface="Arial"/>
              <a:buChar char="•"/>
            </a:pPr>
            <a:r>
              <a:rPr lang="en-US" dirty="0"/>
              <a:t>Following that, there are examples of commitment surveys for district and school levels.</a:t>
            </a:r>
            <a:endParaRPr dirty="0"/>
          </a:p>
          <a:p>
            <a:pPr marL="173736" lvl="0" indent="-171450" algn="l" rtl="0">
              <a:lnSpc>
                <a:spcPct val="90000"/>
              </a:lnSpc>
              <a:spcBef>
                <a:spcPts val="1000"/>
              </a:spcBef>
              <a:spcAft>
                <a:spcPts val="0"/>
              </a:spcAft>
              <a:buClr>
                <a:schemeClr val="dk1"/>
              </a:buClr>
              <a:buSzPts val="1200"/>
              <a:buFont typeface="Arial"/>
              <a:buChar char="•"/>
            </a:pPr>
            <a:r>
              <a:rPr lang="en-US" dirty="0"/>
              <a:t>The final few slides include instructions and a guide for developing an action plan for getting ready for Tier II.</a:t>
            </a:r>
            <a:endParaRPr dirty="0"/>
          </a:p>
        </p:txBody>
      </p:sp>
      <p:sp>
        <p:nvSpPr>
          <p:cNvPr id="539" name="Google Shape;539;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33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p34:notes"/>
          <p:cNvSpPr>
            <a:spLocks noGrp="1" noRot="1" noChangeAspect="1"/>
          </p:cNvSpPr>
          <p:nvPr>
            <p:ph type="sldImg" idx="2"/>
          </p:nvPr>
        </p:nvSpPr>
        <p:spPr>
          <a:xfrm>
            <a:off x="368300" y="708025"/>
            <a:ext cx="6275388" cy="3530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5" name="Google Shape;545;p34:notes"/>
          <p:cNvSpPr txBox="1">
            <a:spLocks noGrp="1"/>
          </p:cNvSpPr>
          <p:nvPr>
            <p:ph type="body" idx="1"/>
          </p:nvPr>
        </p:nvSpPr>
        <p:spPr>
          <a:xfrm>
            <a:off x="45402" y="4480004"/>
            <a:ext cx="6275388" cy="3665458"/>
          </a:xfrm>
          <a:prstGeom prst="rect">
            <a:avLst/>
          </a:prstGeom>
          <a:noFill/>
          <a:ln>
            <a:noFill/>
          </a:ln>
        </p:spPr>
        <p:txBody>
          <a:bodyPr spcFirstLastPara="1" wrap="square" lIns="93300" tIns="46650" rIns="93300" bIns="46650"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If schools don’t have this expertise among staff, look at staff that have some abilities/skills in these areas and are willing to develop expertise. </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Look at district for support, too.</a:t>
            </a:r>
            <a:endParaRPr dirty="0"/>
          </a:p>
        </p:txBody>
      </p:sp>
      <p:sp>
        <p:nvSpPr>
          <p:cNvPr id="546" name="Google Shape;546;p34: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34</a:t>
            </a:fld>
            <a:endParaRPr sz="1200" b="0" i="0" u="none" strike="noStrike" cap="none">
              <a:solidFill>
                <a:srgbClr val="000000"/>
              </a:solidFill>
              <a:latin typeface="Calibri"/>
              <a:ea typeface="Calibri"/>
              <a:cs typeface="Calibri"/>
              <a:sym typeface="Calibri"/>
            </a:endParaRPr>
          </a:p>
        </p:txBody>
      </p:sp>
      <p:sp>
        <p:nvSpPr>
          <p:cNvPr id="547" name="Google Shape;547;p34:notes"/>
          <p:cNvSpPr txBox="1"/>
          <p:nvPr/>
        </p:nvSpPr>
        <p:spPr>
          <a:xfrm>
            <a:off x="8157411" y="3152274"/>
            <a:ext cx="184731"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3"/>
        <p:cNvGrpSpPr/>
        <p:nvPr/>
      </p:nvGrpSpPr>
      <p:grpSpPr>
        <a:xfrm>
          <a:off x="0" y="0"/>
          <a:ext cx="0" cy="0"/>
          <a:chOff x="0" y="0"/>
          <a:chExt cx="0" cy="0"/>
        </a:xfrm>
      </p:grpSpPr>
      <p:sp>
        <p:nvSpPr>
          <p:cNvPr id="554" name="Google Shape;554;p3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5" name="Google Shape;555;p35:notes"/>
          <p:cNvSpPr txBox="1">
            <a:spLocks noGrp="1"/>
          </p:cNvSpPr>
          <p:nvPr>
            <p:ph type="body" idx="1"/>
          </p:nvPr>
        </p:nvSpPr>
        <p:spPr>
          <a:xfrm>
            <a:off x="433137" y="4480004"/>
            <a:ext cx="5887653" cy="3665458"/>
          </a:xfrm>
          <a:prstGeom prst="rect">
            <a:avLst/>
          </a:prstGeom>
          <a:noFill/>
          <a:ln>
            <a:noFill/>
          </a:ln>
        </p:spPr>
        <p:txBody>
          <a:bodyPr spcFirstLastPara="1" wrap="square" lIns="93300" tIns="46650" rIns="93300" bIns="46650" anchor="t" anchorCtr="0">
            <a:noAutofit/>
          </a:bodyPr>
          <a:lstStyle/>
          <a:p>
            <a:pPr marL="173736" lvl="0" indent="-173736" algn="l" rtl="0">
              <a:lnSpc>
                <a:spcPct val="90000"/>
              </a:lnSpc>
              <a:spcBef>
                <a:spcPts val="1000"/>
              </a:spcBef>
              <a:spcAft>
                <a:spcPts val="0"/>
              </a:spcAft>
              <a:buClr>
                <a:schemeClr val="dk1"/>
              </a:buClr>
              <a:buSzPts val="1400"/>
              <a:buFont typeface="Arial"/>
              <a:buChar char="•"/>
            </a:pPr>
            <a:r>
              <a:rPr lang="en-US" dirty="0"/>
              <a:t>Schools have different available staff and will have to assemble a team that has the expertise and authority needed to carry out Tier II implementation and monitoring. </a:t>
            </a:r>
            <a:endParaRPr dirty="0"/>
          </a:p>
          <a:p>
            <a:pPr marL="173736" lvl="0" indent="-173736" algn="l" rtl="0">
              <a:lnSpc>
                <a:spcPct val="90000"/>
              </a:lnSpc>
              <a:spcBef>
                <a:spcPts val="1000"/>
              </a:spcBef>
              <a:spcAft>
                <a:spcPts val="0"/>
              </a:spcAft>
              <a:buClr>
                <a:schemeClr val="dk1"/>
              </a:buClr>
              <a:buSzPts val="1400"/>
              <a:buFont typeface="Arial"/>
              <a:buChar char="•"/>
            </a:pPr>
            <a:r>
              <a:rPr lang="en-US" dirty="0"/>
              <a:t>Just like with Tier I, it is important to have a diverse group of people that will provide good discussion around problem solving and making decisions.</a:t>
            </a:r>
            <a:endParaRPr dirty="0"/>
          </a:p>
        </p:txBody>
      </p:sp>
      <p:sp>
        <p:nvSpPr>
          <p:cNvPr id="556" name="Google Shape;556;p3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2" name="Google Shape;562;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200"/>
              <a:buFont typeface="Arial"/>
              <a:buChar char="•"/>
            </a:pPr>
            <a:r>
              <a:rPr lang="en-US" dirty="0"/>
              <a:t>Every school has a different situation, different size, and different staff available.</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The team needs to be sufficiently large enough to fill a variety of roles and to have discussion around action plans involving both the Tier II systems and the individual students, but not so large that the meetings are inefficient.</a:t>
            </a:r>
            <a:endParaRPr dirty="0"/>
          </a:p>
          <a:p>
            <a:pPr marL="173736" lvl="0" indent="-173736" algn="l" rtl="0">
              <a:lnSpc>
                <a:spcPct val="90000"/>
              </a:lnSpc>
              <a:spcBef>
                <a:spcPts val="1000"/>
              </a:spcBef>
              <a:spcAft>
                <a:spcPts val="0"/>
              </a:spcAft>
              <a:buClr>
                <a:schemeClr val="dk1"/>
              </a:buClr>
              <a:buSzPts val="1200"/>
              <a:buFont typeface="Arial"/>
              <a:buChar char="•"/>
            </a:pPr>
            <a:r>
              <a:rPr lang="en-US" dirty="0"/>
              <a:t>Schools have a lot of options. They can continue with their existing Tier I PBIS team and simply add more expertise that will do the problem solving around individual students. Monthly, everyone can discuss the progress of Tier II and the interventions, just as Tier I is reviewed. More often, the problem solving group will have to meet to discuss student progress (at least every two weeks).</a:t>
            </a:r>
            <a:endParaRPr dirty="0"/>
          </a:p>
        </p:txBody>
      </p:sp>
      <p:sp>
        <p:nvSpPr>
          <p:cNvPr id="563" name="Google Shape;563;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36</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9" name="Google Shape;569;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200"/>
              <a:buFont typeface="Arial"/>
              <a:buChar char="•"/>
            </a:pPr>
            <a:r>
              <a:rPr lang="en-US" dirty="0"/>
              <a:t>This survey is an example of a district commitment survey that can serve as both an intent to commit to Tier II and also a checklist in preparing for Tier II. </a:t>
            </a:r>
            <a:endParaRPr dirty="0"/>
          </a:p>
        </p:txBody>
      </p:sp>
      <p:sp>
        <p:nvSpPr>
          <p:cNvPr id="570" name="Google Shape;570;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37</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3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6" name="Google Shape;576;p38:notes"/>
          <p:cNvSpPr txBox="1">
            <a:spLocks noGrp="1"/>
          </p:cNvSpPr>
          <p:nvPr>
            <p:ph type="body" idx="1"/>
          </p:nvPr>
        </p:nvSpPr>
        <p:spPr>
          <a:xfrm>
            <a:off x="469232" y="4480004"/>
            <a:ext cx="5851557" cy="3665458"/>
          </a:xfrm>
          <a:prstGeom prst="rect">
            <a:avLst/>
          </a:prstGeom>
          <a:noFill/>
          <a:ln>
            <a:noFill/>
          </a:ln>
        </p:spPr>
        <p:txBody>
          <a:bodyPr spcFirstLastPara="1" wrap="square" lIns="93300" tIns="46650" rIns="93300" bIns="46650" anchor="t" anchorCtr="0">
            <a:noAutofit/>
          </a:bodyPr>
          <a:lstStyle/>
          <a:p>
            <a:pPr marL="173736" marR="0" lvl="0" indent="-173736" algn="l" rtl="0">
              <a:lnSpc>
                <a:spcPct val="90000"/>
              </a:lnSpc>
              <a:spcBef>
                <a:spcPts val="1000"/>
              </a:spcBef>
              <a:spcAft>
                <a:spcPts val="0"/>
              </a:spcAft>
              <a:buClr>
                <a:schemeClr val="dk1"/>
              </a:buClr>
              <a:buSzPts val="1400"/>
              <a:buFont typeface="Arial"/>
              <a:buChar char="•"/>
            </a:pPr>
            <a:r>
              <a:rPr lang="en-US" dirty="0"/>
              <a:t>The Tier II commitment survey is a survey that includes key questions to consider prior to development of Tier II (Everett, </a:t>
            </a:r>
            <a:r>
              <a:rPr lang="en-US" dirty="0" err="1"/>
              <a:t>Sugai</a:t>
            </a:r>
            <a:r>
              <a:rPr lang="en-US" dirty="0"/>
              <a:t>, Fallon, Simonsen, and O’Keeffe, 2011).</a:t>
            </a:r>
            <a:endParaRPr dirty="0"/>
          </a:p>
          <a:p>
            <a:pPr marL="457200" marR="0" lvl="1" indent="-173736" algn="l" rtl="0">
              <a:lnSpc>
                <a:spcPct val="90000"/>
              </a:lnSpc>
              <a:spcBef>
                <a:spcPts val="1000"/>
              </a:spcBef>
              <a:spcAft>
                <a:spcPts val="0"/>
              </a:spcAft>
              <a:buClr>
                <a:schemeClr val="dk1"/>
              </a:buClr>
              <a:buSzPts val="1400"/>
              <a:buFont typeface="Arial"/>
              <a:buChar char="•"/>
            </a:pPr>
            <a:r>
              <a:rPr lang="en-US" dirty="0"/>
              <a:t>Item #1 can be obtained through the Readiness Checklist from the last slide. </a:t>
            </a:r>
            <a:endParaRPr dirty="0"/>
          </a:p>
          <a:p>
            <a:pPr marL="457200" marR="0" lvl="1" indent="-173736" algn="l" rtl="0">
              <a:lnSpc>
                <a:spcPct val="90000"/>
              </a:lnSpc>
              <a:spcBef>
                <a:spcPts val="1000"/>
              </a:spcBef>
              <a:spcAft>
                <a:spcPts val="0"/>
              </a:spcAft>
              <a:buClr>
                <a:schemeClr val="dk1"/>
              </a:buClr>
              <a:buSzPts val="1400"/>
              <a:buFont typeface="Arial"/>
              <a:buChar char="•"/>
            </a:pPr>
            <a:r>
              <a:rPr lang="en-US" dirty="0"/>
              <a:t>Item #2 can be a team that already exists if the school already has a team in place that deals with student behavior.</a:t>
            </a:r>
            <a:endParaRPr dirty="0"/>
          </a:p>
          <a:p>
            <a:pPr marL="457200" marR="0" lvl="1" indent="-173736" algn="l" rtl="0">
              <a:lnSpc>
                <a:spcPct val="90000"/>
              </a:lnSpc>
              <a:spcBef>
                <a:spcPts val="1000"/>
              </a:spcBef>
              <a:spcAft>
                <a:spcPts val="0"/>
              </a:spcAft>
              <a:buClr>
                <a:srgbClr val="000000"/>
              </a:buClr>
              <a:buSzPts val="1400"/>
              <a:buFont typeface="Arial"/>
              <a:buChar char="•"/>
            </a:pPr>
            <a:r>
              <a:rPr lang="en-US" dirty="0"/>
              <a:t>For item #5, the school will have to survey or poll the faculty and document this.</a:t>
            </a:r>
            <a:endParaRPr dirty="0"/>
          </a:p>
          <a:p>
            <a:pPr marL="173736" marR="0" lvl="0" indent="-173736" algn="l" rtl="0">
              <a:lnSpc>
                <a:spcPct val="90000"/>
              </a:lnSpc>
              <a:spcBef>
                <a:spcPts val="1000"/>
              </a:spcBef>
              <a:spcAft>
                <a:spcPts val="0"/>
              </a:spcAft>
              <a:buClr>
                <a:schemeClr val="dk1"/>
              </a:buClr>
              <a:buSzPts val="1400"/>
              <a:buFont typeface="Arial"/>
              <a:buChar char="•"/>
            </a:pPr>
            <a:r>
              <a:rPr lang="en-US" dirty="0"/>
              <a:t>Download link: https://kb.astate.edu/books/pbis-resources/page/pbis-tier-2</a:t>
            </a:r>
            <a:endParaRPr u="none" dirty="0"/>
          </a:p>
        </p:txBody>
      </p:sp>
      <p:sp>
        <p:nvSpPr>
          <p:cNvPr id="577" name="Google Shape;577;p38: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38</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39:notes"/>
          <p:cNvSpPr>
            <a:spLocks noGrp="1" noRot="1" noChangeAspect="1"/>
          </p:cNvSpPr>
          <p:nvPr>
            <p:ph type="sldImg" idx="2"/>
          </p:nvPr>
        </p:nvSpPr>
        <p:spPr>
          <a:xfrm>
            <a:off x="379413" y="712788"/>
            <a:ext cx="6319837" cy="3556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4" name="Google Shape;584;p39:notes"/>
          <p:cNvSpPr txBox="1">
            <a:spLocks noGrp="1"/>
          </p:cNvSpPr>
          <p:nvPr>
            <p:ph type="body" idx="1"/>
          </p:nvPr>
        </p:nvSpPr>
        <p:spPr>
          <a:xfrm>
            <a:off x="379413" y="4480004"/>
            <a:ext cx="5941377" cy="3665458"/>
          </a:xfrm>
          <a:prstGeom prst="rect">
            <a:avLst/>
          </a:prstGeom>
          <a:noFill/>
          <a:ln>
            <a:noFill/>
          </a:ln>
        </p:spPr>
        <p:txBody>
          <a:bodyPr spcFirstLastPara="1" wrap="square" lIns="93300" tIns="46650" rIns="93300" bIns="46650" anchor="t" anchorCtr="0">
            <a:noAutofit/>
          </a:bodyPr>
          <a:lstStyle/>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This is a team activity, but individual attendees can do a quick assessment to get an idea of where they are. They can continue the action planning with their school team.</a:t>
            </a:r>
            <a:endParaRPr dirty="0"/>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ea typeface="Calibri"/>
                <a:cs typeface="Calibri"/>
                <a:sym typeface="Calibri"/>
              </a:rPr>
              <a:t>Be sure to draw attention to the need for documentation showing status of each item.</a:t>
            </a:r>
          </a:p>
          <a:p>
            <a:pPr marL="171450" marR="0" lvl="0" indent="-171450" algn="l" rtl="0">
              <a:lnSpc>
                <a:spcPct val="90000"/>
              </a:lnSpc>
              <a:spcBef>
                <a:spcPts val="1000"/>
              </a:spcBef>
              <a:spcAft>
                <a:spcPts val="0"/>
              </a:spcAft>
              <a:buClr>
                <a:schemeClr val="dk1"/>
              </a:buClr>
              <a:buSzPts val="1400"/>
              <a:buFont typeface="Arial"/>
              <a:buChar char="•"/>
            </a:pPr>
            <a:r>
              <a:rPr lang="en-US" sz="1200" b="0" i="0" u="none" strike="noStrike" cap="none" dirty="0">
                <a:solidFill>
                  <a:schemeClr val="dk1"/>
                </a:solidFill>
                <a:latin typeface="Calibri"/>
                <a:cs typeface="Calibri"/>
                <a:sym typeface="Calibri"/>
              </a:rPr>
              <a:t>The next two slides show the individual pages of the readiness guide.</a:t>
            </a:r>
            <a:endParaRPr dirty="0"/>
          </a:p>
        </p:txBody>
      </p:sp>
      <p:sp>
        <p:nvSpPr>
          <p:cNvPr id="585" name="Google Shape;585;p39: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a:solidFill>
                  <a:schemeClr val="dk1"/>
                </a:solidFill>
                <a:latin typeface="Calibri"/>
                <a:ea typeface="Calibri"/>
                <a:cs typeface="Calibri"/>
                <a:sym typeface="Calibri"/>
              </a:rPr>
              <a:t>39</a:t>
            </a:fld>
            <a:endParaRPr sz="1200">
              <a:solidFill>
                <a:schemeClr val="dk1"/>
              </a:solidFill>
              <a:latin typeface="Calibri"/>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1" name="Google Shape;591;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171450" algn="l" rtl="0">
              <a:lnSpc>
                <a:spcPct val="90000"/>
              </a:lnSpc>
              <a:spcBef>
                <a:spcPts val="1000"/>
              </a:spcBef>
              <a:spcAft>
                <a:spcPts val="0"/>
              </a:spcAft>
              <a:buClr>
                <a:schemeClr val="dk1"/>
              </a:buClr>
              <a:buSzPts val="1200"/>
              <a:buFont typeface="Arial"/>
              <a:buChar char="•"/>
            </a:pPr>
            <a:r>
              <a:rPr lang="en-US" dirty="0"/>
              <a:t>This is page one of the Tier II Readiness Guide.</a:t>
            </a:r>
            <a:endParaRPr dirty="0"/>
          </a:p>
          <a:p>
            <a:pPr marL="171450" lvl="0" indent="-171450" algn="l" rtl="0">
              <a:lnSpc>
                <a:spcPct val="90000"/>
              </a:lnSpc>
              <a:spcBef>
                <a:spcPts val="1000"/>
              </a:spcBef>
              <a:spcAft>
                <a:spcPts val="0"/>
              </a:spcAft>
              <a:buClr>
                <a:schemeClr val="dk1"/>
              </a:buClr>
              <a:buSzPts val="1200"/>
              <a:buFont typeface="Arial"/>
              <a:buChar char="•"/>
            </a:pPr>
            <a:r>
              <a:rPr lang="en-US" dirty="0"/>
              <a:t>This guide is on the A-State PBIS Resource Center website here: https://kb.astate.edu/books/pbis-resources/page/pbis-tier-2</a:t>
            </a:r>
          </a:p>
          <a:p>
            <a:pPr marL="171450" lvl="0" indent="-171450" algn="l" rtl="0">
              <a:lnSpc>
                <a:spcPct val="90000"/>
              </a:lnSpc>
              <a:spcBef>
                <a:spcPts val="1000"/>
              </a:spcBef>
              <a:spcAft>
                <a:spcPts val="0"/>
              </a:spcAft>
              <a:buClr>
                <a:schemeClr val="dk1"/>
              </a:buClr>
              <a:buSzPts val="1200"/>
              <a:buFont typeface="Arial"/>
              <a:buChar char="•"/>
            </a:pPr>
            <a:r>
              <a:rPr lang="en-US" dirty="0"/>
              <a:t>Further instructions on presenting this activity are in the accompanying facilitator guide.</a:t>
            </a:r>
            <a:endParaRPr dirty="0"/>
          </a:p>
        </p:txBody>
      </p:sp>
      <p:sp>
        <p:nvSpPr>
          <p:cNvPr id="592" name="Google Shape;592;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40</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9" name="Google Shape;599;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3736" lvl="0" indent="-173736" algn="l" rtl="0">
              <a:lnSpc>
                <a:spcPct val="90000"/>
              </a:lnSpc>
              <a:spcBef>
                <a:spcPts val="1000"/>
              </a:spcBef>
              <a:spcAft>
                <a:spcPts val="0"/>
              </a:spcAft>
              <a:buClr>
                <a:schemeClr val="dk1"/>
              </a:buClr>
              <a:buSzPts val="1200"/>
              <a:buFont typeface="Arial"/>
              <a:buChar char="•"/>
            </a:pPr>
            <a:r>
              <a:rPr lang="en-US" dirty="0"/>
              <a:t>This is page two of the Tier II Readiness Guide.</a:t>
            </a:r>
            <a:endParaRPr dirty="0"/>
          </a:p>
        </p:txBody>
      </p:sp>
      <p:sp>
        <p:nvSpPr>
          <p:cNvPr id="600" name="Google Shape;600;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41</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4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1" name="Google Shape;611;p43: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457200" marR="0" lvl="0" indent="-228600" algn="l" rtl="0">
              <a:lnSpc>
                <a:spcPct val="100000"/>
              </a:lnSpc>
              <a:spcBef>
                <a:spcPts val="0"/>
              </a:spcBef>
              <a:spcAft>
                <a:spcPts val="0"/>
              </a:spcAft>
              <a:buClr>
                <a:schemeClr val="dk1"/>
              </a:buClr>
              <a:buSzPts val="1400"/>
              <a:buFont typeface="Calibri"/>
              <a:buNone/>
            </a:pPr>
            <a:endParaRPr/>
          </a:p>
        </p:txBody>
      </p:sp>
      <p:sp>
        <p:nvSpPr>
          <p:cNvPr id="612" name="Google Shape;612;p43: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chemeClr val="dk1"/>
              </a:buClr>
              <a:buSzPts val="1200"/>
              <a:buFont typeface="Calibri"/>
              <a:buNone/>
            </a:pPr>
            <a:fld id="{00000000-1234-1234-1234-123412341234}" type="slidenum">
              <a:rPr lang="en-US" sz="1200" b="0" i="0" u="none" strike="noStrike" cap="none">
                <a:solidFill>
                  <a:schemeClr val="dk1"/>
                </a:solidFill>
                <a:latin typeface="Calibri"/>
                <a:ea typeface="Calibri"/>
                <a:cs typeface="Calibri"/>
                <a:sym typeface="Calibri"/>
              </a:rPr>
              <a:t>42</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6"/>
        <p:cNvGrpSpPr/>
        <p:nvPr/>
      </p:nvGrpSpPr>
      <p:grpSpPr>
        <a:xfrm>
          <a:off x="0" y="0"/>
          <a:ext cx="0" cy="0"/>
          <a:chOff x="0" y="0"/>
          <a:chExt cx="0" cy="0"/>
        </a:xfrm>
      </p:grpSpPr>
      <p:sp>
        <p:nvSpPr>
          <p:cNvPr id="617" name="Google Shape;617;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8" name="Google Shape;618;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9" name="Google Shape;619;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43</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4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5" name="Google Shape;625;p45: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457200" marR="0" lvl="0" indent="-228600" algn="l" rtl="0">
              <a:lnSpc>
                <a:spcPct val="100000"/>
              </a:lnSpc>
              <a:spcBef>
                <a:spcPts val="0"/>
              </a:spcBef>
              <a:spcAft>
                <a:spcPts val="0"/>
              </a:spcAft>
              <a:buClr>
                <a:schemeClr val="dk1"/>
              </a:buClr>
              <a:buSzPts val="1400"/>
              <a:buFont typeface="Calibri"/>
              <a:buNone/>
            </a:pPr>
            <a:endParaRPr/>
          </a:p>
        </p:txBody>
      </p:sp>
      <p:sp>
        <p:nvSpPr>
          <p:cNvPr id="626" name="Google Shape;626;p45: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44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9072609" y="4690185"/>
            <a:ext cx="2668898" cy="2132040"/>
          </a:xfrm>
          <a:prstGeom prst="rect">
            <a:avLst/>
          </a:prstGeom>
        </p:spPr>
      </p:pic>
    </p:spTree>
    <p:extLst>
      <p:ext uri="{BB962C8B-B14F-4D97-AF65-F5344CB8AC3E}">
        <p14:creationId xmlns:p14="http://schemas.microsoft.com/office/powerpoint/2010/main" val="2231693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0239458" y="5389187"/>
            <a:ext cx="1760037" cy="1468813"/>
          </a:xfrm>
          <a:prstGeom prst="rect">
            <a:avLst/>
          </a:prstGeom>
        </p:spPr>
      </p:pic>
    </p:spTree>
    <p:extLst>
      <p:ext uri="{BB962C8B-B14F-4D97-AF65-F5344CB8AC3E}">
        <p14:creationId xmlns:p14="http://schemas.microsoft.com/office/powerpoint/2010/main" val="3981771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userDrawn="1"/>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Tree>
    <p:extLst>
      <p:ext uri="{BB962C8B-B14F-4D97-AF65-F5344CB8AC3E}">
        <p14:creationId xmlns:p14="http://schemas.microsoft.com/office/powerpoint/2010/main" val="3060756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731411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16911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59396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3450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9112283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userDrawn="1"/>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131317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203464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19004089"/>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hyperlink" Target="https://www.pbis.org/pbis/what-is-pbis" TargetMode="Externa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hyperlink" Target="https://www.pbis.org/pbis/what-is-pbi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0.xml"/><Relationship Id="rId1" Type="http://schemas.openxmlformats.org/officeDocument/2006/relationships/slideLayout" Target="../slideLayouts/slideLayout9.xml"/><Relationship Id="rId5" Type="http://schemas.openxmlformats.org/officeDocument/2006/relationships/image" Target="../media/image27.png"/><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hyperlink" Target="http://pbismissouri.org/tier-2-readiness/"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 Id="rId4" Type="http://schemas.openxmlformats.org/officeDocument/2006/relationships/hyperlink" Target="https://www.pbis.org/pbis/tier-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1"/>
          <p:cNvSpPr txBox="1">
            <a:spLocks noGrp="1"/>
          </p:cNvSpPr>
          <p:nvPr>
            <p:ph type="ctrTitle"/>
          </p:nvPr>
        </p:nvSpPr>
        <p:spPr/>
        <p:txBody>
          <a:bodyPr/>
          <a:lstStyle/>
          <a:p>
            <a:pPr lvl="0"/>
            <a:r>
              <a:rPr lang="en-US"/>
              <a:t>Overview and Readiness </a:t>
            </a:r>
            <a:br>
              <a:rPr lang="en-US"/>
            </a:br>
            <a:r>
              <a:rPr lang="en-US"/>
              <a:t>for</a:t>
            </a:r>
            <a:r>
              <a:rPr lang="en-US">
                <a:sym typeface="Calibri"/>
              </a:rPr>
              <a:t> PBIS Tier II</a:t>
            </a:r>
            <a:endParaRPr lang="en-US" dirty="0"/>
          </a:p>
        </p:txBody>
      </p:sp>
      <p:sp>
        <p:nvSpPr>
          <p:cNvPr id="4" name="Subtitle 3">
            <a:extLst>
              <a:ext uri="{FF2B5EF4-FFF2-40B4-BE49-F238E27FC236}">
                <a16:creationId xmlns:a16="http://schemas.microsoft.com/office/drawing/2014/main" id="{797964FF-BCB4-4DA7-B683-BB8AD428EBC5}"/>
              </a:ext>
            </a:extLst>
          </p:cNvPr>
          <p:cNvSpPr>
            <a:spLocks noGrp="1"/>
          </p:cNvSpPr>
          <p:nvPr>
            <p:ph type="subTitle" idx="1"/>
          </p:nvPr>
        </p:nvSpPr>
        <p:spPr/>
        <p:txBody>
          <a:bodyPr/>
          <a:lstStyle/>
          <a:p>
            <a:r>
              <a:rPr lang="en-US" dirty="0"/>
              <a:t>Module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2"/>
          <p:cNvSpPr txBox="1">
            <a:spLocks noGrp="1"/>
          </p:cNvSpPr>
          <p:nvPr>
            <p:ph type="title"/>
          </p:nvPr>
        </p:nvSpPr>
        <p:spPr/>
        <p:txBody>
          <a:bodyPr/>
          <a:lstStyle/>
          <a:p>
            <a:r>
              <a:rPr lang="en-US"/>
              <a:t>Purpose of this Module</a:t>
            </a:r>
            <a:endParaRPr lang="en-US" dirty="0"/>
          </a:p>
        </p:txBody>
      </p:sp>
      <p:sp>
        <p:nvSpPr>
          <p:cNvPr id="2" name="Content Placeholder 1">
            <a:extLst>
              <a:ext uri="{FF2B5EF4-FFF2-40B4-BE49-F238E27FC236}">
                <a16:creationId xmlns:a16="http://schemas.microsoft.com/office/drawing/2014/main" id="{032E6186-8374-4E1A-97B3-7C111E4CDF9A}"/>
              </a:ext>
            </a:extLst>
          </p:cNvPr>
          <p:cNvSpPr>
            <a:spLocks noGrp="1"/>
          </p:cNvSpPr>
          <p:nvPr>
            <p:ph idx="1"/>
          </p:nvPr>
        </p:nvSpPr>
        <p:spPr/>
        <p:txBody>
          <a:bodyPr/>
          <a:lstStyle/>
          <a:p>
            <a:r>
              <a:rPr lang="en-US"/>
              <a:t>To help schools prepare to implement PBIS Tier II</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
          <p:cNvSpPr txBox="1">
            <a:spLocks noGrp="1"/>
          </p:cNvSpPr>
          <p:nvPr>
            <p:ph type="title"/>
          </p:nvPr>
        </p:nvSpPr>
        <p:spPr/>
        <p:txBody>
          <a:bodyPr/>
          <a:lstStyle/>
          <a:p>
            <a:pPr lvl="0"/>
            <a:r>
              <a:rPr lang="en-US">
                <a:sym typeface="Calibri"/>
              </a:rPr>
              <a:t>Objectives</a:t>
            </a:r>
            <a:endParaRPr lang="en-US"/>
          </a:p>
        </p:txBody>
      </p:sp>
      <p:sp>
        <p:nvSpPr>
          <p:cNvPr id="282" name="Google Shape;282;p3"/>
          <p:cNvSpPr txBox="1">
            <a:spLocks noGrp="1"/>
          </p:cNvSpPr>
          <p:nvPr>
            <p:ph idx="1"/>
          </p:nvPr>
        </p:nvSpPr>
        <p:spPr/>
        <p:txBody>
          <a:bodyPr>
            <a:normAutofit fontScale="85000" lnSpcReduction="20000"/>
          </a:bodyPr>
          <a:lstStyle/>
          <a:p>
            <a:pPr lvl="0"/>
            <a:r>
              <a:rPr lang="en-US"/>
              <a:t>Learn the purpose of Tier II</a:t>
            </a:r>
          </a:p>
          <a:p>
            <a:pPr lvl="0"/>
            <a:r>
              <a:rPr lang="en-US"/>
              <a:t>Learn the components of Tier II</a:t>
            </a:r>
          </a:p>
          <a:p>
            <a:pPr lvl="0"/>
            <a:r>
              <a:rPr lang="en-US"/>
              <a:t>Learn about Tier II interventions </a:t>
            </a:r>
          </a:p>
          <a:p>
            <a:pPr lvl="0"/>
            <a:r>
              <a:rPr lang="en-US"/>
              <a:t>Learn how to assess readiness for Tier II</a:t>
            </a:r>
          </a:p>
          <a:p>
            <a:pPr lvl="0"/>
            <a:r>
              <a:rPr lang="en-US"/>
              <a:t>Learn how to prepare for Tier II</a:t>
            </a:r>
          </a:p>
          <a:p>
            <a:pPr lvl="1"/>
            <a:r>
              <a:rPr lang="en-US"/>
              <a:t>The Tier II team</a:t>
            </a:r>
          </a:p>
          <a:p>
            <a:pPr lvl="1"/>
            <a:r>
              <a:rPr lang="en-US"/>
              <a:t>Commitment surveys</a:t>
            </a:r>
          </a:p>
          <a:p>
            <a:pPr lvl="1"/>
            <a:r>
              <a:rPr lang="en-US"/>
              <a:t>Readiness Guide</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4"/>
          <p:cNvSpPr txBox="1">
            <a:spLocks noGrp="1"/>
          </p:cNvSpPr>
          <p:nvPr>
            <p:ph type="title"/>
          </p:nvPr>
        </p:nvSpPr>
        <p:spPr/>
        <p:txBody>
          <a:bodyPr/>
          <a:lstStyle/>
          <a:p>
            <a:pPr lvl="0"/>
            <a:r>
              <a:rPr lang="en-US"/>
              <a:t>Purpose of Tier II</a:t>
            </a:r>
          </a:p>
        </p:txBody>
      </p:sp>
      <p:sp>
        <p:nvSpPr>
          <p:cNvPr id="288" name="Google Shape;288;p4"/>
          <p:cNvSpPr txBox="1">
            <a:spLocks noGrp="1"/>
          </p:cNvSpPr>
          <p:nvPr>
            <p:ph type="sldNum" idx="12"/>
          </p:nvPr>
        </p:nvSpPr>
        <p:spPr>
          <a:xfrm>
            <a:off x="10704513" y="6375400"/>
            <a:ext cx="1487487" cy="34607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888888"/>
              </a:buClr>
              <a:buSzPts val="1200"/>
              <a:buFont typeface="Calibri"/>
              <a:buNone/>
            </a:pPr>
            <a:fld id="{00000000-1234-1234-1234-123412341234}" type="slidenum">
              <a:rPr lang="en-US" sz="1200" b="0" i="0" u="none" strike="noStrike" cap="none">
                <a:solidFill>
                  <a:srgbClr val="888888"/>
                </a:solidFill>
                <a:latin typeface="Calibri"/>
                <a:ea typeface="Calibri"/>
                <a:cs typeface="Calibri"/>
                <a:sym typeface="Calibri"/>
              </a:rPr>
              <a:t>4</a:t>
            </a:fld>
            <a:endParaRPr sz="1200" b="0" i="0" u="none" strike="noStrike" cap="none">
              <a:solidFill>
                <a:srgbClr val="888888"/>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5"/>
          <p:cNvSpPr txBox="1">
            <a:spLocks noGrp="1"/>
          </p:cNvSpPr>
          <p:nvPr>
            <p:ph type="title"/>
          </p:nvPr>
        </p:nvSpPr>
        <p:spPr/>
        <p:txBody>
          <a:bodyPr/>
          <a:lstStyle/>
          <a:p>
            <a:pPr lvl="0"/>
            <a:r>
              <a:rPr lang="en-US"/>
              <a:t>Why Use Tier II?</a:t>
            </a:r>
          </a:p>
        </p:txBody>
      </p:sp>
      <p:sp>
        <p:nvSpPr>
          <p:cNvPr id="295" name="Google Shape;295;p5"/>
          <p:cNvSpPr txBox="1">
            <a:spLocks noGrp="1"/>
          </p:cNvSpPr>
          <p:nvPr>
            <p:ph idx="1"/>
          </p:nvPr>
        </p:nvSpPr>
        <p:spPr/>
        <p:txBody>
          <a:bodyPr/>
          <a:lstStyle/>
          <a:p>
            <a:pPr lvl="0"/>
            <a:r>
              <a:rPr lang="en-US" dirty="0"/>
              <a:t>Even when Tier I is implemented with fidelity, some students still will not respond well to Tier I.</a:t>
            </a:r>
          </a:p>
          <a:p>
            <a:pPr lvl="0"/>
            <a:endParaRPr lang="en-US" dirty="0"/>
          </a:p>
          <a:p>
            <a:pPr lvl="1"/>
            <a:r>
              <a:rPr lang="en-US" dirty="0"/>
              <a:t>BUT… not all students need individual plans.</a:t>
            </a:r>
          </a:p>
          <a:p>
            <a:pPr lvl="1"/>
            <a:r>
              <a:rPr lang="en-US" dirty="0"/>
              <a:t>SO… you can provide interventions to groups of students, based on similar needs.</a:t>
            </a:r>
          </a:p>
        </p:txBody>
      </p:sp>
      <p:pic>
        <p:nvPicPr>
          <p:cNvPr id="4" name="Google Shape;296;p5">
            <a:extLst>
              <a:ext uri="{FF2B5EF4-FFF2-40B4-BE49-F238E27FC236}">
                <a16:creationId xmlns:a16="http://schemas.microsoft.com/office/drawing/2014/main" id="{3C779E65-FEE9-43D9-ADB8-B70338A70D29}"/>
              </a:ext>
            </a:extLst>
          </p:cNvPr>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730406" y="5416585"/>
            <a:ext cx="2417109" cy="134145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6"/>
          <p:cNvSpPr txBox="1">
            <a:spLocks noGrp="1"/>
          </p:cNvSpPr>
          <p:nvPr>
            <p:ph type="title"/>
          </p:nvPr>
        </p:nvSpPr>
        <p:spPr/>
        <p:txBody>
          <a:bodyPr/>
          <a:lstStyle/>
          <a:p>
            <a:pPr lvl="0"/>
            <a:r>
              <a:rPr lang="en-US"/>
              <a:t>Prevention at Tier II</a:t>
            </a:r>
          </a:p>
        </p:txBody>
      </p:sp>
      <p:sp>
        <p:nvSpPr>
          <p:cNvPr id="303" name="Google Shape;303;p6"/>
          <p:cNvSpPr txBox="1">
            <a:spLocks noGrp="1"/>
          </p:cNvSpPr>
          <p:nvPr>
            <p:ph idx="1"/>
          </p:nvPr>
        </p:nvSpPr>
        <p:spPr/>
        <p:txBody>
          <a:bodyPr>
            <a:normAutofit fontScale="85000" lnSpcReduction="20000"/>
          </a:bodyPr>
          <a:lstStyle/>
          <a:p>
            <a:pPr lvl="0"/>
            <a:r>
              <a:rPr lang="en-US" dirty="0"/>
              <a:t>Provides additional support for at-risk students</a:t>
            </a:r>
          </a:p>
          <a:p>
            <a:pPr lvl="0"/>
            <a:r>
              <a:rPr lang="en-US" dirty="0"/>
              <a:t>Teaches students appropriate behaviors (behavior expectations were defined in Tier I)</a:t>
            </a:r>
          </a:p>
          <a:p>
            <a:pPr lvl="0"/>
            <a:r>
              <a:rPr lang="en-US" dirty="0"/>
              <a:t>Looks at the function of the student’s behavior </a:t>
            </a:r>
          </a:p>
          <a:p>
            <a:pPr lvl="0"/>
            <a:r>
              <a:rPr lang="en-US" dirty="0"/>
              <a:t>Identifies setting or event that prompts inappropriate behaviors </a:t>
            </a:r>
          </a:p>
          <a:p>
            <a:pPr lvl="0"/>
            <a:r>
              <a:rPr lang="en-US" dirty="0"/>
              <a:t>Eliminates the setting or event that prompts inappropriate behaviors </a:t>
            </a:r>
          </a:p>
          <a:p>
            <a:pPr lvl="0"/>
            <a:r>
              <a:rPr lang="en-US" dirty="0"/>
              <a:t>Adds new prompts to encourage appropriate behavior</a:t>
            </a:r>
          </a:p>
          <a:p>
            <a:pPr lvl="0"/>
            <a:r>
              <a:rPr lang="en-US" dirty="0"/>
              <a:t>Gives additional instruction, feedback, and acknowledgement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7"/>
          <p:cNvSpPr txBox="1">
            <a:spLocks noGrp="1"/>
          </p:cNvSpPr>
          <p:nvPr>
            <p:ph type="title"/>
          </p:nvPr>
        </p:nvSpPr>
        <p:spPr/>
        <p:txBody>
          <a:bodyPr/>
          <a:lstStyle/>
          <a:p>
            <a:pPr lvl="0"/>
            <a:r>
              <a:rPr lang="en-US"/>
              <a:t>Which Students for Tier II?</a:t>
            </a:r>
          </a:p>
        </p:txBody>
      </p:sp>
      <p:sp>
        <p:nvSpPr>
          <p:cNvPr id="310" name="Google Shape;310;p7"/>
          <p:cNvSpPr txBox="1">
            <a:spLocks noGrp="1"/>
          </p:cNvSpPr>
          <p:nvPr>
            <p:ph idx="1"/>
          </p:nvPr>
        </p:nvSpPr>
        <p:spPr/>
        <p:txBody>
          <a:bodyPr>
            <a:normAutofit/>
          </a:bodyPr>
          <a:lstStyle/>
          <a:p>
            <a:pPr lvl="0"/>
            <a:r>
              <a:rPr lang="en-US" dirty="0"/>
              <a:t>Tier II interventions are for the following:</a:t>
            </a:r>
          </a:p>
          <a:p>
            <a:pPr lvl="0"/>
            <a:endParaRPr lang="en-US" dirty="0"/>
          </a:p>
          <a:p>
            <a:pPr lvl="1"/>
            <a:r>
              <a:rPr lang="en-US" dirty="0"/>
              <a:t>Students displaying frequent, but minor, problem behaviors across multiple locations </a:t>
            </a:r>
          </a:p>
          <a:p>
            <a:pPr lvl="1"/>
            <a:r>
              <a:rPr lang="en-US" dirty="0"/>
              <a:t>Students needing enhanced Tier I supports to prevent escalating behavior </a:t>
            </a:r>
          </a:p>
          <a:p>
            <a:pPr lvl="1"/>
            <a:r>
              <a:rPr lang="en-US" dirty="0"/>
              <a:t>Students with internalizing or externalizing behaviors</a:t>
            </a:r>
          </a:p>
        </p:txBody>
      </p:sp>
      <p:sp>
        <p:nvSpPr>
          <p:cNvPr id="311" name="Google Shape;311;p7"/>
          <p:cNvSpPr txBox="1">
            <a:spLocks noGrp="1"/>
          </p:cNvSpPr>
          <p:nvPr>
            <p:ph type="sldNum" idx="12"/>
          </p:nvPr>
        </p:nvSpPr>
        <p:spPr>
          <a:xfrm>
            <a:off x="11982450" y="6507163"/>
            <a:ext cx="209550" cy="153987"/>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Calibri"/>
                <a:ea typeface="Calibri"/>
                <a:cs typeface="Calibri"/>
                <a:sym typeface="Calibri"/>
              </a:rPr>
              <a:t>7</a:t>
            </a:fld>
            <a:endParaRPr sz="1800" b="0" i="0" u="none" strike="noStrike" cap="none">
              <a:solidFill>
                <a:srgbClr val="000000"/>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0">
                                            <p:txEl>
                                              <p:pRg st="0" end="0"/>
                                            </p:txEl>
                                          </p:spTgt>
                                        </p:tgtEl>
                                        <p:attrNameLst>
                                          <p:attrName>style.visibility</p:attrName>
                                        </p:attrNameLst>
                                      </p:cBhvr>
                                      <p:to>
                                        <p:strVal val="visible"/>
                                      </p:to>
                                    </p:set>
                                    <p:animEffect transition="in" filter="fade">
                                      <p:cBhvr>
                                        <p:cTn id="7" dur="1000"/>
                                        <p:tgtEl>
                                          <p:spTgt spid="3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0">
                                            <p:txEl>
                                              <p:pRg st="2" end="2"/>
                                            </p:txEl>
                                          </p:spTgt>
                                        </p:tgtEl>
                                        <p:attrNameLst>
                                          <p:attrName>style.visibility</p:attrName>
                                        </p:attrNameLst>
                                      </p:cBhvr>
                                      <p:to>
                                        <p:strVal val="visible"/>
                                      </p:to>
                                    </p:set>
                                    <p:animEffect transition="in" filter="fade">
                                      <p:cBhvr>
                                        <p:cTn id="12" dur="1000"/>
                                        <p:tgtEl>
                                          <p:spTgt spid="3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0">
                                            <p:txEl>
                                              <p:pRg st="3" end="3"/>
                                            </p:txEl>
                                          </p:spTgt>
                                        </p:tgtEl>
                                        <p:attrNameLst>
                                          <p:attrName>style.visibility</p:attrName>
                                        </p:attrNameLst>
                                      </p:cBhvr>
                                      <p:to>
                                        <p:strVal val="visible"/>
                                      </p:to>
                                    </p:set>
                                    <p:animEffect transition="in" filter="fade">
                                      <p:cBhvr>
                                        <p:cTn id="17" dur="1000"/>
                                        <p:tgtEl>
                                          <p:spTgt spid="3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0">
                                            <p:txEl>
                                              <p:pRg st="4" end="4"/>
                                            </p:txEl>
                                          </p:spTgt>
                                        </p:tgtEl>
                                        <p:attrNameLst>
                                          <p:attrName>style.visibility</p:attrName>
                                        </p:attrNameLst>
                                      </p:cBhvr>
                                      <p:to>
                                        <p:strVal val="visible"/>
                                      </p:to>
                                    </p:set>
                                    <p:animEffect transition="in" filter="fade">
                                      <p:cBhvr>
                                        <p:cTn id="22" dur="1000"/>
                                        <p:tgtEl>
                                          <p:spTgt spid="3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pic>
        <p:nvPicPr>
          <p:cNvPr id="6" name="Picture 5">
            <a:extLst>
              <a:ext uri="{FF2B5EF4-FFF2-40B4-BE49-F238E27FC236}">
                <a16:creationId xmlns:a16="http://schemas.microsoft.com/office/drawing/2014/main" id="{9E4FF4E5-970A-49E8-9B84-1BB3C577A38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082" b="97774" l="5018" r="94624">
                        <a14:foregroundMark x1="14516" y1="92579" x2="52151" y2="96475"/>
                        <a14:foregroundMark x1="52151" y1="96475" x2="72401" y2="89239"/>
                        <a14:foregroundMark x1="72401" y1="89239" x2="86918" y2="94063"/>
                        <a14:foregroundMark x1="6093" y1="97774" x2="36738" y2="95547"/>
                        <a14:foregroundMark x1="36738" y1="95547" x2="94624" y2="97588"/>
                        <a14:foregroundMark x1="5197" y1="97774" x2="7168" y2="97217"/>
                        <a14:foregroundMark x1="50179" y1="8905" x2="50179" y2="8905"/>
                        <a14:foregroundMark x1="50717" y1="4082" x2="50717" y2="4082"/>
                      </a14:backgroundRemoval>
                    </a14:imgEffect>
                  </a14:imgLayer>
                </a14:imgProps>
              </a:ext>
            </a:extLst>
          </a:blip>
          <a:stretch>
            <a:fillRect/>
          </a:stretch>
        </p:blipFill>
        <p:spPr>
          <a:xfrm>
            <a:off x="6546472" y="1690688"/>
            <a:ext cx="5235952" cy="5057667"/>
          </a:xfrm>
          <a:prstGeom prst="rect">
            <a:avLst/>
          </a:prstGeom>
        </p:spPr>
      </p:pic>
      <p:sp>
        <p:nvSpPr>
          <p:cNvPr id="318" name="Google Shape;318;p8"/>
          <p:cNvSpPr/>
          <p:nvPr/>
        </p:nvSpPr>
        <p:spPr>
          <a:xfrm>
            <a:off x="7546694" y="2858947"/>
            <a:ext cx="3275635" cy="1238491"/>
          </a:xfrm>
          <a:prstGeom prst="ellipse">
            <a:avLst/>
          </a:prstGeom>
          <a:noFill/>
          <a:ln w="12700" cap="flat" cmpd="sng">
            <a:solidFill>
              <a:schemeClr val="tx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9" name="Google Shape;319;p8"/>
          <p:cNvSpPr txBox="1">
            <a:spLocks noGrp="1"/>
          </p:cNvSpPr>
          <p:nvPr>
            <p:ph type="title"/>
          </p:nvPr>
        </p:nvSpPr>
        <p:spPr/>
        <p:txBody>
          <a:bodyPr/>
          <a:lstStyle/>
          <a:p>
            <a:pPr lvl="0"/>
            <a:r>
              <a:rPr lang="en-US"/>
              <a:t>Levels of Support</a:t>
            </a:r>
            <a:endParaRPr lang="en-US" dirty="0"/>
          </a:p>
        </p:txBody>
      </p:sp>
      <p:sp>
        <p:nvSpPr>
          <p:cNvPr id="8" name="Text Placeholder 7">
            <a:extLst>
              <a:ext uri="{FF2B5EF4-FFF2-40B4-BE49-F238E27FC236}">
                <a16:creationId xmlns:a16="http://schemas.microsoft.com/office/drawing/2014/main" id="{4EA96CC6-25AD-4E9A-A039-A0A54F2DF146}"/>
              </a:ext>
            </a:extLst>
          </p:cNvPr>
          <p:cNvSpPr>
            <a:spLocks noGrp="1"/>
          </p:cNvSpPr>
          <p:nvPr>
            <p:ph type="body" sz="quarter" idx="19"/>
          </p:nvPr>
        </p:nvSpPr>
        <p:spPr/>
        <p:txBody>
          <a:bodyPr>
            <a:normAutofit lnSpcReduction="10000"/>
          </a:bodyPr>
          <a:lstStyle/>
          <a:p>
            <a:r>
              <a:rPr lang="en-US" b="1" u="sng" dirty="0">
                <a:solidFill>
                  <a:srgbClr val="FF0000"/>
                </a:solidFill>
              </a:rPr>
              <a:t>Tier III</a:t>
            </a:r>
            <a:r>
              <a:rPr lang="en-US" b="1" dirty="0">
                <a:solidFill>
                  <a:srgbClr val="FF0000"/>
                </a:solidFill>
              </a:rPr>
              <a:t>: Individualized supports </a:t>
            </a:r>
            <a:br>
              <a:rPr lang="en-US" b="1" dirty="0">
                <a:solidFill>
                  <a:srgbClr val="FF0000"/>
                </a:solidFill>
              </a:rPr>
            </a:br>
            <a:r>
              <a:rPr lang="en-US" b="1" dirty="0">
                <a:solidFill>
                  <a:srgbClr val="FF0000"/>
                </a:solidFill>
              </a:rPr>
              <a:t>for a few students.</a:t>
            </a:r>
          </a:p>
          <a:p>
            <a:endParaRPr lang="en-US" b="1" dirty="0">
              <a:solidFill>
                <a:srgbClr val="FF0000"/>
              </a:solidFill>
            </a:endParaRPr>
          </a:p>
          <a:p>
            <a:r>
              <a:rPr lang="en-US" b="1" u="sng" dirty="0">
                <a:solidFill>
                  <a:srgbClr val="FFC000"/>
                </a:solidFill>
              </a:rPr>
              <a:t>Tier II</a:t>
            </a:r>
            <a:r>
              <a:rPr lang="en-US" b="1" dirty="0">
                <a:solidFill>
                  <a:srgbClr val="FFC000"/>
                </a:solidFill>
              </a:rPr>
              <a:t>: Targeted supports for </a:t>
            </a:r>
            <a:br>
              <a:rPr lang="en-US" b="1" dirty="0">
                <a:solidFill>
                  <a:srgbClr val="FFC000"/>
                </a:solidFill>
              </a:rPr>
            </a:br>
            <a:r>
              <a:rPr lang="en-US" b="1" dirty="0">
                <a:solidFill>
                  <a:srgbClr val="FFC000"/>
                </a:solidFill>
              </a:rPr>
              <a:t>small groups of students. </a:t>
            </a:r>
          </a:p>
          <a:p>
            <a:endParaRPr lang="en-US" b="1" dirty="0">
              <a:solidFill>
                <a:srgbClr val="FFC000"/>
              </a:solidFill>
            </a:endParaRPr>
          </a:p>
          <a:p>
            <a:r>
              <a:rPr lang="en-US" b="1" u="sng" dirty="0">
                <a:solidFill>
                  <a:schemeClr val="accent6"/>
                </a:solidFill>
              </a:rPr>
              <a:t>Tier 1</a:t>
            </a:r>
            <a:r>
              <a:rPr lang="en-US" b="1" dirty="0">
                <a:solidFill>
                  <a:schemeClr val="accent6"/>
                </a:solidFill>
              </a:rPr>
              <a:t>: Core instruction for </a:t>
            </a:r>
            <a:br>
              <a:rPr lang="en-US" b="1" dirty="0">
                <a:solidFill>
                  <a:schemeClr val="accent6"/>
                </a:solidFill>
              </a:rPr>
            </a:br>
            <a:r>
              <a:rPr lang="en-US" b="1" dirty="0">
                <a:solidFill>
                  <a:schemeClr val="accent6"/>
                </a:solidFill>
              </a:rPr>
              <a:t>all students. </a:t>
            </a:r>
          </a:p>
        </p:txBody>
      </p:sp>
      <p:sp>
        <p:nvSpPr>
          <p:cNvPr id="9" name="Content Placeholder 5">
            <a:extLst>
              <a:ext uri="{FF2B5EF4-FFF2-40B4-BE49-F238E27FC236}">
                <a16:creationId xmlns:a16="http://schemas.microsoft.com/office/drawing/2014/main" id="{536F0C50-3420-4D28-8BE9-E1A884D86E42}"/>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Times New Roman" panose="02020603050405020304" pitchFamily="18" charset="0"/>
                <a:hlinkClick r:id="rId5"/>
              </a:rPr>
              <a:t>https://www.pbis.org/pbis/what-is-pbis</a:t>
            </a:r>
            <a:r>
              <a:rPr lang="en-US" sz="1000" dirty="0">
                <a:ea typeface="Times New Roman" panose="02020603050405020304" pitchFamily="18"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pic>
        <p:nvPicPr>
          <p:cNvPr id="325" name="Google Shape;325;p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95970" y="1690688"/>
            <a:ext cx="4285982" cy="4802187"/>
          </a:xfrm>
          <a:prstGeom prst="rect">
            <a:avLst/>
          </a:prstGeom>
          <a:noFill/>
          <a:ln>
            <a:noFill/>
          </a:ln>
        </p:spPr>
      </p:pic>
      <p:sp>
        <p:nvSpPr>
          <p:cNvPr id="327" name="Google Shape;327;p9"/>
          <p:cNvSpPr txBox="1">
            <a:spLocks noGrp="1"/>
          </p:cNvSpPr>
          <p:nvPr>
            <p:ph type="title"/>
          </p:nvPr>
        </p:nvSpPr>
        <p:spPr/>
        <p:txBody>
          <a:bodyPr>
            <a:normAutofit fontScale="90000"/>
          </a:bodyPr>
          <a:lstStyle/>
          <a:p>
            <a:pPr lvl="0"/>
            <a:r>
              <a:rPr lang="en-US"/>
              <a:t>Process for Supporting Students at Tier II</a:t>
            </a:r>
            <a:endParaRPr lang="en-US" dirty="0"/>
          </a:p>
        </p:txBody>
      </p:sp>
      <p:pic>
        <p:nvPicPr>
          <p:cNvPr id="326" name="Google Shape;326;p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911225" y="400420"/>
            <a:ext cx="8055471" cy="609245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10"/>
          <p:cNvSpPr txBox="1">
            <a:spLocks noGrp="1"/>
          </p:cNvSpPr>
          <p:nvPr>
            <p:ph type="title"/>
          </p:nvPr>
        </p:nvSpPr>
        <p:spPr/>
        <p:txBody>
          <a:bodyPr/>
          <a:lstStyle/>
          <a:p>
            <a:pPr lvl="0"/>
            <a:r>
              <a:rPr lang="en-US"/>
              <a:t>Components of Tier II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11"/>
          <p:cNvSpPr txBox="1">
            <a:spLocks noGrp="1"/>
          </p:cNvSpPr>
          <p:nvPr>
            <p:ph type="title"/>
          </p:nvPr>
        </p:nvSpPr>
        <p:spPr/>
        <p:txBody>
          <a:bodyPr/>
          <a:lstStyle/>
          <a:p>
            <a:pPr lvl="0"/>
            <a:r>
              <a:rPr lang="en-US"/>
              <a:t>Critical Components of Tier II</a:t>
            </a:r>
          </a:p>
        </p:txBody>
      </p:sp>
      <p:grpSp>
        <p:nvGrpSpPr>
          <p:cNvPr id="339" name="Google Shape;339;p11"/>
          <p:cNvGrpSpPr/>
          <p:nvPr/>
        </p:nvGrpSpPr>
        <p:grpSpPr>
          <a:xfrm>
            <a:off x="3388937" y="2151604"/>
            <a:ext cx="7100048" cy="4326035"/>
            <a:chOff x="0" y="2442"/>
            <a:chExt cx="6513603" cy="5880540"/>
          </a:xfrm>
        </p:grpSpPr>
        <p:sp>
          <p:nvSpPr>
            <p:cNvPr id="340" name="Google Shape;340;p11"/>
            <p:cNvSpPr/>
            <p:nvPr/>
          </p:nvSpPr>
          <p:spPr>
            <a:xfrm>
              <a:off x="0" y="2442"/>
              <a:ext cx="6513603" cy="1238008"/>
            </a:xfrm>
            <a:prstGeom prst="roundRect">
              <a:avLst>
                <a:gd name="adj" fmla="val 10000"/>
              </a:avLst>
            </a:pr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1" name="Google Shape;341;p11"/>
            <p:cNvSpPr/>
            <p:nvPr/>
          </p:nvSpPr>
          <p:spPr>
            <a:xfrm>
              <a:off x="374497" y="280994"/>
              <a:ext cx="680904" cy="680904"/>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2" name="Google Shape;342;p11"/>
            <p:cNvSpPr/>
            <p:nvPr/>
          </p:nvSpPr>
          <p:spPr>
            <a:xfrm>
              <a:off x="1429899" y="2442"/>
              <a:ext cx="5083704" cy="1238008"/>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3" name="Google Shape;343;p11"/>
            <p:cNvSpPr txBox="1"/>
            <p:nvPr/>
          </p:nvSpPr>
          <p:spPr>
            <a:xfrm>
              <a:off x="1429899" y="2442"/>
              <a:ext cx="5083704" cy="1238008"/>
            </a:xfrm>
            <a:prstGeom prst="rect">
              <a:avLst/>
            </a:prstGeom>
            <a:noFill/>
            <a:ln>
              <a:noFill/>
            </a:ln>
          </p:spPr>
          <p:txBody>
            <a:bodyPr spcFirstLastPara="1" wrap="square" lIns="131000" tIns="131000" rIns="131000" bIns="131000"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dirty="0">
                  <a:solidFill>
                    <a:srgbClr val="000000"/>
                  </a:solidFill>
                  <a:latin typeface="Arial"/>
                  <a:ea typeface="Arial"/>
                  <a:cs typeface="Arial"/>
                  <a:sym typeface="Arial"/>
                </a:rPr>
                <a:t>System for identifying students</a:t>
              </a:r>
              <a:endParaRPr sz="2800" dirty="0">
                <a:solidFill>
                  <a:schemeClr val="dk1"/>
                </a:solidFill>
                <a:latin typeface="Calibri"/>
                <a:ea typeface="Calibri"/>
                <a:cs typeface="Calibri"/>
                <a:sym typeface="Calibri"/>
              </a:endParaRPr>
            </a:p>
          </p:txBody>
        </p:sp>
        <p:sp>
          <p:nvSpPr>
            <p:cNvPr id="344" name="Google Shape;344;p11"/>
            <p:cNvSpPr/>
            <p:nvPr/>
          </p:nvSpPr>
          <p:spPr>
            <a:xfrm>
              <a:off x="0" y="1549953"/>
              <a:ext cx="6513603" cy="1238008"/>
            </a:xfrm>
            <a:prstGeom prst="roundRect">
              <a:avLst>
                <a:gd name="adj" fmla="val 10000"/>
              </a:avLst>
            </a:pr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5" name="Google Shape;345;p11"/>
            <p:cNvSpPr/>
            <p:nvPr/>
          </p:nvSpPr>
          <p:spPr>
            <a:xfrm>
              <a:off x="374497" y="1828505"/>
              <a:ext cx="680904" cy="680904"/>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6" name="Google Shape;346;p11"/>
            <p:cNvSpPr/>
            <p:nvPr/>
          </p:nvSpPr>
          <p:spPr>
            <a:xfrm>
              <a:off x="1429899" y="1549953"/>
              <a:ext cx="5083704" cy="1238008"/>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7" name="Google Shape;347;p11"/>
            <p:cNvSpPr txBox="1"/>
            <p:nvPr/>
          </p:nvSpPr>
          <p:spPr>
            <a:xfrm>
              <a:off x="1429899" y="1549953"/>
              <a:ext cx="5083704" cy="1238008"/>
            </a:xfrm>
            <a:prstGeom prst="rect">
              <a:avLst/>
            </a:prstGeom>
            <a:noFill/>
            <a:ln>
              <a:noFill/>
            </a:ln>
          </p:spPr>
          <p:txBody>
            <a:bodyPr spcFirstLastPara="1" wrap="square" lIns="131000" tIns="131000" rIns="131000" bIns="131000"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rgbClr val="000000"/>
                  </a:solidFill>
                  <a:latin typeface="Arial"/>
                  <a:ea typeface="Arial"/>
                  <a:cs typeface="Arial"/>
                  <a:sym typeface="Arial"/>
                </a:rPr>
                <a:t>Matching intervention to function</a:t>
              </a:r>
              <a:endParaRPr sz="2800">
                <a:solidFill>
                  <a:schemeClr val="dk1"/>
                </a:solidFill>
                <a:latin typeface="Calibri"/>
                <a:ea typeface="Calibri"/>
                <a:cs typeface="Calibri"/>
                <a:sym typeface="Calibri"/>
              </a:endParaRPr>
            </a:p>
          </p:txBody>
        </p:sp>
        <p:sp>
          <p:nvSpPr>
            <p:cNvPr id="348" name="Google Shape;348;p11"/>
            <p:cNvSpPr/>
            <p:nvPr/>
          </p:nvSpPr>
          <p:spPr>
            <a:xfrm>
              <a:off x="0" y="3097464"/>
              <a:ext cx="6513603" cy="1238008"/>
            </a:xfrm>
            <a:prstGeom prst="roundRect">
              <a:avLst>
                <a:gd name="adj" fmla="val 10000"/>
              </a:avLst>
            </a:pr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49" name="Google Shape;349;p11"/>
            <p:cNvSpPr/>
            <p:nvPr/>
          </p:nvSpPr>
          <p:spPr>
            <a:xfrm>
              <a:off x="374497" y="3376015"/>
              <a:ext cx="680904" cy="680904"/>
            </a:xfrm>
            <a:prstGeom prst="rect">
              <a:avLst/>
            </a:prstGeom>
            <a:blipFill rotWithShape="1">
              <a:blip r:embed="rId5"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50" name="Google Shape;350;p11"/>
            <p:cNvSpPr/>
            <p:nvPr/>
          </p:nvSpPr>
          <p:spPr>
            <a:xfrm>
              <a:off x="1429899" y="3097464"/>
              <a:ext cx="5083704" cy="1238008"/>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51" name="Google Shape;351;p11"/>
            <p:cNvSpPr txBox="1"/>
            <p:nvPr/>
          </p:nvSpPr>
          <p:spPr>
            <a:xfrm>
              <a:off x="1429899" y="3097464"/>
              <a:ext cx="5083704" cy="1238008"/>
            </a:xfrm>
            <a:prstGeom prst="rect">
              <a:avLst/>
            </a:prstGeom>
            <a:noFill/>
            <a:ln>
              <a:noFill/>
            </a:ln>
          </p:spPr>
          <p:txBody>
            <a:bodyPr spcFirstLastPara="1" wrap="square" lIns="131000" tIns="131000" rIns="131000" bIns="131000"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rgbClr val="000000"/>
                  </a:solidFill>
                  <a:latin typeface="Arial"/>
                  <a:ea typeface="Arial"/>
                  <a:cs typeface="Arial"/>
                  <a:sym typeface="Arial"/>
                </a:rPr>
                <a:t>Link to Tier I</a:t>
              </a:r>
              <a:endParaRPr sz="2800">
                <a:solidFill>
                  <a:schemeClr val="dk1"/>
                </a:solidFill>
                <a:latin typeface="Calibri"/>
                <a:ea typeface="Calibri"/>
                <a:cs typeface="Calibri"/>
                <a:sym typeface="Calibri"/>
              </a:endParaRPr>
            </a:p>
          </p:txBody>
        </p:sp>
        <p:sp>
          <p:nvSpPr>
            <p:cNvPr id="352" name="Google Shape;352;p11"/>
            <p:cNvSpPr/>
            <p:nvPr/>
          </p:nvSpPr>
          <p:spPr>
            <a:xfrm>
              <a:off x="0" y="4644974"/>
              <a:ext cx="6513603" cy="1238008"/>
            </a:xfrm>
            <a:prstGeom prst="roundRect">
              <a:avLst>
                <a:gd name="adj" fmla="val 10000"/>
              </a:avLst>
            </a:prstGeom>
            <a:solidFill>
              <a:srgbClr val="4372C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53" name="Google Shape;353;p11"/>
            <p:cNvSpPr/>
            <p:nvPr/>
          </p:nvSpPr>
          <p:spPr>
            <a:xfrm>
              <a:off x="374497" y="4923526"/>
              <a:ext cx="680904" cy="680904"/>
            </a:xfrm>
            <a:prstGeom prst="rect">
              <a:avLst/>
            </a:prstGeom>
            <a:blipFill rotWithShape="1">
              <a:blip r:embed="rId6"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54" name="Google Shape;354;p11"/>
            <p:cNvSpPr/>
            <p:nvPr/>
          </p:nvSpPr>
          <p:spPr>
            <a:xfrm>
              <a:off x="1429899" y="4644974"/>
              <a:ext cx="5083704" cy="1238008"/>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2800"/>
                <a:buFont typeface="Calibri"/>
                <a:buNone/>
              </a:pPr>
              <a:endParaRPr sz="2800">
                <a:solidFill>
                  <a:schemeClr val="dk1"/>
                </a:solidFill>
                <a:latin typeface="Calibri"/>
                <a:ea typeface="Calibri"/>
                <a:cs typeface="Calibri"/>
                <a:sym typeface="Calibri"/>
              </a:endParaRPr>
            </a:p>
          </p:txBody>
        </p:sp>
        <p:sp>
          <p:nvSpPr>
            <p:cNvPr id="355" name="Google Shape;355;p11"/>
            <p:cNvSpPr txBox="1"/>
            <p:nvPr/>
          </p:nvSpPr>
          <p:spPr>
            <a:xfrm>
              <a:off x="1429899" y="4644974"/>
              <a:ext cx="5083704" cy="1238008"/>
            </a:xfrm>
            <a:prstGeom prst="rect">
              <a:avLst/>
            </a:prstGeom>
            <a:noFill/>
            <a:ln>
              <a:noFill/>
            </a:ln>
          </p:spPr>
          <p:txBody>
            <a:bodyPr spcFirstLastPara="1" wrap="square" lIns="131000" tIns="131000" rIns="131000" bIns="131000" anchor="ctr" anchorCtr="0">
              <a:noAutofit/>
            </a:bodyPr>
            <a:lstStyle/>
            <a:p>
              <a:pPr marL="0" marR="0" lvl="0" indent="0" algn="l" rtl="0">
                <a:lnSpc>
                  <a:spcPct val="100000"/>
                </a:lnSpc>
                <a:spcBef>
                  <a:spcPts val="0"/>
                </a:spcBef>
                <a:spcAft>
                  <a:spcPts val="0"/>
                </a:spcAft>
                <a:buClr>
                  <a:srgbClr val="000000"/>
                </a:buClr>
                <a:buSzPts val="2800"/>
                <a:buFont typeface="Arial"/>
                <a:buNone/>
              </a:pPr>
              <a:r>
                <a:rPr lang="en-US" sz="2800" b="0" i="0" u="none" strike="noStrike" cap="none">
                  <a:solidFill>
                    <a:srgbClr val="000000"/>
                  </a:solidFill>
                  <a:latin typeface="Arial"/>
                  <a:ea typeface="Arial"/>
                  <a:cs typeface="Arial"/>
                  <a:sym typeface="Arial"/>
                </a:rPr>
                <a:t>System for progress </a:t>
              </a:r>
              <a:r>
                <a:rPr lang="en-US" sz="2800">
                  <a:solidFill>
                    <a:srgbClr val="000000"/>
                  </a:solidFill>
                  <a:latin typeface="Arial"/>
                  <a:ea typeface="Arial"/>
                  <a:cs typeface="Arial"/>
                  <a:sym typeface="Arial"/>
                </a:rPr>
                <a:t>m</a:t>
              </a:r>
              <a:r>
                <a:rPr lang="en-US" sz="2800" b="0" i="0" u="none" strike="noStrike" cap="none">
                  <a:solidFill>
                    <a:srgbClr val="000000"/>
                  </a:solidFill>
                  <a:latin typeface="Arial"/>
                  <a:ea typeface="Arial"/>
                  <a:cs typeface="Arial"/>
                  <a:sym typeface="Arial"/>
                </a:rPr>
                <a:t>onitoring</a:t>
              </a:r>
              <a:endParaRPr sz="2800">
                <a:solidFill>
                  <a:schemeClr val="dk1"/>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12"/>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a:t>Data-Based Decision Making</a:t>
            </a:r>
            <a:endParaRPr/>
          </a:p>
        </p:txBody>
      </p:sp>
      <p:pic>
        <p:nvPicPr>
          <p:cNvPr id="7" name="Picture 2" descr="Center on PBIS | Getting Started">
            <a:extLst>
              <a:ext uri="{FF2B5EF4-FFF2-40B4-BE49-F238E27FC236}">
                <a16:creationId xmlns:a16="http://schemas.microsoft.com/office/drawing/2014/main" id="{33032755-AF67-439D-B55A-B9AD6772BC7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373665" y="1910470"/>
            <a:ext cx="5121069" cy="412367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5">
            <a:extLst>
              <a:ext uri="{FF2B5EF4-FFF2-40B4-BE49-F238E27FC236}">
                <a16:creationId xmlns:a16="http://schemas.microsoft.com/office/drawing/2014/main" id="{79A043B7-A5F3-4E3A-A620-1048BA529BE1}"/>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Times New Roman" panose="02020603050405020304" pitchFamily="18" charset="0"/>
                <a:hlinkClick r:id="rId4"/>
              </a:rPr>
              <a:t>https://www.pbis.org/pbis/what-is-pbis</a:t>
            </a:r>
            <a:r>
              <a:rPr lang="en-US" sz="1000" dirty="0">
                <a:ea typeface="Times New Roman" panose="02020603050405020304" pitchFamily="18" charset="0"/>
              </a:rPr>
              <a:t> </a:t>
            </a:r>
          </a:p>
        </p:txBody>
      </p:sp>
      <p:sp>
        <p:nvSpPr>
          <p:cNvPr id="364" name="Google Shape;364;p12"/>
          <p:cNvSpPr/>
          <p:nvPr/>
        </p:nvSpPr>
        <p:spPr>
          <a:xfrm>
            <a:off x="3619787" y="4289180"/>
            <a:ext cx="2141002" cy="483326"/>
          </a:xfrm>
          <a:prstGeom prst="rightArrow">
            <a:avLst>
              <a:gd name="adj1" fmla="val 50000"/>
              <a:gd name="adj2" fmla="val 50000"/>
            </a:avLst>
          </a:prstGeom>
          <a:solidFill>
            <a:schemeClr val="dk1"/>
          </a:solidFill>
          <a:ln w="12700" cap="flat" cmpd="sng">
            <a:solidFill>
              <a:schemeClr val="tx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4"/>
                                        </p:tgtEl>
                                        <p:attrNameLst>
                                          <p:attrName>style.visibility</p:attrName>
                                        </p:attrNameLst>
                                      </p:cBhvr>
                                      <p:to>
                                        <p:strVal val="visible"/>
                                      </p:to>
                                    </p:set>
                                    <p:animEffect transition="in" filter="fade">
                                      <p:cBhvr>
                                        <p:cTn id="7" dur="1000"/>
                                        <p:tgtEl>
                                          <p:spTgt spid="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1" name="Google Shape;371;p13"/>
          <p:cNvSpPr txBox="1">
            <a:spLocks noGrp="1"/>
          </p:cNvSpPr>
          <p:nvPr>
            <p:ph type="title"/>
          </p:nvPr>
        </p:nvSpPr>
        <p:spPr/>
        <p:txBody>
          <a:bodyPr/>
          <a:lstStyle/>
          <a:p>
            <a:pPr lvl="0"/>
            <a:r>
              <a:rPr lang="en-US">
                <a:sym typeface="Calibri"/>
              </a:rPr>
              <a:t>Data Collection</a:t>
            </a:r>
            <a:endParaRPr lang="en-US" dirty="0">
              <a:sym typeface="Calibri"/>
            </a:endParaRPr>
          </a:p>
        </p:txBody>
      </p:sp>
      <p:grpSp>
        <p:nvGrpSpPr>
          <p:cNvPr id="372" name="Google Shape;372;p13"/>
          <p:cNvGrpSpPr/>
          <p:nvPr/>
        </p:nvGrpSpPr>
        <p:grpSpPr>
          <a:xfrm>
            <a:off x="3682159" y="1690688"/>
            <a:ext cx="6513603" cy="4976857"/>
            <a:chOff x="0" y="607"/>
            <a:chExt cx="6513603" cy="4976857"/>
          </a:xfrm>
        </p:grpSpPr>
        <p:sp>
          <p:nvSpPr>
            <p:cNvPr id="373" name="Google Shape;373;p13"/>
            <p:cNvSpPr/>
            <p:nvPr/>
          </p:nvSpPr>
          <p:spPr>
            <a:xfrm>
              <a:off x="0" y="607"/>
              <a:ext cx="6513603" cy="142195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4" name="Google Shape;374;p13"/>
            <p:cNvSpPr/>
            <p:nvPr/>
          </p:nvSpPr>
          <p:spPr>
            <a:xfrm>
              <a:off x="430142" y="320548"/>
              <a:ext cx="782077" cy="782077"/>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13"/>
            <p:cNvSpPr/>
            <p:nvPr/>
          </p:nvSpPr>
          <p:spPr>
            <a:xfrm>
              <a:off x="1642362" y="607"/>
              <a:ext cx="4871241" cy="142195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6" name="Google Shape;376;p13"/>
            <p:cNvSpPr txBox="1"/>
            <p:nvPr/>
          </p:nvSpPr>
          <p:spPr>
            <a:xfrm>
              <a:off x="1377322" y="607"/>
              <a:ext cx="5136281" cy="1421959"/>
            </a:xfrm>
            <a:prstGeom prst="rect">
              <a:avLst/>
            </a:prstGeom>
            <a:noFill/>
            <a:ln>
              <a:noFill/>
            </a:ln>
          </p:spPr>
          <p:txBody>
            <a:bodyPr spcFirstLastPara="1" wrap="square" lIns="150475" tIns="150475" rIns="150475" bIns="150475" anchor="ctr" anchorCtr="0">
              <a:noAutofit/>
            </a:bodyPr>
            <a:lstStyle/>
            <a:p>
              <a:pPr marL="0" marR="0" lvl="0" indent="0" algn="l" rtl="0">
                <a:lnSpc>
                  <a:spcPct val="100000"/>
                </a:lnSpc>
                <a:spcBef>
                  <a:spcPts val="0"/>
                </a:spcBef>
                <a:spcAft>
                  <a:spcPts val="0"/>
                </a:spcAft>
                <a:buClr>
                  <a:schemeClr val="dk1"/>
                </a:buClr>
                <a:buSzPts val="2500"/>
                <a:buFont typeface="Calibri"/>
                <a:buNone/>
              </a:pPr>
              <a:r>
                <a:rPr lang="en-US" sz="2800" b="0" i="0" u="none" strike="noStrike" cap="none" dirty="0">
                  <a:solidFill>
                    <a:schemeClr val="dk1"/>
                  </a:solidFill>
                  <a:latin typeface="Calibri"/>
                  <a:ea typeface="Calibri"/>
                  <a:cs typeface="Calibri"/>
                  <a:sym typeface="Calibri"/>
                </a:rPr>
                <a:t>School discipline data should be regularly collected, recorded, and reviewed.</a:t>
              </a:r>
              <a:endParaRPr sz="2800" b="0" i="0" u="none" strike="noStrike" cap="none" dirty="0">
                <a:solidFill>
                  <a:srgbClr val="000000"/>
                </a:solidFill>
                <a:latin typeface="Arial"/>
                <a:ea typeface="Arial"/>
                <a:cs typeface="Arial"/>
                <a:sym typeface="Arial"/>
              </a:endParaRPr>
            </a:p>
          </p:txBody>
        </p:sp>
        <p:sp>
          <p:nvSpPr>
            <p:cNvPr id="377" name="Google Shape;377;p13"/>
            <p:cNvSpPr/>
            <p:nvPr/>
          </p:nvSpPr>
          <p:spPr>
            <a:xfrm>
              <a:off x="0" y="1778056"/>
              <a:ext cx="6513603" cy="142195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8" name="Google Shape;378;p13"/>
            <p:cNvSpPr/>
            <p:nvPr/>
          </p:nvSpPr>
          <p:spPr>
            <a:xfrm>
              <a:off x="430142" y="2097997"/>
              <a:ext cx="782077" cy="782077"/>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9" name="Google Shape;379;p13"/>
            <p:cNvSpPr/>
            <p:nvPr/>
          </p:nvSpPr>
          <p:spPr>
            <a:xfrm>
              <a:off x="1642362" y="1778056"/>
              <a:ext cx="4871241" cy="142195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0" name="Google Shape;380;p13"/>
            <p:cNvSpPr txBox="1"/>
            <p:nvPr/>
          </p:nvSpPr>
          <p:spPr>
            <a:xfrm>
              <a:off x="1377322" y="1778056"/>
              <a:ext cx="5136281" cy="1421959"/>
            </a:xfrm>
            <a:prstGeom prst="rect">
              <a:avLst/>
            </a:prstGeom>
            <a:noFill/>
            <a:ln>
              <a:noFill/>
            </a:ln>
          </p:spPr>
          <p:txBody>
            <a:bodyPr spcFirstLastPara="1" wrap="square" lIns="150475" tIns="150475" rIns="150475" bIns="150475" anchor="ctr" anchorCtr="0">
              <a:noAutofit/>
            </a:bodyPr>
            <a:lstStyle/>
            <a:p>
              <a:pPr marL="0" marR="0" lvl="0" indent="0" algn="l" rtl="0">
                <a:lnSpc>
                  <a:spcPct val="100000"/>
                </a:lnSpc>
                <a:spcBef>
                  <a:spcPts val="0"/>
                </a:spcBef>
                <a:spcAft>
                  <a:spcPts val="0"/>
                </a:spcAft>
                <a:buClr>
                  <a:schemeClr val="dk1"/>
                </a:buClr>
                <a:buSzPts val="2500"/>
                <a:buFont typeface="Calibri"/>
                <a:buNone/>
              </a:pPr>
              <a:r>
                <a:rPr lang="en-US" sz="2800">
                  <a:solidFill>
                    <a:schemeClr val="dk1"/>
                  </a:solidFill>
                  <a:latin typeface="Calibri"/>
                  <a:ea typeface="Calibri"/>
                  <a:cs typeface="Calibri"/>
                  <a:sym typeface="Calibri"/>
                </a:rPr>
                <a:t>Collect district-wide data to determine needs and status.</a:t>
              </a:r>
              <a:endParaRPr sz="2800" b="0" i="0" u="none" strike="noStrike" cap="none">
                <a:solidFill>
                  <a:schemeClr val="dk1"/>
                </a:solidFill>
                <a:latin typeface="Calibri"/>
                <a:ea typeface="Calibri"/>
                <a:cs typeface="Calibri"/>
                <a:sym typeface="Calibri"/>
              </a:endParaRPr>
            </a:p>
          </p:txBody>
        </p:sp>
        <p:sp>
          <p:nvSpPr>
            <p:cNvPr id="381" name="Google Shape;381;p13"/>
            <p:cNvSpPr/>
            <p:nvPr/>
          </p:nvSpPr>
          <p:spPr>
            <a:xfrm>
              <a:off x="0" y="3555505"/>
              <a:ext cx="6513603" cy="142195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2" name="Google Shape;382;p13"/>
            <p:cNvSpPr/>
            <p:nvPr/>
          </p:nvSpPr>
          <p:spPr>
            <a:xfrm>
              <a:off x="430142" y="3875446"/>
              <a:ext cx="782077" cy="782077"/>
            </a:xfrm>
            <a:prstGeom prst="rect">
              <a:avLst/>
            </a:prstGeom>
            <a:blipFill rotWithShape="1">
              <a:blip r:embed="rId5"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3" name="Google Shape;383;p13"/>
            <p:cNvSpPr/>
            <p:nvPr/>
          </p:nvSpPr>
          <p:spPr>
            <a:xfrm>
              <a:off x="1642362" y="3555505"/>
              <a:ext cx="4871241" cy="142195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4" name="Google Shape;384;p13"/>
            <p:cNvSpPr txBox="1"/>
            <p:nvPr/>
          </p:nvSpPr>
          <p:spPr>
            <a:xfrm>
              <a:off x="1377322" y="3555505"/>
              <a:ext cx="5136281" cy="1421959"/>
            </a:xfrm>
            <a:prstGeom prst="rect">
              <a:avLst/>
            </a:prstGeom>
            <a:noFill/>
            <a:ln>
              <a:noFill/>
            </a:ln>
          </p:spPr>
          <p:txBody>
            <a:bodyPr spcFirstLastPara="1" wrap="square" lIns="150475" tIns="150475" rIns="150475" bIns="150475" anchor="ctr" anchorCtr="0">
              <a:noAutofit/>
            </a:bodyPr>
            <a:lstStyle/>
            <a:p>
              <a:pPr marL="0" marR="0" lvl="0" indent="0" algn="l" rtl="0">
                <a:lnSpc>
                  <a:spcPct val="100000"/>
                </a:lnSpc>
                <a:spcBef>
                  <a:spcPts val="0"/>
                </a:spcBef>
                <a:spcAft>
                  <a:spcPts val="0"/>
                </a:spcAft>
                <a:buClr>
                  <a:schemeClr val="dk1"/>
                </a:buClr>
                <a:buSzPts val="2500"/>
                <a:buFont typeface="Calibri"/>
                <a:buNone/>
              </a:pPr>
              <a:r>
                <a:rPr lang="en-US" sz="2800">
                  <a:solidFill>
                    <a:schemeClr val="dk1"/>
                  </a:solidFill>
                  <a:latin typeface="Calibri"/>
                  <a:ea typeface="Calibri"/>
                  <a:cs typeface="Calibri"/>
                  <a:sym typeface="Calibri"/>
                </a:rPr>
                <a:t>M</a:t>
              </a:r>
              <a:r>
                <a:rPr lang="en-US" sz="2800" i="0" u="none" strike="noStrike" cap="none">
                  <a:solidFill>
                    <a:schemeClr val="dk1"/>
                  </a:solidFill>
                  <a:latin typeface="Calibri"/>
                  <a:ea typeface="Calibri"/>
                  <a:cs typeface="Calibri"/>
                  <a:sym typeface="Calibri"/>
                </a:rPr>
                <a:t>easure initial and ongoing fidelity of implementation.</a:t>
              </a:r>
              <a:endParaRPr sz="2800" i="0" u="none" strike="noStrike" cap="none">
                <a:solidFill>
                  <a:srgbClr val="000000"/>
                </a:solidFill>
                <a:latin typeface="Arial"/>
                <a:ea typeface="Arial"/>
                <a:cs typeface="Arial"/>
                <a:sym typeface="Aria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14"/>
          <p:cNvSpPr txBox="1">
            <a:spLocks noGrp="1"/>
          </p:cNvSpPr>
          <p:nvPr>
            <p:ph type="title"/>
          </p:nvPr>
        </p:nvSpPr>
        <p:spPr/>
        <p:txBody>
          <a:bodyPr/>
          <a:lstStyle/>
          <a:p>
            <a:pPr lvl="0"/>
            <a:r>
              <a:rPr lang="en-US"/>
              <a:t>Overview of Tier II Interventions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6" name="Google Shape;396;p15"/>
          <p:cNvSpPr txBox="1">
            <a:spLocks noGrp="1"/>
          </p:cNvSpPr>
          <p:nvPr>
            <p:ph type="title"/>
          </p:nvPr>
        </p:nvSpPr>
        <p:spPr/>
        <p:txBody>
          <a:bodyPr>
            <a:normAutofit/>
          </a:bodyPr>
          <a:lstStyle/>
          <a:p>
            <a:pPr lvl="0"/>
            <a:r>
              <a:rPr lang="en-US" dirty="0">
                <a:sym typeface="Calibri"/>
              </a:rPr>
              <a:t>Features of Tier II Interventions</a:t>
            </a:r>
            <a:endParaRPr lang="en-US" dirty="0"/>
          </a:p>
        </p:txBody>
      </p:sp>
      <p:sp>
        <p:nvSpPr>
          <p:cNvPr id="395" name="Google Shape;395;p15"/>
          <p:cNvSpPr txBox="1">
            <a:spLocks noGrp="1"/>
          </p:cNvSpPr>
          <p:nvPr>
            <p:ph idx="1"/>
          </p:nvPr>
        </p:nvSpPr>
        <p:spPr/>
        <p:txBody>
          <a:bodyPr numCol="2">
            <a:normAutofit fontScale="85000" lnSpcReduction="20000"/>
          </a:bodyPr>
          <a:lstStyle/>
          <a:p>
            <a:pPr lvl="0"/>
            <a:r>
              <a:rPr lang="en-US" dirty="0"/>
              <a:t>Linked to school-wide expectations</a:t>
            </a:r>
          </a:p>
          <a:p>
            <a:pPr lvl="0"/>
            <a:r>
              <a:rPr lang="en-US" dirty="0"/>
              <a:t>Continuously available</a:t>
            </a:r>
          </a:p>
          <a:p>
            <a:pPr lvl="0"/>
            <a:r>
              <a:rPr lang="en-US" dirty="0"/>
              <a:t>Implemented within three school days </a:t>
            </a:r>
          </a:p>
          <a:p>
            <a:pPr lvl="0"/>
            <a:r>
              <a:rPr lang="en-US" dirty="0"/>
              <a:t>Can be modified based on data</a:t>
            </a:r>
          </a:p>
          <a:p>
            <a:pPr lvl="0"/>
            <a:r>
              <a:rPr lang="en-US" dirty="0"/>
              <a:t>Includes structured prompts</a:t>
            </a:r>
          </a:p>
          <a:p>
            <a:pPr lvl="0"/>
            <a:r>
              <a:rPr lang="en-US" dirty="0"/>
              <a:t>Uses positive, corrective feedback</a:t>
            </a:r>
          </a:p>
          <a:p>
            <a:pPr lvl="0"/>
            <a:r>
              <a:rPr lang="en-US" dirty="0"/>
              <a:t>Provides opportunities to practice skills</a:t>
            </a:r>
          </a:p>
          <a:p>
            <a:pPr lvl="0"/>
            <a:r>
              <a:rPr lang="en-US" dirty="0"/>
              <a:t>Includes school to home communication exchange </a:t>
            </a:r>
          </a:p>
          <a:p>
            <a:pPr lvl="0"/>
            <a:r>
              <a:rPr lang="en-US" dirty="0"/>
              <a:t>Includes student orientation to materials</a:t>
            </a:r>
          </a:p>
          <a:p>
            <a:pPr lvl="0"/>
            <a:r>
              <a:rPr lang="en-US" dirty="0"/>
              <a:t>Includes orientation for staff with students in interventions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9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9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9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9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9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3" name="Google Shape;403;p16"/>
          <p:cNvSpPr txBox="1">
            <a:spLocks noGrp="1"/>
          </p:cNvSpPr>
          <p:nvPr>
            <p:ph type="title"/>
          </p:nvPr>
        </p:nvSpPr>
        <p:spPr/>
        <p:txBody>
          <a:bodyPr/>
          <a:lstStyle/>
          <a:p>
            <a:pPr lvl="0"/>
            <a:r>
              <a:rPr lang="en-US">
                <a:sym typeface="Calibri"/>
              </a:rPr>
              <a:t>Examples of Tier II Interventions</a:t>
            </a:r>
            <a:endParaRPr lang="en-US" dirty="0">
              <a:sym typeface="Calibri"/>
            </a:endParaRPr>
          </a:p>
        </p:txBody>
      </p:sp>
      <p:grpSp>
        <p:nvGrpSpPr>
          <p:cNvPr id="404" name="Google Shape;404;p16"/>
          <p:cNvGrpSpPr/>
          <p:nvPr/>
        </p:nvGrpSpPr>
        <p:grpSpPr>
          <a:xfrm>
            <a:off x="3682159" y="1406285"/>
            <a:ext cx="6513603" cy="5316503"/>
            <a:chOff x="0" y="2250"/>
            <a:chExt cx="6513603" cy="5418103"/>
          </a:xfrm>
        </p:grpSpPr>
        <p:sp>
          <p:nvSpPr>
            <p:cNvPr id="405" name="Google Shape;405;p16"/>
            <p:cNvSpPr/>
            <p:nvPr/>
          </p:nvSpPr>
          <p:spPr>
            <a:xfrm>
              <a:off x="0" y="2250"/>
              <a:ext cx="6513603" cy="1140653"/>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06" name="Google Shape;406;p16"/>
            <p:cNvSpPr/>
            <p:nvPr/>
          </p:nvSpPr>
          <p:spPr>
            <a:xfrm>
              <a:off x="345047" y="258897"/>
              <a:ext cx="627359" cy="627359"/>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07" name="Google Shape;407;p16"/>
            <p:cNvSpPr/>
            <p:nvPr/>
          </p:nvSpPr>
          <p:spPr>
            <a:xfrm>
              <a:off x="1317454" y="2250"/>
              <a:ext cx="5196149" cy="114065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08" name="Google Shape;408;p16"/>
            <p:cNvSpPr txBox="1"/>
            <p:nvPr/>
          </p:nvSpPr>
          <p:spPr>
            <a:xfrm>
              <a:off x="1317454" y="2250"/>
              <a:ext cx="5196149" cy="1140653"/>
            </a:xfrm>
            <a:prstGeom prst="rect">
              <a:avLst/>
            </a:prstGeom>
            <a:noFill/>
            <a:ln>
              <a:noFill/>
            </a:ln>
          </p:spPr>
          <p:txBody>
            <a:bodyPr spcFirstLastPara="1" wrap="square" lIns="120700" tIns="120700" rIns="120700" bIns="120700" anchor="ctr" anchorCtr="0">
              <a:noAutofit/>
            </a:bodyPr>
            <a:lstStyle/>
            <a:p>
              <a:pPr marL="0" marR="0" lvl="0" indent="0" algn="l" rtl="0">
                <a:lnSpc>
                  <a:spcPct val="100000"/>
                </a:lnSpc>
                <a:spcBef>
                  <a:spcPts val="0"/>
                </a:spcBef>
                <a:spcAft>
                  <a:spcPts val="0"/>
                </a:spcAft>
                <a:buClr>
                  <a:srgbClr val="000000"/>
                </a:buClr>
                <a:buSzPts val="2800"/>
                <a:buFont typeface="Calibri"/>
                <a:buNone/>
              </a:pPr>
              <a:r>
                <a:rPr lang="en-US" sz="2800" b="0" i="0" u="none" strike="noStrike" cap="none">
                  <a:solidFill>
                    <a:srgbClr val="000000"/>
                  </a:solidFill>
                  <a:latin typeface="Calibri"/>
                  <a:ea typeface="Calibri"/>
                  <a:cs typeface="Calibri"/>
                  <a:sym typeface="Calibri"/>
                </a:rPr>
                <a:t>Check-in, Check-out (CICO)</a:t>
              </a:r>
              <a:endParaRPr sz="2800">
                <a:solidFill>
                  <a:schemeClr val="dk1"/>
                </a:solidFill>
                <a:latin typeface="Calibri"/>
                <a:ea typeface="Calibri"/>
                <a:cs typeface="Calibri"/>
                <a:sym typeface="Calibri"/>
              </a:endParaRPr>
            </a:p>
          </p:txBody>
        </p:sp>
        <p:sp>
          <p:nvSpPr>
            <p:cNvPr id="409" name="Google Shape;409;p16"/>
            <p:cNvSpPr/>
            <p:nvPr/>
          </p:nvSpPr>
          <p:spPr>
            <a:xfrm>
              <a:off x="0" y="1428067"/>
              <a:ext cx="6513603" cy="1140653"/>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0" name="Google Shape;410;p16"/>
            <p:cNvSpPr/>
            <p:nvPr/>
          </p:nvSpPr>
          <p:spPr>
            <a:xfrm>
              <a:off x="345047" y="1684714"/>
              <a:ext cx="627359" cy="627359"/>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1" name="Google Shape;411;p16"/>
            <p:cNvSpPr/>
            <p:nvPr/>
          </p:nvSpPr>
          <p:spPr>
            <a:xfrm>
              <a:off x="1317454" y="1428067"/>
              <a:ext cx="5196149" cy="114065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2" name="Google Shape;412;p16"/>
            <p:cNvSpPr txBox="1"/>
            <p:nvPr/>
          </p:nvSpPr>
          <p:spPr>
            <a:xfrm>
              <a:off x="1317454" y="1428067"/>
              <a:ext cx="5196149" cy="1140653"/>
            </a:xfrm>
            <a:prstGeom prst="rect">
              <a:avLst/>
            </a:prstGeom>
            <a:noFill/>
            <a:ln>
              <a:noFill/>
            </a:ln>
          </p:spPr>
          <p:txBody>
            <a:bodyPr spcFirstLastPara="1" wrap="square" lIns="120700" tIns="120700" rIns="120700" bIns="120700" anchor="ctr" anchorCtr="0">
              <a:noAutofit/>
            </a:bodyPr>
            <a:lstStyle/>
            <a:p>
              <a:pPr marL="0" marR="0" lvl="0" indent="0" algn="l" rtl="0">
                <a:lnSpc>
                  <a:spcPct val="100000"/>
                </a:lnSpc>
                <a:spcBef>
                  <a:spcPts val="0"/>
                </a:spcBef>
                <a:spcAft>
                  <a:spcPts val="0"/>
                </a:spcAft>
                <a:buClr>
                  <a:srgbClr val="000000"/>
                </a:buClr>
                <a:buSzPts val="2800"/>
                <a:buFont typeface="Calibri"/>
                <a:buNone/>
              </a:pPr>
              <a:r>
                <a:rPr lang="en-US" sz="2800" b="0" i="0" u="none" strike="noStrike" cap="none">
                  <a:solidFill>
                    <a:srgbClr val="000000"/>
                  </a:solidFill>
                  <a:latin typeface="Calibri"/>
                  <a:ea typeface="Calibri"/>
                  <a:cs typeface="Calibri"/>
                  <a:sym typeface="Calibri"/>
                </a:rPr>
                <a:t>Social Skills Group</a:t>
              </a:r>
              <a:endParaRPr sz="2800">
                <a:solidFill>
                  <a:schemeClr val="dk1"/>
                </a:solidFill>
                <a:latin typeface="Calibri"/>
                <a:ea typeface="Calibri"/>
                <a:cs typeface="Calibri"/>
                <a:sym typeface="Calibri"/>
              </a:endParaRPr>
            </a:p>
          </p:txBody>
        </p:sp>
        <p:sp>
          <p:nvSpPr>
            <p:cNvPr id="413" name="Google Shape;413;p16"/>
            <p:cNvSpPr/>
            <p:nvPr/>
          </p:nvSpPr>
          <p:spPr>
            <a:xfrm>
              <a:off x="0" y="2853884"/>
              <a:ext cx="6513603" cy="1140653"/>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4" name="Google Shape;414;p16"/>
            <p:cNvSpPr/>
            <p:nvPr/>
          </p:nvSpPr>
          <p:spPr>
            <a:xfrm>
              <a:off x="345047" y="3110531"/>
              <a:ext cx="627359" cy="627359"/>
            </a:xfrm>
            <a:prstGeom prst="rect">
              <a:avLst/>
            </a:prstGeom>
            <a:blipFill rotWithShape="1">
              <a:blip r:embed="rId5"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5" name="Google Shape;415;p16"/>
            <p:cNvSpPr/>
            <p:nvPr/>
          </p:nvSpPr>
          <p:spPr>
            <a:xfrm>
              <a:off x="1317454" y="2853884"/>
              <a:ext cx="5196149" cy="114065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6" name="Google Shape;416;p16"/>
            <p:cNvSpPr txBox="1"/>
            <p:nvPr/>
          </p:nvSpPr>
          <p:spPr>
            <a:xfrm>
              <a:off x="1317454" y="2853884"/>
              <a:ext cx="5196149" cy="1140653"/>
            </a:xfrm>
            <a:prstGeom prst="rect">
              <a:avLst/>
            </a:prstGeom>
            <a:noFill/>
            <a:ln>
              <a:noFill/>
            </a:ln>
          </p:spPr>
          <p:txBody>
            <a:bodyPr spcFirstLastPara="1" wrap="square" lIns="120700" tIns="120700" rIns="120700" bIns="120700" anchor="ctr" anchorCtr="0">
              <a:noAutofit/>
            </a:bodyPr>
            <a:lstStyle/>
            <a:p>
              <a:pPr marL="0" marR="0" lvl="0" indent="0" algn="l" rtl="0">
                <a:lnSpc>
                  <a:spcPct val="100000"/>
                </a:lnSpc>
                <a:spcBef>
                  <a:spcPts val="0"/>
                </a:spcBef>
                <a:spcAft>
                  <a:spcPts val="0"/>
                </a:spcAft>
                <a:buClr>
                  <a:srgbClr val="000000"/>
                </a:buClr>
                <a:buSzPts val="2800"/>
                <a:buFont typeface="Calibri"/>
                <a:buNone/>
              </a:pPr>
              <a:r>
                <a:rPr lang="en-US" sz="2800" b="0" i="0" u="none" strike="noStrike" cap="none">
                  <a:solidFill>
                    <a:srgbClr val="000000"/>
                  </a:solidFill>
                  <a:latin typeface="Calibri"/>
                  <a:ea typeface="Calibri"/>
                  <a:cs typeface="Calibri"/>
                  <a:sym typeface="Calibri"/>
                </a:rPr>
                <a:t>Mentoring</a:t>
              </a:r>
              <a:endParaRPr sz="2800">
                <a:solidFill>
                  <a:schemeClr val="dk1"/>
                </a:solidFill>
                <a:latin typeface="Calibri"/>
                <a:ea typeface="Calibri"/>
                <a:cs typeface="Calibri"/>
                <a:sym typeface="Calibri"/>
              </a:endParaRPr>
            </a:p>
          </p:txBody>
        </p:sp>
        <p:sp>
          <p:nvSpPr>
            <p:cNvPr id="417" name="Google Shape;417;p16"/>
            <p:cNvSpPr/>
            <p:nvPr/>
          </p:nvSpPr>
          <p:spPr>
            <a:xfrm>
              <a:off x="0" y="4279700"/>
              <a:ext cx="6513603" cy="1140653"/>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8" name="Google Shape;418;p16"/>
            <p:cNvSpPr/>
            <p:nvPr/>
          </p:nvSpPr>
          <p:spPr>
            <a:xfrm>
              <a:off x="345047" y="4536347"/>
              <a:ext cx="627359" cy="627359"/>
            </a:xfrm>
            <a:prstGeom prst="rect">
              <a:avLst/>
            </a:prstGeom>
            <a:blipFill rotWithShape="1">
              <a:blip r:embed="rId6"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19" name="Google Shape;419;p16"/>
            <p:cNvSpPr/>
            <p:nvPr/>
          </p:nvSpPr>
          <p:spPr>
            <a:xfrm>
              <a:off x="1317454" y="4279700"/>
              <a:ext cx="5196149" cy="114065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20" name="Google Shape;420;p16"/>
            <p:cNvSpPr txBox="1"/>
            <p:nvPr/>
          </p:nvSpPr>
          <p:spPr>
            <a:xfrm>
              <a:off x="1317454" y="4279700"/>
              <a:ext cx="5196149" cy="1140653"/>
            </a:xfrm>
            <a:prstGeom prst="rect">
              <a:avLst/>
            </a:prstGeom>
            <a:noFill/>
            <a:ln>
              <a:noFill/>
            </a:ln>
          </p:spPr>
          <p:txBody>
            <a:bodyPr spcFirstLastPara="1" wrap="square" lIns="120700" tIns="120700" rIns="120700" bIns="120700" anchor="ctr" anchorCtr="0">
              <a:noAutofit/>
            </a:bodyPr>
            <a:lstStyle/>
            <a:p>
              <a:pPr marL="0" marR="0" lvl="0" indent="0" algn="l" rtl="0">
                <a:lnSpc>
                  <a:spcPct val="100000"/>
                </a:lnSpc>
                <a:spcBef>
                  <a:spcPts val="0"/>
                </a:spcBef>
                <a:spcAft>
                  <a:spcPts val="0"/>
                </a:spcAft>
                <a:buClr>
                  <a:srgbClr val="000000"/>
                </a:buClr>
                <a:buSzPts val="2800"/>
                <a:buFont typeface="Calibri"/>
                <a:buNone/>
              </a:pPr>
              <a:r>
                <a:rPr lang="en-US" sz="2800" b="0" i="0" u="none" strike="noStrike" cap="none">
                  <a:solidFill>
                    <a:srgbClr val="000000"/>
                  </a:solidFill>
                  <a:latin typeface="Calibri"/>
                  <a:ea typeface="Calibri"/>
                  <a:cs typeface="Calibri"/>
                  <a:sym typeface="Calibri"/>
                </a:rPr>
                <a:t>Self-Monitoring</a:t>
              </a:r>
              <a:endParaRPr sz="2800">
                <a:solidFill>
                  <a:schemeClr val="dk1"/>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graphicFrame>
        <p:nvGraphicFramePr>
          <p:cNvPr id="426" name="Google Shape;426;p17"/>
          <p:cNvGraphicFramePr/>
          <p:nvPr>
            <p:extLst>
              <p:ext uri="{D42A27DB-BD31-4B8C-83A1-F6EECF244321}">
                <p14:modId xmlns:p14="http://schemas.microsoft.com/office/powerpoint/2010/main" val="3281147564"/>
              </p:ext>
            </p:extLst>
          </p:nvPr>
        </p:nvGraphicFramePr>
        <p:xfrm>
          <a:off x="323212" y="2322101"/>
          <a:ext cx="11545575" cy="3674329"/>
        </p:xfrm>
        <a:graphic>
          <a:graphicData uri="http://schemas.openxmlformats.org/drawingml/2006/table">
            <a:tbl>
              <a:tblPr>
                <a:tableStyleId>{5940675A-B579-460E-94D1-54222C63F5DA}</a:tableStyleId>
              </a:tblPr>
              <a:tblGrid>
                <a:gridCol w="4389800">
                  <a:extLst>
                    <a:ext uri="{9D8B030D-6E8A-4147-A177-3AD203B41FA5}">
                      <a16:colId xmlns:a16="http://schemas.microsoft.com/office/drawing/2014/main" val="20000"/>
                    </a:ext>
                  </a:extLst>
                </a:gridCol>
                <a:gridCol w="1639025">
                  <a:extLst>
                    <a:ext uri="{9D8B030D-6E8A-4147-A177-3AD203B41FA5}">
                      <a16:colId xmlns:a16="http://schemas.microsoft.com/office/drawing/2014/main" val="20001"/>
                    </a:ext>
                  </a:extLst>
                </a:gridCol>
                <a:gridCol w="2044450">
                  <a:extLst>
                    <a:ext uri="{9D8B030D-6E8A-4147-A177-3AD203B41FA5}">
                      <a16:colId xmlns:a16="http://schemas.microsoft.com/office/drawing/2014/main" val="20002"/>
                    </a:ext>
                  </a:extLst>
                </a:gridCol>
                <a:gridCol w="1759800">
                  <a:extLst>
                    <a:ext uri="{9D8B030D-6E8A-4147-A177-3AD203B41FA5}">
                      <a16:colId xmlns:a16="http://schemas.microsoft.com/office/drawing/2014/main" val="20003"/>
                    </a:ext>
                  </a:extLst>
                </a:gridCol>
                <a:gridCol w="1712500">
                  <a:extLst>
                    <a:ext uri="{9D8B030D-6E8A-4147-A177-3AD203B41FA5}">
                      <a16:colId xmlns:a16="http://schemas.microsoft.com/office/drawing/2014/main" val="20004"/>
                    </a:ext>
                  </a:extLst>
                </a:gridCol>
              </a:tblGrid>
              <a:tr h="1056475">
                <a:tc>
                  <a:txBody>
                    <a:bodyPr/>
                    <a:lstStyle/>
                    <a:p>
                      <a:pPr marL="0" marR="0" lvl="0" indent="0" algn="l" rtl="0">
                        <a:lnSpc>
                          <a:spcPct val="107000"/>
                        </a:lnSpc>
                        <a:spcBef>
                          <a:spcPts val="0"/>
                        </a:spcBef>
                        <a:spcAft>
                          <a:spcPts val="0"/>
                        </a:spcAft>
                        <a:buClr>
                          <a:schemeClr val="dk1"/>
                        </a:buClr>
                        <a:buSzPts val="2600"/>
                        <a:buFont typeface="Calibri"/>
                        <a:buNone/>
                      </a:pPr>
                      <a:r>
                        <a:rPr lang="en-US" sz="2600" u="none" strike="noStrike" cap="none">
                          <a:sym typeface="Calibri"/>
                        </a:rPr>
                        <a:t> </a:t>
                      </a:r>
                      <a:endParaRPr sz="1800" u="none" strike="noStrike" cap="none">
                        <a:latin typeface="Calibri"/>
                        <a:ea typeface="Calibri"/>
                        <a:cs typeface="Calibri"/>
                        <a:sym typeface="Calibri"/>
                      </a:endParaRPr>
                    </a:p>
                  </a:txBody>
                  <a:tcPr marL="0" marR="0" marT="0" marB="0"/>
                </a:tc>
                <a:tc>
                  <a:txBody>
                    <a:bodyPr/>
                    <a:lstStyle/>
                    <a:p>
                      <a:pPr marL="75565" marR="38735" lvl="0" indent="27305" algn="ctr" rtl="0">
                        <a:lnSpc>
                          <a:spcPct val="107000"/>
                        </a:lnSpc>
                        <a:spcBef>
                          <a:spcPts val="0"/>
                        </a:spcBef>
                        <a:spcAft>
                          <a:spcPts val="0"/>
                        </a:spcAft>
                        <a:buClr>
                          <a:srgbClr val="231F20"/>
                        </a:buClr>
                        <a:buSzPts val="2600"/>
                        <a:buFont typeface="Calibri"/>
                        <a:buNone/>
                      </a:pPr>
                      <a:r>
                        <a:rPr lang="en-US" sz="2600" u="none" strike="noStrike" cap="none" dirty="0">
                          <a:sym typeface="Calibri"/>
                        </a:rPr>
                        <a:t>Check-in, Check-out</a:t>
                      </a:r>
                      <a:endParaRPr sz="2600" b="1" u="none" strike="noStrike" cap="none" dirty="0">
                        <a:latin typeface="Calibri"/>
                        <a:ea typeface="Calibri"/>
                        <a:cs typeface="Calibri"/>
                        <a:sym typeface="Calibri"/>
                      </a:endParaRPr>
                    </a:p>
                  </a:txBody>
                  <a:tcPr marL="0" marR="0" marT="0" marB="0" anchor="ctr"/>
                </a:tc>
                <a:tc>
                  <a:txBody>
                    <a:bodyPr/>
                    <a:lstStyle/>
                    <a:p>
                      <a:pPr marL="83185" marR="70485" lvl="0" indent="0" algn="ctr" rtl="0">
                        <a:lnSpc>
                          <a:spcPct val="107000"/>
                        </a:lnSpc>
                        <a:spcBef>
                          <a:spcPts val="0"/>
                        </a:spcBef>
                        <a:spcAft>
                          <a:spcPts val="0"/>
                        </a:spcAft>
                        <a:buClr>
                          <a:srgbClr val="231F20"/>
                        </a:buClr>
                        <a:buSzPts val="2600"/>
                        <a:buFont typeface="Calibri"/>
                        <a:buNone/>
                      </a:pPr>
                      <a:r>
                        <a:rPr lang="en-US" sz="2600" u="none" strike="noStrike" cap="none">
                          <a:sym typeface="Calibri"/>
                        </a:rPr>
                        <a:t>Social Skills </a:t>
                      </a:r>
                      <a:endParaRPr sz="2600" u="none" strike="noStrike" cap="none">
                        <a:sym typeface="Calibri"/>
                      </a:endParaRPr>
                    </a:p>
                    <a:p>
                      <a:pPr marL="83185" marR="70485" lvl="0" indent="0" algn="ctr" rtl="0">
                        <a:lnSpc>
                          <a:spcPct val="107000"/>
                        </a:lnSpc>
                        <a:spcBef>
                          <a:spcPts val="0"/>
                        </a:spcBef>
                        <a:spcAft>
                          <a:spcPts val="0"/>
                        </a:spcAft>
                        <a:buClr>
                          <a:srgbClr val="231F20"/>
                        </a:buClr>
                        <a:buSzPts val="2600"/>
                        <a:buFont typeface="Calibri"/>
                        <a:buNone/>
                      </a:pPr>
                      <a:r>
                        <a:rPr lang="en-US" sz="2600" u="none" strike="noStrike" cap="none">
                          <a:sym typeface="Calibri"/>
                        </a:rPr>
                        <a:t>Groups</a:t>
                      </a:r>
                      <a:endParaRPr sz="2600" b="1" u="none" strike="noStrike" cap="none">
                        <a:latin typeface="Calibri"/>
                        <a:ea typeface="Calibri"/>
                        <a:cs typeface="Calibri"/>
                        <a:sym typeface="Calibri"/>
                      </a:endParaRPr>
                    </a:p>
                  </a:txBody>
                  <a:tcPr marL="0" marR="0" marT="0" marB="0" anchor="ctr"/>
                </a:tc>
                <a:tc>
                  <a:txBody>
                    <a:bodyPr/>
                    <a:lstStyle/>
                    <a:p>
                      <a:pPr marL="63500" marR="27305" lvl="0" indent="167640" algn="ctr" rtl="0">
                        <a:lnSpc>
                          <a:spcPct val="107000"/>
                        </a:lnSpc>
                        <a:spcBef>
                          <a:spcPts val="0"/>
                        </a:spcBef>
                        <a:spcAft>
                          <a:spcPts val="0"/>
                        </a:spcAft>
                        <a:buClr>
                          <a:srgbClr val="231F20"/>
                        </a:buClr>
                        <a:buSzPts val="2600"/>
                        <a:buFont typeface="Calibri"/>
                        <a:buNone/>
                      </a:pPr>
                      <a:r>
                        <a:rPr lang="en-US" sz="2600" u="none" strike="noStrike" cap="none">
                          <a:sym typeface="Calibri"/>
                        </a:rPr>
                        <a:t>Self- Monitoring</a:t>
                      </a:r>
                      <a:endParaRPr sz="2600" b="1" u="none" strike="noStrike" cap="none">
                        <a:latin typeface="Calibri"/>
                        <a:ea typeface="Calibri"/>
                        <a:cs typeface="Calibri"/>
                        <a:sym typeface="Calibri"/>
                      </a:endParaRPr>
                    </a:p>
                  </a:txBody>
                  <a:tcPr marL="0" marR="0" marT="0" marB="0" anchor="ctr"/>
                </a:tc>
                <a:tc>
                  <a:txBody>
                    <a:bodyPr/>
                    <a:lstStyle/>
                    <a:p>
                      <a:pPr marL="136525" marR="99695" lvl="0" indent="0" algn="ctr" rtl="0">
                        <a:lnSpc>
                          <a:spcPct val="107000"/>
                        </a:lnSpc>
                        <a:spcBef>
                          <a:spcPts val="0"/>
                        </a:spcBef>
                        <a:spcAft>
                          <a:spcPts val="0"/>
                        </a:spcAft>
                        <a:buClr>
                          <a:srgbClr val="231F20"/>
                        </a:buClr>
                        <a:buSzPts val="2600"/>
                        <a:buFont typeface="Calibri"/>
                        <a:buNone/>
                      </a:pPr>
                      <a:r>
                        <a:rPr lang="en-US" sz="2600" u="none" strike="noStrike" cap="none">
                          <a:sym typeface="Calibri"/>
                        </a:rPr>
                        <a:t>Mentoring</a:t>
                      </a:r>
                      <a:endParaRPr sz="2600" b="1" u="none" strike="noStrike" cap="none">
                        <a:latin typeface="Calibri"/>
                        <a:ea typeface="Calibri"/>
                        <a:cs typeface="Calibri"/>
                        <a:sym typeface="Calibri"/>
                      </a:endParaRPr>
                    </a:p>
                  </a:txBody>
                  <a:tcPr marL="0" marR="0" marT="0" marB="0" anchor="ctr"/>
                </a:tc>
                <a:extLst>
                  <a:ext uri="{0D108BD9-81ED-4DB2-BD59-A6C34878D82A}">
                    <a16:rowId xmlns:a16="http://schemas.microsoft.com/office/drawing/2014/main" val="10000"/>
                  </a:ext>
                </a:extLst>
              </a:tr>
              <a:tr h="408600">
                <a:tc>
                  <a:txBody>
                    <a:bodyPr/>
                    <a:lstStyle/>
                    <a:p>
                      <a:pPr marL="47625" marR="0" lvl="0" indent="0" algn="l" rtl="0">
                        <a:lnSpc>
                          <a:spcPct val="107000"/>
                        </a:lnSpc>
                        <a:spcBef>
                          <a:spcPts val="0"/>
                        </a:spcBef>
                        <a:spcAft>
                          <a:spcPts val="0"/>
                        </a:spcAft>
                        <a:buClr>
                          <a:srgbClr val="231F20"/>
                        </a:buClr>
                        <a:buSzPts val="2600"/>
                        <a:buFont typeface="Calibri"/>
                        <a:buNone/>
                      </a:pPr>
                      <a:r>
                        <a:rPr lang="en-US" sz="2600" u="none" strike="noStrike" cap="none">
                          <a:sym typeface="Calibri"/>
                        </a:rPr>
                        <a:t>Get Adult Attention</a:t>
                      </a:r>
                      <a:endParaRPr sz="26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338455" marR="32575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a:sym typeface="Calibri"/>
                        </a:rPr>
                        <a:t> </a:t>
                      </a:r>
                      <a:endParaRPr sz="2800" u="none" strike="noStrike" cap="none">
                        <a:latin typeface="Calibri"/>
                        <a:ea typeface="Calibri"/>
                        <a:cs typeface="Calibri"/>
                        <a:sym typeface="Calibri"/>
                      </a:endParaRPr>
                    </a:p>
                  </a:txBody>
                  <a:tcPr marL="0" marR="0" marT="0" marB="0" anchor="ctr"/>
                </a:tc>
                <a:extLst>
                  <a:ext uri="{0D108BD9-81ED-4DB2-BD59-A6C34878D82A}">
                    <a16:rowId xmlns:a16="http://schemas.microsoft.com/office/drawing/2014/main" val="10001"/>
                  </a:ext>
                </a:extLst>
              </a:tr>
              <a:tr h="408600">
                <a:tc>
                  <a:txBody>
                    <a:bodyPr/>
                    <a:lstStyle/>
                    <a:p>
                      <a:pPr marL="47625" marR="0" lvl="0" indent="0" algn="l" rtl="0">
                        <a:lnSpc>
                          <a:spcPct val="107000"/>
                        </a:lnSpc>
                        <a:spcBef>
                          <a:spcPts val="0"/>
                        </a:spcBef>
                        <a:spcAft>
                          <a:spcPts val="0"/>
                        </a:spcAft>
                        <a:buClr>
                          <a:srgbClr val="231F20"/>
                        </a:buClr>
                        <a:buSzPts val="2600"/>
                        <a:buFont typeface="Calibri"/>
                        <a:buNone/>
                      </a:pPr>
                      <a:r>
                        <a:rPr lang="en-US" sz="2600" u="none" strike="noStrike" cap="none" dirty="0">
                          <a:sym typeface="Calibri"/>
                        </a:rPr>
                        <a:t>Get Peer Attention</a:t>
                      </a:r>
                      <a:endParaRPr sz="2600" u="none" strike="noStrike" cap="none" dirty="0">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a:sym typeface="Calibri"/>
                        </a:rPr>
                        <a:t> </a:t>
                      </a:r>
                      <a:endParaRPr sz="2800" u="none" strike="noStrike" cap="none">
                        <a:latin typeface="Calibri"/>
                        <a:ea typeface="Calibri"/>
                        <a:cs typeface="Calibri"/>
                        <a:sym typeface="Calibri"/>
                      </a:endParaRPr>
                    </a:p>
                  </a:txBody>
                  <a:tcPr marL="0" marR="0" marT="0" marB="0" anchor="ctr"/>
                </a:tc>
                <a:tc>
                  <a:txBody>
                    <a:bodyPr/>
                    <a:lstStyle/>
                    <a:p>
                      <a:pPr marL="338455" marR="32575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a:sym typeface="Calibri"/>
                        </a:rPr>
                        <a:t> </a:t>
                      </a:r>
                      <a:endParaRPr sz="2800" u="none" strike="noStrike" cap="none">
                        <a:latin typeface="Calibri"/>
                        <a:ea typeface="Calibri"/>
                        <a:cs typeface="Calibri"/>
                        <a:sym typeface="Calibri"/>
                      </a:endParaRPr>
                    </a:p>
                  </a:txBody>
                  <a:tcPr marL="0" marR="0" marT="0" marB="0" anchor="ctr"/>
                </a:tc>
                <a:extLst>
                  <a:ext uri="{0D108BD9-81ED-4DB2-BD59-A6C34878D82A}">
                    <a16:rowId xmlns:a16="http://schemas.microsoft.com/office/drawing/2014/main" val="10002"/>
                  </a:ext>
                </a:extLst>
              </a:tr>
              <a:tr h="408600">
                <a:tc>
                  <a:txBody>
                    <a:bodyPr/>
                    <a:lstStyle/>
                    <a:p>
                      <a:pPr marL="47625" marR="0" lvl="0" indent="0" algn="l" rtl="0">
                        <a:lnSpc>
                          <a:spcPct val="107000"/>
                        </a:lnSpc>
                        <a:spcBef>
                          <a:spcPts val="0"/>
                        </a:spcBef>
                        <a:spcAft>
                          <a:spcPts val="0"/>
                        </a:spcAft>
                        <a:buClr>
                          <a:srgbClr val="231F20"/>
                        </a:buClr>
                        <a:buSzPts val="2600"/>
                        <a:buFont typeface="Calibri"/>
                        <a:buNone/>
                      </a:pPr>
                      <a:r>
                        <a:rPr lang="en-US" sz="2600" u="none" strike="noStrike" cap="none">
                          <a:sym typeface="Calibri"/>
                        </a:rPr>
                        <a:t>Avoid Adult Attention</a:t>
                      </a:r>
                      <a:endParaRPr sz="26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a:sym typeface="Calibri"/>
                        </a:rPr>
                        <a:t> </a:t>
                      </a:r>
                      <a:endParaRPr sz="2800" u="none" strike="noStrike" cap="none">
                        <a:latin typeface="Calibri"/>
                        <a:ea typeface="Calibri"/>
                        <a:cs typeface="Calibri"/>
                        <a:sym typeface="Calibri"/>
                      </a:endParaRPr>
                    </a:p>
                  </a:txBody>
                  <a:tcPr marL="0" marR="0" marT="0" marB="0" anchor="ctr"/>
                </a:tc>
                <a:tc>
                  <a:txBody>
                    <a:bodyPr/>
                    <a:lstStyle/>
                    <a:p>
                      <a:pPr marL="338455" marR="32575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extLst>
                  <a:ext uri="{0D108BD9-81ED-4DB2-BD59-A6C34878D82A}">
                    <a16:rowId xmlns:a16="http://schemas.microsoft.com/office/drawing/2014/main" val="10003"/>
                  </a:ext>
                </a:extLst>
              </a:tr>
              <a:tr h="408600">
                <a:tc>
                  <a:txBody>
                    <a:bodyPr/>
                    <a:lstStyle/>
                    <a:p>
                      <a:pPr marL="47625" marR="0" lvl="0" indent="0" algn="l" rtl="0">
                        <a:lnSpc>
                          <a:spcPct val="107000"/>
                        </a:lnSpc>
                        <a:spcBef>
                          <a:spcPts val="0"/>
                        </a:spcBef>
                        <a:spcAft>
                          <a:spcPts val="0"/>
                        </a:spcAft>
                        <a:buClr>
                          <a:srgbClr val="231F20"/>
                        </a:buClr>
                        <a:buSzPts val="2600"/>
                        <a:buFont typeface="Calibri"/>
                        <a:buNone/>
                      </a:pPr>
                      <a:r>
                        <a:rPr lang="en-US" sz="2600" u="none" strike="noStrike" cap="none">
                          <a:sym typeface="Calibri"/>
                        </a:rPr>
                        <a:t>Avoid Peer Attention</a:t>
                      </a:r>
                      <a:endParaRPr sz="26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a:sym typeface="Calibri"/>
                        </a:rPr>
                        <a:t> </a:t>
                      </a:r>
                      <a:endParaRPr sz="2800" u="none" strike="noStrike" cap="none">
                        <a:latin typeface="Calibri"/>
                        <a:ea typeface="Calibri"/>
                        <a:cs typeface="Calibri"/>
                        <a:sym typeface="Calibri"/>
                      </a:endParaRPr>
                    </a:p>
                  </a:txBody>
                  <a:tcPr marL="0" marR="0" marT="0" marB="0" anchor="ctr"/>
                </a:tc>
                <a:tc>
                  <a:txBody>
                    <a:bodyPr/>
                    <a:lstStyle/>
                    <a:p>
                      <a:pPr marL="338455" marR="32575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extLst>
                  <a:ext uri="{0D108BD9-81ED-4DB2-BD59-A6C34878D82A}">
                    <a16:rowId xmlns:a16="http://schemas.microsoft.com/office/drawing/2014/main" val="10004"/>
                  </a:ext>
                </a:extLst>
              </a:tr>
              <a:tr h="408600">
                <a:tc>
                  <a:txBody>
                    <a:bodyPr/>
                    <a:lstStyle/>
                    <a:p>
                      <a:pPr marL="47625" marR="0" lvl="0" indent="0" algn="l" rtl="0">
                        <a:lnSpc>
                          <a:spcPct val="107000"/>
                        </a:lnSpc>
                        <a:spcBef>
                          <a:spcPts val="0"/>
                        </a:spcBef>
                        <a:spcAft>
                          <a:spcPts val="0"/>
                        </a:spcAft>
                        <a:buClr>
                          <a:srgbClr val="231F20"/>
                        </a:buClr>
                        <a:buSzPts val="2600"/>
                        <a:buFont typeface="Calibri"/>
                        <a:buNone/>
                      </a:pPr>
                      <a:r>
                        <a:rPr lang="en-US" sz="2600" u="none" strike="noStrike" cap="none">
                          <a:sym typeface="Calibri"/>
                        </a:rPr>
                        <a:t>Avoid Tasks</a:t>
                      </a:r>
                      <a:endParaRPr sz="26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a:sym typeface="Calibri"/>
                        </a:rPr>
                        <a:t> </a:t>
                      </a:r>
                      <a:endParaRPr sz="2800" u="none" strike="noStrike" cap="none">
                        <a:latin typeface="Calibri"/>
                        <a:ea typeface="Calibri"/>
                        <a:cs typeface="Calibri"/>
                        <a:sym typeface="Calibri"/>
                      </a:endParaRPr>
                    </a:p>
                  </a:txBody>
                  <a:tcPr marL="0" marR="0" marT="0" marB="0" anchor="ctr"/>
                </a:tc>
                <a:tc>
                  <a:txBody>
                    <a:bodyPr/>
                    <a:lstStyle/>
                    <a:p>
                      <a:pPr marL="338455" marR="32575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extLst>
                  <a:ext uri="{0D108BD9-81ED-4DB2-BD59-A6C34878D82A}">
                    <a16:rowId xmlns:a16="http://schemas.microsoft.com/office/drawing/2014/main" val="10005"/>
                  </a:ext>
                </a:extLst>
              </a:tr>
              <a:tr h="432250">
                <a:tc>
                  <a:txBody>
                    <a:bodyPr/>
                    <a:lstStyle/>
                    <a:p>
                      <a:pPr marL="47625" marR="0" lvl="0" indent="0" algn="l" rtl="0">
                        <a:lnSpc>
                          <a:spcPct val="107000"/>
                        </a:lnSpc>
                        <a:spcBef>
                          <a:spcPts val="0"/>
                        </a:spcBef>
                        <a:spcAft>
                          <a:spcPts val="0"/>
                        </a:spcAft>
                        <a:buClr>
                          <a:srgbClr val="231F20"/>
                        </a:buClr>
                        <a:buSzPts val="2600"/>
                        <a:buFont typeface="Calibri"/>
                        <a:buNone/>
                      </a:pPr>
                      <a:r>
                        <a:rPr lang="en-US" sz="2600" u="none" strike="noStrike" cap="none">
                          <a:sym typeface="Calibri"/>
                        </a:rPr>
                        <a:t>Access to Activities or Tangibles</a:t>
                      </a:r>
                      <a:endParaRPr sz="26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dirty="0">
                          <a:sym typeface="Calibri"/>
                        </a:rPr>
                        <a:t> </a:t>
                      </a:r>
                      <a:endParaRPr sz="2800" u="none" strike="noStrike" cap="none" dirty="0">
                        <a:latin typeface="Calibri"/>
                        <a:ea typeface="Calibri"/>
                        <a:cs typeface="Calibri"/>
                        <a:sym typeface="Calibri"/>
                      </a:endParaRPr>
                    </a:p>
                  </a:txBody>
                  <a:tcPr marL="0" marR="0" marT="0" marB="0" anchor="ctr"/>
                </a:tc>
                <a:tc>
                  <a:txBody>
                    <a:bodyPr/>
                    <a:lstStyle/>
                    <a:p>
                      <a:pPr marL="338455" marR="32575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281305" marR="268605" lvl="0" indent="0" algn="ctr" rtl="0">
                        <a:lnSpc>
                          <a:spcPct val="107000"/>
                        </a:lnSpc>
                        <a:spcBef>
                          <a:spcPts val="0"/>
                        </a:spcBef>
                        <a:spcAft>
                          <a:spcPts val="0"/>
                        </a:spcAft>
                        <a:buClr>
                          <a:srgbClr val="231F20"/>
                        </a:buClr>
                        <a:buSzPts val="2800"/>
                        <a:buFont typeface="Calibri"/>
                        <a:buNone/>
                      </a:pPr>
                      <a:r>
                        <a:rPr lang="en-US" sz="2800" u="none" strike="noStrike" cap="none">
                          <a:sym typeface="Calibri"/>
                        </a:rPr>
                        <a:t>X</a:t>
                      </a:r>
                      <a:endParaRPr sz="2800" u="none" strike="noStrike" cap="none">
                        <a:latin typeface="Calibri"/>
                        <a:ea typeface="Calibri"/>
                        <a:cs typeface="Calibri"/>
                        <a:sym typeface="Calibri"/>
                      </a:endParaRPr>
                    </a:p>
                  </a:txBody>
                  <a:tcPr marL="0" marR="0" marT="0" marB="0" anchor="ctr"/>
                </a:tc>
                <a:tc>
                  <a:txBody>
                    <a:bodyPr/>
                    <a:lstStyle/>
                    <a:p>
                      <a:pPr marL="0" marR="0" lvl="0" indent="0" algn="ctr" rtl="0">
                        <a:lnSpc>
                          <a:spcPct val="107000"/>
                        </a:lnSpc>
                        <a:spcBef>
                          <a:spcPts val="0"/>
                        </a:spcBef>
                        <a:spcAft>
                          <a:spcPts val="0"/>
                        </a:spcAft>
                        <a:buClr>
                          <a:schemeClr val="dk1"/>
                        </a:buClr>
                        <a:buSzPts val="2800"/>
                        <a:buFont typeface="Calibri"/>
                        <a:buNone/>
                      </a:pPr>
                      <a:r>
                        <a:rPr lang="en-US" sz="2800" u="none" strike="noStrike" cap="none" dirty="0">
                          <a:sym typeface="Calibri"/>
                        </a:rPr>
                        <a:t> </a:t>
                      </a:r>
                      <a:endParaRPr sz="2800" u="none" strike="noStrike" cap="none" dirty="0">
                        <a:latin typeface="Calibri"/>
                        <a:ea typeface="Calibri"/>
                        <a:cs typeface="Calibri"/>
                        <a:sym typeface="Calibri"/>
                      </a:endParaRPr>
                    </a:p>
                  </a:txBody>
                  <a:tcPr marL="0" marR="0" marT="0" marB="0" anchor="ctr"/>
                </a:tc>
                <a:extLst>
                  <a:ext uri="{0D108BD9-81ED-4DB2-BD59-A6C34878D82A}">
                    <a16:rowId xmlns:a16="http://schemas.microsoft.com/office/drawing/2014/main" val="10006"/>
                  </a:ext>
                </a:extLst>
              </a:tr>
            </a:tbl>
          </a:graphicData>
        </a:graphic>
      </p:graphicFrame>
      <p:sp>
        <p:nvSpPr>
          <p:cNvPr id="427" name="Google Shape;427;p17"/>
          <p:cNvSpPr txBox="1">
            <a:spLocks noGrp="1"/>
          </p:cNvSpPr>
          <p:nvPr>
            <p:ph type="title"/>
          </p:nvPr>
        </p:nvSpPr>
        <p:spPr/>
        <p:txBody>
          <a:bodyPr>
            <a:normAutofit fontScale="90000"/>
          </a:bodyPr>
          <a:lstStyle/>
          <a:p>
            <a:pPr lvl="0"/>
            <a:r>
              <a:rPr lang="en-US"/>
              <a:t>Examples of Interventions Matched to Function of Behavior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18"/>
          <p:cNvSpPr txBox="1">
            <a:spLocks noGrp="1"/>
          </p:cNvSpPr>
          <p:nvPr>
            <p:ph type="title"/>
          </p:nvPr>
        </p:nvSpPr>
        <p:spPr/>
        <p:txBody>
          <a:bodyPr/>
          <a:lstStyle/>
          <a:p>
            <a:pPr lvl="0"/>
            <a:r>
              <a:rPr lang="en-US"/>
              <a:t>Check-in, Check-out (CICO)</a:t>
            </a:r>
          </a:p>
        </p:txBody>
      </p:sp>
      <p:sp>
        <p:nvSpPr>
          <p:cNvPr id="434" name="Google Shape;434;p18"/>
          <p:cNvSpPr txBox="1">
            <a:spLocks noGrp="1"/>
          </p:cNvSpPr>
          <p:nvPr>
            <p:ph idx="1"/>
          </p:nvPr>
        </p:nvSpPr>
        <p:spPr/>
        <p:txBody>
          <a:bodyPr/>
          <a:lstStyle/>
          <a:p>
            <a:pPr lvl="0"/>
            <a:r>
              <a:rPr lang="en-US" dirty="0"/>
              <a:t>For those students who…</a:t>
            </a:r>
          </a:p>
          <a:p>
            <a:pPr lvl="0"/>
            <a:endParaRPr lang="en-US" dirty="0"/>
          </a:p>
          <a:p>
            <a:pPr lvl="1"/>
            <a:r>
              <a:rPr lang="en-US" dirty="0"/>
              <a:t>have consistent patterns of problem behavior </a:t>
            </a:r>
            <a:r>
              <a:rPr lang="en-US" b="1" u="sng" dirty="0"/>
              <a:t>across multiple settings</a:t>
            </a:r>
          </a:p>
          <a:p>
            <a:pPr lvl="1"/>
            <a:r>
              <a:rPr lang="en-US" dirty="0"/>
              <a:t>create </a:t>
            </a:r>
            <a:r>
              <a:rPr lang="en-US" b="1" u="sng" dirty="0"/>
              <a:t>low level disruptions</a:t>
            </a:r>
            <a:r>
              <a:rPr lang="en-US" b="1" dirty="0"/>
              <a:t> </a:t>
            </a:r>
            <a:r>
              <a:rPr lang="en-US" dirty="0"/>
              <a:t>such as talking out, talking back, off-task, or out of seat behaviors</a:t>
            </a:r>
          </a:p>
          <a:p>
            <a:pPr lvl="1"/>
            <a:r>
              <a:rPr lang="en-US" dirty="0"/>
              <a:t>seek positive </a:t>
            </a:r>
            <a:r>
              <a:rPr lang="en-US" b="1" u="sng" dirty="0"/>
              <a:t>adult attention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p19"/>
          <p:cNvSpPr txBox="1">
            <a:spLocks noGrp="1"/>
          </p:cNvSpPr>
          <p:nvPr>
            <p:ph type="title"/>
          </p:nvPr>
        </p:nvSpPr>
        <p:spPr/>
        <p:txBody>
          <a:bodyPr/>
          <a:lstStyle/>
          <a:p>
            <a:pPr lvl="0"/>
            <a:r>
              <a:rPr lang="en-US"/>
              <a:t>Social Skills Groups</a:t>
            </a:r>
          </a:p>
        </p:txBody>
      </p:sp>
      <p:sp>
        <p:nvSpPr>
          <p:cNvPr id="441" name="Google Shape;441;p19"/>
          <p:cNvSpPr txBox="1">
            <a:spLocks noGrp="1"/>
          </p:cNvSpPr>
          <p:nvPr>
            <p:ph idx="1"/>
          </p:nvPr>
        </p:nvSpPr>
        <p:spPr/>
        <p:txBody>
          <a:bodyPr/>
          <a:lstStyle/>
          <a:p>
            <a:pPr lvl="0"/>
            <a:r>
              <a:rPr lang="en-US" dirty="0"/>
              <a:t>For those students who demonstrate social skills deficits.</a:t>
            </a:r>
          </a:p>
          <a:p>
            <a:pPr lvl="1"/>
            <a:r>
              <a:rPr lang="en-US" dirty="0"/>
              <a:t>For example:</a:t>
            </a:r>
          </a:p>
          <a:p>
            <a:pPr lvl="2"/>
            <a:r>
              <a:rPr lang="en-US" dirty="0"/>
              <a:t>Students who have trouble making or keeping friends</a:t>
            </a:r>
          </a:p>
          <a:p>
            <a:pPr lvl="2"/>
            <a:r>
              <a:rPr lang="en-US" dirty="0"/>
              <a:t>Students who have an inability to respond appropriately in particular situations</a:t>
            </a:r>
          </a:p>
          <a:p>
            <a:pPr lvl="2"/>
            <a:r>
              <a:rPr lang="en-US" dirty="0"/>
              <a:t>Students who are uncooperative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20"/>
          <p:cNvSpPr txBox="1">
            <a:spLocks noGrp="1"/>
          </p:cNvSpPr>
          <p:nvPr>
            <p:ph type="title"/>
          </p:nvPr>
        </p:nvSpPr>
        <p:spPr/>
        <p:txBody>
          <a:bodyPr/>
          <a:lstStyle/>
          <a:p>
            <a:pPr lvl="0"/>
            <a:r>
              <a:rPr lang="en-US"/>
              <a:t>Self-Monitoring</a:t>
            </a:r>
          </a:p>
        </p:txBody>
      </p:sp>
      <p:sp>
        <p:nvSpPr>
          <p:cNvPr id="448" name="Google Shape;448;p20"/>
          <p:cNvSpPr txBox="1">
            <a:spLocks noGrp="1"/>
          </p:cNvSpPr>
          <p:nvPr>
            <p:ph idx="1"/>
          </p:nvPr>
        </p:nvSpPr>
        <p:spPr/>
        <p:txBody>
          <a:bodyPr/>
          <a:lstStyle/>
          <a:p>
            <a:pPr lvl="0"/>
            <a:r>
              <a:rPr lang="en-US" dirty="0"/>
              <a:t>For those students who…</a:t>
            </a:r>
          </a:p>
          <a:p>
            <a:pPr lvl="1"/>
            <a:r>
              <a:rPr lang="en-US" dirty="0"/>
              <a:t>already have a skill in their repertoire</a:t>
            </a:r>
          </a:p>
          <a:p>
            <a:pPr lvl="1"/>
            <a:r>
              <a:rPr lang="en-US" dirty="0"/>
              <a:t>are able to discern the occurrence and frequency of a specific behavior or skill they are using</a:t>
            </a:r>
          </a:p>
          <a:p>
            <a:pPr lvl="1"/>
            <a:r>
              <a:rPr lang="en-US" dirty="0"/>
              <a:t>are of any age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21"/>
          <p:cNvSpPr txBox="1">
            <a:spLocks noGrp="1"/>
          </p:cNvSpPr>
          <p:nvPr>
            <p:ph type="title"/>
          </p:nvPr>
        </p:nvSpPr>
        <p:spPr/>
        <p:txBody>
          <a:bodyPr/>
          <a:lstStyle/>
          <a:p>
            <a:pPr lvl="0"/>
            <a:r>
              <a:rPr lang="en-US"/>
              <a:t>Mentoring</a:t>
            </a:r>
          </a:p>
        </p:txBody>
      </p:sp>
      <p:sp>
        <p:nvSpPr>
          <p:cNvPr id="455" name="Google Shape;455;p21"/>
          <p:cNvSpPr txBox="1">
            <a:spLocks noGrp="1"/>
          </p:cNvSpPr>
          <p:nvPr>
            <p:ph idx="1"/>
          </p:nvPr>
        </p:nvSpPr>
        <p:spPr/>
        <p:txBody>
          <a:bodyPr>
            <a:normAutofit/>
          </a:bodyPr>
          <a:lstStyle/>
          <a:p>
            <a:pPr lvl="0"/>
            <a:r>
              <a:rPr lang="en-US" dirty="0"/>
              <a:t>For those students who…</a:t>
            </a:r>
            <a:endParaRPr lang="en-US" dirty="0">
              <a:sym typeface="Calibri"/>
            </a:endParaRPr>
          </a:p>
          <a:p>
            <a:pPr lvl="1"/>
            <a:r>
              <a:rPr lang="en-US" dirty="0"/>
              <a:t>do not respond to r</a:t>
            </a:r>
            <a:r>
              <a:rPr lang="en-US" dirty="0">
                <a:sym typeface="Calibri"/>
              </a:rPr>
              <a:t>ewards and consequences </a:t>
            </a:r>
            <a:endParaRPr lang="en-US" dirty="0"/>
          </a:p>
          <a:p>
            <a:pPr lvl="1"/>
            <a:r>
              <a:rPr lang="en-US" dirty="0">
                <a:sym typeface="Calibri"/>
              </a:rPr>
              <a:t>lack motivation</a:t>
            </a:r>
            <a:endParaRPr lang="en-US" dirty="0"/>
          </a:p>
          <a:p>
            <a:pPr lvl="1"/>
            <a:r>
              <a:rPr lang="en-US" dirty="0">
                <a:sym typeface="Calibri"/>
              </a:rPr>
              <a:t>lack self-esteem or self-confidence</a:t>
            </a:r>
            <a:endParaRPr lang="en-US" dirty="0"/>
          </a:p>
          <a:p>
            <a:pPr lvl="1"/>
            <a:r>
              <a:rPr lang="en-US" dirty="0">
                <a:sym typeface="Calibri"/>
              </a:rPr>
              <a:t>lack positive adult role models</a:t>
            </a:r>
            <a:endParaRPr lang="en-US" dirty="0"/>
          </a:p>
          <a:p>
            <a:pPr lvl="1"/>
            <a:r>
              <a:rPr lang="en-US" dirty="0">
                <a:sym typeface="Calibri"/>
              </a:rPr>
              <a:t>appear to not like school</a:t>
            </a:r>
            <a:endParaRPr lang="en-US" dirty="0"/>
          </a:p>
          <a:p>
            <a:pPr lvl="0"/>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E6FBF919-7EBF-4B8C-A9E4-4998B4FBBB41}"/>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sp>
        <p:nvSpPr>
          <p:cNvPr id="461" name="Google Shape;461;p22"/>
          <p:cNvSpPr txBox="1">
            <a:spLocks noGrp="1"/>
          </p:cNvSpPr>
          <p:nvPr>
            <p:ph type="title"/>
          </p:nvPr>
        </p:nvSpPr>
        <p:spPr/>
        <p:txBody>
          <a:bodyPr/>
          <a:lstStyle/>
          <a:p>
            <a:pPr lvl="0"/>
            <a:r>
              <a:rPr lang="en-US"/>
              <a:t>Activity/Discussion</a:t>
            </a:r>
          </a:p>
        </p:txBody>
      </p:sp>
      <p:sp>
        <p:nvSpPr>
          <p:cNvPr id="462" name="Google Shape;462;p22"/>
          <p:cNvSpPr txBox="1">
            <a:spLocks noGrp="1"/>
          </p:cNvSpPr>
          <p:nvPr>
            <p:ph type="body" sz="quarter" idx="20"/>
          </p:nvPr>
        </p:nvSpPr>
        <p:spPr/>
        <p:txBody>
          <a:bodyPr/>
          <a:lstStyle/>
          <a:p>
            <a:pPr lvl="0"/>
            <a:r>
              <a:rPr lang="en-US"/>
              <a:t>What supports do you currently have at Tier II?</a:t>
            </a:r>
          </a:p>
          <a:p>
            <a:pPr lvl="1"/>
            <a:endParaRPr lang="en-US"/>
          </a:p>
          <a:p>
            <a:pPr lvl="0"/>
            <a:r>
              <a:rPr lang="en-US"/>
              <a:t>Using the Initiative Inventory on the next slide, document any current supports you have in place for groups or individual students.</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5" name="Title 4">
            <a:extLst>
              <a:ext uri="{FF2B5EF4-FFF2-40B4-BE49-F238E27FC236}">
                <a16:creationId xmlns:a16="http://schemas.microsoft.com/office/drawing/2014/main" id="{6FAFF0A6-C805-482A-AC54-11A61E17825B}"/>
              </a:ext>
            </a:extLst>
          </p:cNvPr>
          <p:cNvSpPr>
            <a:spLocks noGrp="1"/>
          </p:cNvSpPr>
          <p:nvPr>
            <p:ph type="title"/>
          </p:nvPr>
        </p:nvSpPr>
        <p:spPr/>
        <p:txBody>
          <a:bodyPr>
            <a:normAutofit fontScale="90000"/>
          </a:bodyPr>
          <a:lstStyle/>
          <a:p>
            <a:r>
              <a:rPr lang="en-US"/>
              <a:t>Initiative Inventory (Working Smarter)</a:t>
            </a:r>
            <a:endParaRPr lang="en-US" dirty="0"/>
          </a:p>
        </p:txBody>
      </p:sp>
      <p:sp>
        <p:nvSpPr>
          <p:cNvPr id="470" name="Google Shape;470;p23"/>
          <p:cNvSpPr txBox="1"/>
          <p:nvPr/>
        </p:nvSpPr>
        <p:spPr>
          <a:xfrm>
            <a:off x="3849278" y="6286157"/>
            <a:ext cx="4493444" cy="391369"/>
          </a:xfrm>
          <a:prstGeom prst="rect">
            <a:avLst/>
          </a:prstGeom>
          <a:noFill/>
          <a:ln>
            <a:noFill/>
          </a:ln>
        </p:spPr>
        <p:txBody>
          <a:bodyPr spcFirstLastPara="1" wrap="square" lIns="91425" tIns="45700" rIns="91425" bIns="45700" anchor="t" anchorCtr="0">
            <a:noAutofit/>
          </a:bodyPr>
          <a:lstStyle/>
          <a:p>
            <a:pPr lvl="0" algn="ctr">
              <a:buSzPts val="1400"/>
            </a:pPr>
            <a:r>
              <a:rPr lang="en-US" sz="1000" dirty="0">
                <a:solidFill>
                  <a:schemeClr val="bg1"/>
                </a:solidFill>
              </a:rPr>
              <a:t>https://implementation.fpg.unc.edu/wp-content/uploads/Initiative-Inventory_UI_Tool.pdf</a:t>
            </a:r>
            <a:endParaRPr sz="1000" b="0" u="none" strike="noStrike" cap="none" dirty="0">
              <a:solidFill>
                <a:schemeClr val="bg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6AD8EA0D-BEC1-41A7-9C85-29BD9546605F}"/>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3687233" y="1702671"/>
            <a:ext cx="6494620" cy="4974855"/>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24"/>
          <p:cNvSpPr txBox="1">
            <a:spLocks noGrp="1"/>
          </p:cNvSpPr>
          <p:nvPr>
            <p:ph type="title"/>
          </p:nvPr>
        </p:nvSpPr>
        <p:spPr/>
        <p:txBody>
          <a:bodyPr>
            <a:normAutofit fontScale="90000"/>
          </a:bodyPr>
          <a:lstStyle/>
          <a:p>
            <a:pPr lvl="0"/>
            <a:r>
              <a:rPr lang="en-US" dirty="0">
                <a:sym typeface="Calibri"/>
              </a:rPr>
              <a:t>How to Assess Readiness for Tier II</a:t>
            </a:r>
            <a:endParaRPr lang="en-US" dirty="0"/>
          </a:p>
          <a:p>
            <a:pPr lvl="0"/>
            <a:endParaRPr lang="en-US" sz="3100" dirty="0">
              <a:sym typeface="Calibri"/>
            </a:endParaRPr>
          </a:p>
          <a:p>
            <a:pPr lvl="0"/>
            <a:r>
              <a:rPr lang="en-US" sz="3100" dirty="0"/>
              <a:t>District Level &amp; School Level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25"/>
          <p:cNvSpPr txBox="1">
            <a:spLocks noGrp="1"/>
          </p:cNvSpPr>
          <p:nvPr>
            <p:ph type="title"/>
          </p:nvPr>
        </p:nvSpPr>
        <p:spPr/>
        <p:txBody>
          <a:bodyPr/>
          <a:lstStyle/>
          <a:p>
            <a:pPr lvl="0"/>
            <a:r>
              <a:rPr lang="en-US"/>
              <a:t>Is Your District Ready for Tier II?</a:t>
            </a:r>
          </a:p>
        </p:txBody>
      </p:sp>
      <p:sp>
        <p:nvSpPr>
          <p:cNvPr id="483" name="Google Shape;483;p25"/>
          <p:cNvSpPr txBox="1">
            <a:spLocks noGrp="1"/>
          </p:cNvSpPr>
          <p:nvPr>
            <p:ph idx="1"/>
          </p:nvPr>
        </p:nvSpPr>
        <p:spPr/>
        <p:txBody>
          <a:bodyPr>
            <a:normAutofit fontScale="92500" lnSpcReduction="10000"/>
          </a:bodyPr>
          <a:lstStyle/>
          <a:p>
            <a:pPr lvl="0"/>
            <a:r>
              <a:rPr lang="en-US" i="1" dirty="0">
                <a:sym typeface="Calibri"/>
              </a:rPr>
              <a:t>Ideally</a:t>
            </a:r>
            <a:r>
              <a:rPr lang="en-US" dirty="0">
                <a:sym typeface="Calibri"/>
              </a:rPr>
              <a:t>,</a:t>
            </a:r>
            <a:r>
              <a:rPr lang="en-US" dirty="0"/>
              <a:t> </a:t>
            </a:r>
            <a:r>
              <a:rPr lang="en-US" b="1" u="sng" dirty="0"/>
              <a:t>districts</a:t>
            </a:r>
            <a:r>
              <a:rPr lang="en-US" dirty="0"/>
              <a:t> should create structures to ensure consistency in Tier II implementation across the district.</a:t>
            </a:r>
          </a:p>
          <a:p>
            <a:pPr lvl="0"/>
            <a:endParaRPr lang="en-US" dirty="0">
              <a:sym typeface="Calibri"/>
            </a:endParaRPr>
          </a:p>
          <a:p>
            <a:pPr lvl="1"/>
            <a:r>
              <a:rPr lang="en-US" dirty="0"/>
              <a:t>Build expertise in district </a:t>
            </a:r>
          </a:p>
          <a:p>
            <a:pPr lvl="1"/>
            <a:r>
              <a:rPr lang="en-US" dirty="0">
                <a:sym typeface="Calibri"/>
              </a:rPr>
              <a:t>Use and/or share resources throughout district</a:t>
            </a:r>
            <a:endParaRPr lang="en-US" dirty="0"/>
          </a:p>
          <a:p>
            <a:pPr lvl="1"/>
            <a:r>
              <a:rPr lang="en-US" dirty="0">
                <a:sym typeface="Calibri"/>
              </a:rPr>
              <a:t>Conduct district-wide training</a:t>
            </a:r>
            <a:r>
              <a:rPr lang="en-US" dirty="0"/>
              <a:t> and technical assistance</a:t>
            </a:r>
          </a:p>
          <a:p>
            <a:pPr lvl="1"/>
            <a:r>
              <a:rPr lang="en-US" dirty="0"/>
              <a:t>Create standard district-wide policy, processes, forms, tools, etc.</a:t>
            </a:r>
          </a:p>
          <a:p>
            <a:pPr lvl="1"/>
            <a:r>
              <a:rPr lang="en-US" dirty="0">
                <a:sym typeface="Calibri"/>
              </a:rPr>
              <a:t>Ensure sustainability through personnel changes</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26"/>
          <p:cNvSpPr txBox="1">
            <a:spLocks noGrp="1"/>
          </p:cNvSpPr>
          <p:nvPr>
            <p:ph type="title"/>
          </p:nvPr>
        </p:nvSpPr>
        <p:spPr/>
        <p:txBody>
          <a:bodyPr/>
          <a:lstStyle/>
          <a:p>
            <a:pPr lvl="0"/>
            <a:r>
              <a:rPr lang="en-US"/>
              <a:t>Is Your School Ready for Tier II?</a:t>
            </a:r>
          </a:p>
        </p:txBody>
      </p:sp>
      <p:sp>
        <p:nvSpPr>
          <p:cNvPr id="490" name="Google Shape;490;p26"/>
          <p:cNvSpPr txBox="1">
            <a:spLocks noGrp="1"/>
          </p:cNvSpPr>
          <p:nvPr>
            <p:ph idx="1"/>
          </p:nvPr>
        </p:nvSpPr>
        <p:spPr/>
        <p:txBody>
          <a:bodyPr/>
          <a:lstStyle/>
          <a:p>
            <a:pPr lvl="0"/>
            <a:r>
              <a:rPr lang="en-US" dirty="0"/>
              <a:t>Do approximately 80% of students have only zero to one ODR?</a:t>
            </a:r>
          </a:p>
          <a:p>
            <a:pPr lvl="0"/>
            <a:r>
              <a:rPr lang="en-US" dirty="0"/>
              <a:t>Are Tier I data </a:t>
            </a:r>
            <a:r>
              <a:rPr lang="en-US" u="sng" dirty="0"/>
              <a:t>recorded and used</a:t>
            </a:r>
            <a:r>
              <a:rPr lang="en-US" dirty="0"/>
              <a:t> consistently for decision making?</a:t>
            </a:r>
          </a:p>
          <a:p>
            <a:pPr lvl="0"/>
            <a:r>
              <a:rPr lang="en-US" dirty="0"/>
              <a:t>Is there a system to record classroom minors?</a:t>
            </a:r>
          </a:p>
          <a:p>
            <a:pPr lvl="0"/>
            <a:r>
              <a:rPr lang="en-US" dirty="0"/>
              <a:t>Are there faculty with expertise in behavioral/academic assessment and interventions on the team?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90">
                                            <p:txEl>
                                              <p:pRg st="0" end="0"/>
                                            </p:txEl>
                                          </p:spTgt>
                                        </p:tgtEl>
                                        <p:attrNameLst>
                                          <p:attrName>style.visibility</p:attrName>
                                        </p:attrNameLst>
                                      </p:cBhvr>
                                      <p:to>
                                        <p:strVal val="visible"/>
                                      </p:to>
                                    </p:set>
                                    <p:animEffect transition="in" filter="fade">
                                      <p:cBhvr>
                                        <p:cTn id="7" dur="500"/>
                                        <p:tgtEl>
                                          <p:spTgt spid="4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90">
                                            <p:txEl>
                                              <p:pRg st="1" end="1"/>
                                            </p:txEl>
                                          </p:spTgt>
                                        </p:tgtEl>
                                        <p:attrNameLst>
                                          <p:attrName>style.visibility</p:attrName>
                                        </p:attrNameLst>
                                      </p:cBhvr>
                                      <p:to>
                                        <p:strVal val="visible"/>
                                      </p:to>
                                    </p:set>
                                    <p:animEffect transition="in" filter="fade">
                                      <p:cBhvr>
                                        <p:cTn id="12" dur="500"/>
                                        <p:tgtEl>
                                          <p:spTgt spid="4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90">
                                            <p:txEl>
                                              <p:pRg st="2" end="2"/>
                                            </p:txEl>
                                          </p:spTgt>
                                        </p:tgtEl>
                                        <p:attrNameLst>
                                          <p:attrName>style.visibility</p:attrName>
                                        </p:attrNameLst>
                                      </p:cBhvr>
                                      <p:to>
                                        <p:strVal val="visible"/>
                                      </p:to>
                                    </p:set>
                                    <p:animEffect transition="in" filter="fade">
                                      <p:cBhvr>
                                        <p:cTn id="17" dur="500"/>
                                        <p:tgtEl>
                                          <p:spTgt spid="49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0">
                                            <p:txEl>
                                              <p:pRg st="3" end="3"/>
                                            </p:txEl>
                                          </p:spTgt>
                                        </p:tgtEl>
                                        <p:attrNameLst>
                                          <p:attrName>style.visibility</p:attrName>
                                        </p:attrNameLst>
                                      </p:cBhvr>
                                      <p:to>
                                        <p:strVal val="visible"/>
                                      </p:to>
                                    </p:set>
                                    <p:animEffect transition="in" filter="fade">
                                      <p:cBhvr>
                                        <p:cTn id="22" dur="500"/>
                                        <p:tgtEl>
                                          <p:spTgt spid="4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27"/>
          <p:cNvSpPr txBox="1">
            <a:spLocks noGrp="1"/>
          </p:cNvSpPr>
          <p:nvPr>
            <p:ph type="title"/>
          </p:nvPr>
        </p:nvSpPr>
        <p:spPr/>
        <p:txBody>
          <a:bodyPr/>
          <a:lstStyle/>
          <a:p>
            <a:pPr lvl="0"/>
            <a:r>
              <a:rPr lang="en-US"/>
              <a:t>Assessing Tier I Status </a:t>
            </a:r>
          </a:p>
        </p:txBody>
      </p:sp>
      <p:sp>
        <p:nvSpPr>
          <p:cNvPr id="497" name="Google Shape;497;p27"/>
          <p:cNvSpPr txBox="1">
            <a:spLocks noGrp="1"/>
          </p:cNvSpPr>
          <p:nvPr>
            <p:ph idx="1"/>
          </p:nvPr>
        </p:nvSpPr>
        <p:spPr/>
        <p:txBody>
          <a:bodyPr>
            <a:normAutofit lnSpcReduction="10000"/>
          </a:bodyPr>
          <a:lstStyle/>
          <a:p>
            <a:pPr lvl="0"/>
            <a:r>
              <a:rPr lang="en-US"/>
              <a:t>Fidelity of implementation</a:t>
            </a:r>
          </a:p>
          <a:p>
            <a:pPr lvl="1"/>
            <a:r>
              <a:rPr lang="en-US"/>
              <a:t>Tiered Fidelity Inventory (TFI) score</a:t>
            </a:r>
          </a:p>
          <a:p>
            <a:pPr lvl="1"/>
            <a:r>
              <a:rPr lang="en-US"/>
              <a:t>Self-Assessment Survey (SAS) score</a:t>
            </a:r>
          </a:p>
          <a:p>
            <a:pPr lvl="0"/>
            <a:r>
              <a:rPr lang="en-US"/>
              <a:t>Use of data</a:t>
            </a:r>
          </a:p>
          <a:p>
            <a:pPr lvl="1"/>
            <a:r>
              <a:rPr lang="en-US"/>
              <a:t>How many students have 0-1 office referrals?</a:t>
            </a:r>
          </a:p>
          <a:p>
            <a:pPr lvl="1"/>
            <a:r>
              <a:rPr lang="en-US"/>
              <a:t>Are minor infractions being recorded?</a:t>
            </a:r>
          </a:p>
          <a:p>
            <a:pPr lvl="0"/>
            <a:r>
              <a:rPr lang="en-US"/>
              <a:t>Classroom practices</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pic>
        <p:nvPicPr>
          <p:cNvPr id="503" name="Google Shape;503;p2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07128" y="1690688"/>
            <a:ext cx="6866791" cy="4802187"/>
          </a:xfrm>
          <a:prstGeom prst="rect">
            <a:avLst/>
          </a:prstGeom>
          <a:noFill/>
          <a:ln>
            <a:noFill/>
          </a:ln>
        </p:spPr>
      </p:pic>
      <p:sp>
        <p:nvSpPr>
          <p:cNvPr id="2" name="Title 1">
            <a:extLst>
              <a:ext uri="{FF2B5EF4-FFF2-40B4-BE49-F238E27FC236}">
                <a16:creationId xmlns:a16="http://schemas.microsoft.com/office/drawing/2014/main" id="{1E312C5B-C028-4EF3-872B-12A31C5AABA7}"/>
              </a:ext>
            </a:extLst>
          </p:cNvPr>
          <p:cNvSpPr>
            <a:spLocks noGrp="1"/>
          </p:cNvSpPr>
          <p:nvPr>
            <p:ph type="title"/>
          </p:nvPr>
        </p:nvSpPr>
        <p:spPr/>
        <p:txBody>
          <a:bodyPr/>
          <a:lstStyle/>
          <a:p>
            <a:r>
              <a:rPr lang="en-US"/>
              <a:t>TFI Example</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pic>
        <p:nvPicPr>
          <p:cNvPr id="510" name="Google Shape;510;p29" descr="A screenshot of a computer&#10;&#10;Description generated with very high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172169" y="1536691"/>
            <a:ext cx="7533583" cy="5153531"/>
          </a:xfrm>
          <a:prstGeom prst="rect">
            <a:avLst/>
          </a:prstGeom>
          <a:noFill/>
          <a:ln>
            <a:noFill/>
          </a:ln>
        </p:spPr>
      </p:pic>
      <p:sp>
        <p:nvSpPr>
          <p:cNvPr id="2" name="Title 1">
            <a:extLst>
              <a:ext uri="{FF2B5EF4-FFF2-40B4-BE49-F238E27FC236}">
                <a16:creationId xmlns:a16="http://schemas.microsoft.com/office/drawing/2014/main" id="{20CFB751-5B10-410F-89E1-6A96A4BA2068}"/>
              </a:ext>
            </a:extLst>
          </p:cNvPr>
          <p:cNvSpPr>
            <a:spLocks noGrp="1"/>
          </p:cNvSpPr>
          <p:nvPr>
            <p:ph type="title"/>
          </p:nvPr>
        </p:nvSpPr>
        <p:spPr/>
        <p:txBody>
          <a:bodyPr/>
          <a:lstStyle/>
          <a:p>
            <a:r>
              <a:rPr lang="en-US" dirty="0"/>
              <a:t>SAS Example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sp>
        <p:nvSpPr>
          <p:cNvPr id="517" name="Google Shape;517;p30"/>
          <p:cNvSpPr txBox="1">
            <a:spLocks noGrp="1"/>
          </p:cNvSpPr>
          <p:nvPr>
            <p:ph type="title"/>
          </p:nvPr>
        </p:nvSpPr>
        <p:spPr/>
        <p:txBody>
          <a:bodyPr>
            <a:normAutofit fontScale="90000"/>
          </a:bodyPr>
          <a:lstStyle/>
          <a:p>
            <a:pPr lvl="0"/>
            <a:r>
              <a:rPr lang="it-IT"/>
              <a:t>Student Office Discipline Referral Data</a:t>
            </a:r>
          </a:p>
        </p:txBody>
      </p:sp>
      <p:sp>
        <p:nvSpPr>
          <p:cNvPr id="518" name="Google Shape;518;p30" descr="https://webmail.astate.edu/owa/service.svc/s/GetFileAttachment?id=AAMkADBkNGI1ZDk5LWZiNDUtNDk2NC1iMTcyLWIxMDVkYzRhNTE2YQBGAAAAAAC%2FVgeW2aRyTK8W%2Fu%2FHB8yKBwAokZiXImhXSbhcd6Uk7yyzAAAHAffqAAAULmygjG5ZTZy8sfKrBpB0AAHiyDLTAAABEgAQAMe4bvwK19BFkpGgWvBRqjQ%3D&amp;X-OWA-CANARY=ObecH7Y7vEOWrWWp90-oqoTmkHSRs9YIUZ-YHxr3026g__RVdHjczc6o6_xlERJRHnESpi_waoE."/>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519" name="Google Shape;519;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03579" y="2032556"/>
            <a:ext cx="5650492" cy="4460319"/>
          </a:xfrm>
          <a:prstGeom prst="rect">
            <a:avLst/>
          </a:prstGeom>
          <a:noFill/>
          <a:ln>
            <a:noFill/>
          </a:ln>
        </p:spPr>
      </p:pic>
      <p:pic>
        <p:nvPicPr>
          <p:cNvPr id="520" name="Google Shape;520;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938961" y="1759519"/>
            <a:ext cx="3756812" cy="1978575"/>
          </a:xfrm>
          <a:prstGeom prst="rect">
            <a:avLst/>
          </a:prstGeom>
          <a:noFill/>
          <a:ln>
            <a:noFill/>
          </a:ln>
        </p:spPr>
      </p:pic>
      <p:pic>
        <p:nvPicPr>
          <p:cNvPr id="521" name="Google Shape;521;p3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934981" y="4031700"/>
            <a:ext cx="6900457" cy="1827488"/>
          </a:xfrm>
          <a:prstGeom prst="rect">
            <a:avLst/>
          </a:prstGeom>
          <a:noFill/>
          <a:ln>
            <a:noFill/>
          </a:ln>
        </p:spPr>
      </p:pic>
      <p:sp>
        <p:nvSpPr>
          <p:cNvPr id="522" name="Google Shape;522;p30"/>
          <p:cNvSpPr/>
          <p:nvPr/>
        </p:nvSpPr>
        <p:spPr>
          <a:xfrm>
            <a:off x="9449764" y="4085488"/>
            <a:ext cx="2320872" cy="1719913"/>
          </a:xfrm>
          <a:prstGeom prst="ellipse">
            <a:avLst/>
          </a:prstGeom>
          <a:noFill/>
          <a:ln w="38100" cap="flat" cmpd="sng">
            <a:solidFill>
              <a:srgbClr val="00206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31"/>
          <p:cNvSpPr txBox="1">
            <a:spLocks noGrp="1"/>
          </p:cNvSpPr>
          <p:nvPr>
            <p:ph type="title"/>
          </p:nvPr>
        </p:nvSpPr>
        <p:spPr/>
        <p:txBody>
          <a:bodyPr>
            <a:normAutofit fontScale="90000"/>
          </a:bodyPr>
          <a:lstStyle/>
          <a:p>
            <a:pPr lvl="0"/>
            <a:r>
              <a:rPr lang="en-US"/>
              <a:t>Are You Using Effective Classroom Practices?</a:t>
            </a:r>
            <a:endParaRPr lang="en-US" dirty="0"/>
          </a:p>
        </p:txBody>
      </p:sp>
      <p:sp>
        <p:nvSpPr>
          <p:cNvPr id="529" name="Google Shape;529;p31"/>
          <p:cNvSpPr txBox="1">
            <a:spLocks noGrp="1"/>
          </p:cNvSpPr>
          <p:nvPr>
            <p:ph idx="1"/>
          </p:nvPr>
        </p:nvSpPr>
        <p:spPr/>
        <p:txBody>
          <a:bodyPr>
            <a:normAutofit fontScale="77500" lnSpcReduction="20000"/>
          </a:bodyPr>
          <a:lstStyle/>
          <a:p>
            <a:pPr lvl="0"/>
            <a:r>
              <a:rPr lang="en-US"/>
              <a:t>Classroom expectations (aligned with school-wide expectations)</a:t>
            </a:r>
          </a:p>
          <a:p>
            <a:pPr lvl="0"/>
            <a:r>
              <a:rPr lang="en-US"/>
              <a:t>Classroom procedures and routines</a:t>
            </a:r>
          </a:p>
          <a:p>
            <a:pPr lvl="0"/>
            <a:r>
              <a:rPr lang="en-US"/>
              <a:t>Encouraging expected behavior</a:t>
            </a:r>
          </a:p>
          <a:p>
            <a:pPr lvl="0"/>
            <a:r>
              <a:rPr lang="en-US"/>
              <a:t>Discouraging inappropriate behavior</a:t>
            </a:r>
          </a:p>
          <a:p>
            <a:pPr lvl="0"/>
            <a:r>
              <a:rPr lang="en-US"/>
              <a:t>Active supervision</a:t>
            </a:r>
          </a:p>
          <a:p>
            <a:pPr lvl="0"/>
            <a:r>
              <a:rPr lang="en-US"/>
              <a:t>Opportunities to respond</a:t>
            </a:r>
          </a:p>
          <a:p>
            <a:pPr lvl="0"/>
            <a:r>
              <a:rPr lang="en-US"/>
              <a:t>Activity sequence and choice</a:t>
            </a:r>
          </a:p>
          <a:p>
            <a:pPr lvl="0"/>
            <a:r>
              <a:rPr lang="en-US"/>
              <a:t>Task difficulty</a:t>
            </a:r>
          </a:p>
          <a:p>
            <a:pPr lvl="0"/>
            <a:endParaRPr lang="en-US" dirty="0"/>
          </a:p>
        </p:txBody>
      </p:sp>
      <p:sp>
        <p:nvSpPr>
          <p:cNvPr id="7" name="Content Placeholder 5">
            <a:extLst>
              <a:ext uri="{FF2B5EF4-FFF2-40B4-BE49-F238E27FC236}">
                <a16:creationId xmlns:a16="http://schemas.microsoft.com/office/drawing/2014/main" id="{36DB8F65-35BD-4791-8A70-8C23E0BA2E2E}"/>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Times New Roman" panose="02020603050405020304" pitchFamily="18" charset="0"/>
              </a:rPr>
              <a:t>Simonsen, et. al., 2008: Evidence-based Practices in Classroom Management: Considerations for Research to Practice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sp>
        <p:nvSpPr>
          <p:cNvPr id="535" name="Google Shape;535;p32"/>
          <p:cNvSpPr txBox="1">
            <a:spLocks noGrp="1"/>
          </p:cNvSpPr>
          <p:nvPr>
            <p:ph type="title"/>
          </p:nvPr>
        </p:nvSpPr>
        <p:spPr/>
        <p:txBody>
          <a:bodyPr/>
          <a:lstStyle/>
          <a:p>
            <a:pPr lvl="0"/>
            <a:r>
              <a:rPr lang="en-US"/>
              <a:t>Next Steps: Preparing for Tier II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33"/>
          <p:cNvSpPr txBox="1">
            <a:spLocks noGrp="1"/>
          </p:cNvSpPr>
          <p:nvPr>
            <p:ph type="title"/>
          </p:nvPr>
        </p:nvSpPr>
        <p:spPr/>
        <p:txBody>
          <a:bodyPr/>
          <a:lstStyle/>
          <a:p>
            <a:pPr lvl="0"/>
            <a:r>
              <a:rPr lang="en-US"/>
              <a:t>Preparing for Tier II</a:t>
            </a:r>
          </a:p>
        </p:txBody>
      </p:sp>
      <p:sp>
        <p:nvSpPr>
          <p:cNvPr id="542" name="Google Shape;542;p33"/>
          <p:cNvSpPr txBox="1">
            <a:spLocks noGrp="1"/>
          </p:cNvSpPr>
          <p:nvPr>
            <p:ph idx="1"/>
          </p:nvPr>
        </p:nvSpPr>
        <p:spPr/>
        <p:txBody>
          <a:bodyPr/>
          <a:lstStyle/>
          <a:p>
            <a:pPr lvl="0"/>
            <a:r>
              <a:rPr lang="en-US"/>
              <a:t>Establish Tier II team.</a:t>
            </a:r>
          </a:p>
          <a:p>
            <a:pPr lvl="0"/>
            <a:r>
              <a:rPr lang="en-US"/>
              <a:t>Assess commitment at the district and school levels.</a:t>
            </a:r>
          </a:p>
          <a:p>
            <a:pPr lvl="0"/>
            <a:r>
              <a:rPr lang="en-US"/>
              <a:t>Develop a Tier II readiness action plan.</a:t>
            </a:r>
          </a:p>
          <a:p>
            <a:pPr lvl="0"/>
            <a:endParaRPr lang="en-US"/>
          </a:p>
          <a:p>
            <a:pPr lvl="0"/>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34"/>
          <p:cNvSpPr txBox="1">
            <a:spLocks noGrp="1"/>
          </p:cNvSpPr>
          <p:nvPr>
            <p:ph type="title"/>
          </p:nvPr>
        </p:nvSpPr>
        <p:spPr/>
        <p:txBody>
          <a:bodyPr/>
          <a:lstStyle/>
          <a:p>
            <a:pPr lvl="0"/>
            <a:r>
              <a:rPr lang="en-US"/>
              <a:t>Tier II Team Expertise Needed</a:t>
            </a:r>
            <a:endParaRPr lang="en-US" dirty="0"/>
          </a:p>
        </p:txBody>
      </p:sp>
      <p:sp>
        <p:nvSpPr>
          <p:cNvPr id="550" name="Google Shape;550;p34"/>
          <p:cNvSpPr txBox="1">
            <a:spLocks noGrp="1"/>
          </p:cNvSpPr>
          <p:nvPr>
            <p:ph idx="1"/>
          </p:nvPr>
        </p:nvSpPr>
        <p:spPr/>
        <p:txBody>
          <a:bodyPr/>
          <a:lstStyle/>
          <a:p>
            <a:pPr lvl="2"/>
            <a:r>
              <a:rPr lang="en-US"/>
              <a:t>Tier II interventions</a:t>
            </a:r>
          </a:p>
          <a:p>
            <a:pPr lvl="2"/>
            <a:r>
              <a:rPr lang="en-US"/>
              <a:t>Tier I systems and practices</a:t>
            </a:r>
          </a:p>
          <a:p>
            <a:pPr lvl="2"/>
            <a:r>
              <a:rPr lang="en-US"/>
              <a:t>Understanding behavior of students within the school</a:t>
            </a:r>
          </a:p>
          <a:p>
            <a:pPr lvl="0"/>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p35"/>
          <p:cNvSpPr txBox="1">
            <a:spLocks noGrp="1"/>
          </p:cNvSpPr>
          <p:nvPr>
            <p:ph type="title"/>
          </p:nvPr>
        </p:nvSpPr>
        <p:spPr/>
        <p:txBody>
          <a:bodyPr>
            <a:normAutofit fontScale="90000"/>
          </a:bodyPr>
          <a:lstStyle/>
          <a:p>
            <a:pPr lvl="0"/>
            <a:r>
              <a:rPr lang="en-US"/>
              <a:t>Where Might You Find This Expertise?</a:t>
            </a:r>
            <a:endParaRPr lang="en-US" dirty="0">
              <a:sym typeface="Calibri"/>
            </a:endParaRPr>
          </a:p>
        </p:txBody>
      </p:sp>
      <p:sp>
        <p:nvSpPr>
          <p:cNvPr id="559" name="Google Shape;559;p35"/>
          <p:cNvSpPr txBox="1">
            <a:spLocks noGrp="1"/>
          </p:cNvSpPr>
          <p:nvPr>
            <p:ph idx="1"/>
          </p:nvPr>
        </p:nvSpPr>
        <p:spPr/>
        <p:txBody>
          <a:bodyPr>
            <a:normAutofit fontScale="85000" lnSpcReduction="20000"/>
          </a:bodyPr>
          <a:lstStyle/>
          <a:p>
            <a:pPr lvl="0"/>
            <a:r>
              <a:rPr lang="en-US"/>
              <a:t>Administrators</a:t>
            </a:r>
          </a:p>
          <a:p>
            <a:pPr lvl="0"/>
            <a:r>
              <a:rPr lang="en-US"/>
              <a:t>Behavior specialists: social workers, school psychologists, school counselors, etc. </a:t>
            </a:r>
          </a:p>
          <a:p>
            <a:pPr lvl="0"/>
            <a:r>
              <a:rPr lang="en-US"/>
              <a:t>Mental health agency partners</a:t>
            </a:r>
          </a:p>
          <a:p>
            <a:pPr lvl="0"/>
            <a:r>
              <a:rPr lang="en-US"/>
              <a:t>Special education teachers</a:t>
            </a:r>
          </a:p>
          <a:p>
            <a:pPr lvl="0"/>
            <a:r>
              <a:rPr lang="en-US"/>
              <a:t>General education teachers</a:t>
            </a:r>
          </a:p>
          <a:p>
            <a:pPr lvl="0"/>
            <a:r>
              <a:rPr lang="en-US"/>
              <a:t>Special teachers (music, librarian, etc.)</a:t>
            </a:r>
          </a:p>
          <a:p>
            <a:pPr lvl="0"/>
            <a:r>
              <a:rPr lang="en-US"/>
              <a:t>Tier I team</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36"/>
          <p:cNvSpPr txBox="1">
            <a:spLocks noGrp="1"/>
          </p:cNvSpPr>
          <p:nvPr>
            <p:ph type="title"/>
          </p:nvPr>
        </p:nvSpPr>
        <p:spPr/>
        <p:txBody>
          <a:bodyPr>
            <a:normAutofit fontScale="90000"/>
          </a:bodyPr>
          <a:lstStyle/>
          <a:p>
            <a:pPr lvl="0"/>
            <a:r>
              <a:rPr lang="en-US"/>
              <a:t>General Information about the Tier II Team</a:t>
            </a:r>
          </a:p>
        </p:txBody>
      </p:sp>
      <p:sp>
        <p:nvSpPr>
          <p:cNvPr id="566" name="Google Shape;566;p36"/>
          <p:cNvSpPr txBox="1">
            <a:spLocks noGrp="1"/>
          </p:cNvSpPr>
          <p:nvPr>
            <p:ph idx="1"/>
          </p:nvPr>
        </p:nvSpPr>
        <p:spPr/>
        <p:txBody>
          <a:bodyPr/>
          <a:lstStyle/>
          <a:p>
            <a:pPr lvl="0"/>
            <a:r>
              <a:rPr lang="en-US"/>
              <a:t>How many people are needed?</a:t>
            </a:r>
          </a:p>
          <a:p>
            <a:pPr lvl="1"/>
            <a:r>
              <a:rPr lang="en-US"/>
              <a:t>Enough members for completing action plan items </a:t>
            </a:r>
          </a:p>
          <a:p>
            <a:pPr lvl="2"/>
            <a:r>
              <a:rPr lang="en-US"/>
              <a:t>Implementation of Tier II systems</a:t>
            </a:r>
          </a:p>
          <a:p>
            <a:pPr lvl="2"/>
            <a:r>
              <a:rPr lang="en-US"/>
              <a:t>Decisions about individual students</a:t>
            </a:r>
          </a:p>
          <a:p>
            <a:pPr lvl="0"/>
            <a:r>
              <a:rPr lang="en-US"/>
              <a:t>New or existing group of people?</a:t>
            </a:r>
          </a:p>
          <a:p>
            <a:pPr lvl="1"/>
            <a:r>
              <a:rPr lang="en-US"/>
              <a:t>Some new members – new expertise</a:t>
            </a:r>
          </a:p>
          <a:p>
            <a:pPr lvl="1"/>
            <a:r>
              <a:rPr lang="en-US"/>
              <a:t>Crossover membership – Tier I representation</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Google Shape;572;p37"/>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5400"/>
              <a:buFont typeface="Calibri"/>
              <a:buNone/>
            </a:pPr>
            <a:r>
              <a:rPr lang="en-US"/>
              <a:t>District Commitment Survey</a:t>
            </a:r>
            <a:endParaRPr dirty="0"/>
          </a:p>
        </p:txBody>
      </p:sp>
      <p:sp>
        <p:nvSpPr>
          <p:cNvPr id="3" name="Text Placeholder 2">
            <a:extLst>
              <a:ext uri="{FF2B5EF4-FFF2-40B4-BE49-F238E27FC236}">
                <a16:creationId xmlns:a16="http://schemas.microsoft.com/office/drawing/2014/main" id="{93A57088-1E22-4673-88B5-633B714A8067}"/>
              </a:ext>
            </a:extLst>
          </p:cNvPr>
          <p:cNvSpPr>
            <a:spLocks noGrp="1"/>
          </p:cNvSpPr>
          <p:nvPr>
            <p:ph idx="1"/>
          </p:nvPr>
        </p:nvSpPr>
        <p:spPr>
          <a:ln>
            <a:solidFill>
              <a:schemeClr val="tx1"/>
            </a:solidFill>
          </a:ln>
        </p:spPr>
        <p:txBody>
          <a:bodyPr anchor="ctr">
            <a:normAutofit fontScale="70000" lnSpcReduction="20000"/>
          </a:bodyPr>
          <a:lstStyle/>
          <a:p>
            <a:pPr marL="457200" indent="-457200">
              <a:buFont typeface="+mj-lt"/>
              <a:buAutoNum type="arabicPeriod"/>
            </a:pPr>
            <a:r>
              <a:rPr lang="en-US" dirty="0"/>
              <a:t>The district is committed to implementing PBIS Tier II.                                             </a:t>
            </a:r>
            <a:r>
              <a:rPr lang="en-US" i="1" dirty="0">
                <a:solidFill>
                  <a:srgbClr val="C00000"/>
                </a:solidFill>
              </a:rPr>
              <a:t>(Yes or No)</a:t>
            </a:r>
          </a:p>
          <a:p>
            <a:pPr marL="457200" indent="-457200">
              <a:buFont typeface="+mj-lt"/>
              <a:buAutoNum type="arabicPeriod"/>
            </a:pPr>
            <a:r>
              <a:rPr lang="en-US" dirty="0"/>
              <a:t>A district-wide data collection system exists that can be used for Tier II interventions.                                                                                             	     </a:t>
            </a:r>
            <a:r>
              <a:rPr lang="en-US" i="1" dirty="0">
                <a:solidFill>
                  <a:srgbClr val="C00000"/>
                </a:solidFill>
              </a:rPr>
              <a:t>(Yes or No)</a:t>
            </a:r>
          </a:p>
          <a:p>
            <a:pPr marL="457200" indent="-457200">
              <a:buFont typeface="+mj-lt"/>
              <a:buAutoNum type="arabicPeriod"/>
            </a:pPr>
            <a:r>
              <a:rPr lang="en-US" dirty="0"/>
              <a:t>The district is committed to providing resources for the development and support of Tier II interventions.                                                                 	                  </a:t>
            </a:r>
            <a:r>
              <a:rPr lang="en-US" i="1" dirty="0">
                <a:solidFill>
                  <a:srgbClr val="C00000"/>
                </a:solidFill>
              </a:rPr>
              <a:t>(Yes or No)</a:t>
            </a:r>
          </a:p>
          <a:p>
            <a:pPr marL="457200" indent="-457200">
              <a:buFont typeface="+mj-lt"/>
              <a:buAutoNum type="arabicPeriod"/>
            </a:pPr>
            <a:r>
              <a:rPr lang="en-US" dirty="0"/>
              <a:t>The district is committed to participating in fidelity assessments on implementation of Tier II.                                                                                                       </a:t>
            </a:r>
            <a:r>
              <a:rPr lang="en-US" i="1" dirty="0">
                <a:solidFill>
                  <a:srgbClr val="C00000"/>
                </a:solidFill>
              </a:rPr>
              <a:t>(Yes or No)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sp>
        <p:nvSpPr>
          <p:cNvPr id="579" name="Google Shape;579;p38"/>
          <p:cNvSpPr txBox="1">
            <a:spLocks noGrp="1"/>
          </p:cNvSpPr>
          <p:nvPr>
            <p:ph type="title"/>
          </p:nvPr>
        </p:nvSpPr>
        <p:spPr/>
        <p:txBody>
          <a:bodyPr>
            <a:normAutofit fontScale="90000"/>
          </a:bodyPr>
          <a:lstStyle/>
          <a:p>
            <a:pPr lvl="0"/>
            <a:r>
              <a:rPr lang="en-US"/>
              <a:t>Tier II School Commitment Survey</a:t>
            </a:r>
          </a:p>
        </p:txBody>
      </p:sp>
      <p:sp>
        <p:nvSpPr>
          <p:cNvPr id="580" name="Google Shape;580;p38"/>
          <p:cNvSpPr txBox="1">
            <a:spLocks noGrp="1"/>
          </p:cNvSpPr>
          <p:nvPr>
            <p:ph idx="1"/>
          </p:nvPr>
        </p:nvSpPr>
        <p:spPr>
          <a:ln>
            <a:solidFill>
              <a:schemeClr val="tx1"/>
            </a:solidFill>
          </a:ln>
        </p:spPr>
        <p:txBody>
          <a:bodyPr>
            <a:normAutofit fontScale="77500" lnSpcReduction="20000"/>
          </a:bodyPr>
          <a:lstStyle/>
          <a:p>
            <a:pPr marL="514350" lvl="0" indent="-514350">
              <a:buFont typeface="+mj-lt"/>
              <a:buAutoNum type="arabicPeriod"/>
            </a:pPr>
            <a:r>
              <a:rPr lang="en-US" dirty="0">
                <a:sym typeface="Calibri"/>
              </a:rPr>
              <a:t>The school principal and staff have verified that Tier II readiness criteria are in place.                                                 </a:t>
            </a:r>
            <a:r>
              <a:rPr lang="en-US" i="1" dirty="0">
                <a:solidFill>
                  <a:srgbClr val="C00000"/>
                </a:solidFill>
                <a:sym typeface="Calibri"/>
              </a:rPr>
              <a:t>(Yes or No)</a:t>
            </a:r>
          </a:p>
          <a:p>
            <a:pPr marL="514350" lvl="0" indent="-514350">
              <a:buFont typeface="+mj-lt"/>
              <a:buAutoNum type="arabicPeriod"/>
            </a:pPr>
            <a:r>
              <a:rPr lang="en-US" dirty="0">
                <a:sym typeface="Calibri"/>
              </a:rPr>
              <a:t>The school principal has agreed to establish a Tier II Team and designate time for it to meet.                                </a:t>
            </a:r>
            <a:r>
              <a:rPr lang="en-US" i="1" dirty="0">
                <a:solidFill>
                  <a:srgbClr val="C00000"/>
                </a:solidFill>
                <a:sym typeface="Calibri"/>
              </a:rPr>
              <a:t>(Yes or No)</a:t>
            </a:r>
          </a:p>
          <a:p>
            <a:pPr marL="514350" lvl="0" indent="-514350">
              <a:buFont typeface="+mj-lt"/>
              <a:buAutoNum type="arabicPeriod"/>
            </a:pPr>
            <a:r>
              <a:rPr lang="en-US" dirty="0">
                <a:sym typeface="Calibri"/>
              </a:rPr>
              <a:t>The school principal has agreed to attend training meetings with team members.                                                        </a:t>
            </a:r>
            <a:r>
              <a:rPr lang="en-US" i="1" dirty="0">
                <a:solidFill>
                  <a:srgbClr val="C00000"/>
                </a:solidFill>
                <a:sym typeface="Calibri"/>
              </a:rPr>
              <a:t>(Yes or No)</a:t>
            </a:r>
          </a:p>
          <a:p>
            <a:pPr marL="514350" lvl="0" indent="-514350">
              <a:buFont typeface="+mj-lt"/>
              <a:buAutoNum type="arabicPeriod"/>
            </a:pPr>
            <a:r>
              <a:rPr lang="en-US" dirty="0">
                <a:sym typeface="Calibri"/>
              </a:rPr>
              <a:t>The school principal has agreed to (re)direct financial and personnel resources toward implementation.                       </a:t>
            </a:r>
            <a:r>
              <a:rPr lang="en-US" i="1" dirty="0">
                <a:solidFill>
                  <a:srgbClr val="C00000"/>
                </a:solidFill>
                <a:sym typeface="Calibri"/>
              </a:rPr>
              <a:t>(Yes or No)</a:t>
            </a:r>
          </a:p>
          <a:p>
            <a:pPr marL="514350" lvl="0" indent="-514350">
              <a:buFont typeface="+mj-lt"/>
              <a:buAutoNum type="arabicPeriod"/>
            </a:pPr>
            <a:r>
              <a:rPr lang="en-US" dirty="0">
                <a:sym typeface="Calibri"/>
              </a:rPr>
              <a:t>The school faculty members (&gt;80%) have agreed to implement Tier II practices and systems.                                          </a:t>
            </a:r>
            <a:r>
              <a:rPr lang="en-US" i="1" dirty="0">
                <a:solidFill>
                  <a:srgbClr val="C00000"/>
                </a:solidFill>
                <a:sym typeface="Calibri"/>
              </a:rPr>
              <a:t>(Yes or No)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39"/>
          <p:cNvSpPr txBox="1">
            <a:spLocks noGrp="1"/>
          </p:cNvSpPr>
          <p:nvPr>
            <p:ph type="title"/>
          </p:nvPr>
        </p:nvSpPr>
        <p:spPr/>
        <p:txBody>
          <a:bodyPr/>
          <a:lstStyle/>
          <a:p>
            <a:pPr lvl="0"/>
            <a:r>
              <a:rPr lang="en-US">
                <a:sym typeface="Calibri"/>
              </a:rPr>
              <a:t>Tier II Readiness Guide</a:t>
            </a:r>
            <a:endParaRPr lang="en-US"/>
          </a:p>
        </p:txBody>
      </p:sp>
      <p:sp>
        <p:nvSpPr>
          <p:cNvPr id="588" name="Google Shape;588;p39"/>
          <p:cNvSpPr txBox="1">
            <a:spLocks noGrp="1"/>
          </p:cNvSpPr>
          <p:nvPr>
            <p:ph idx="1"/>
          </p:nvPr>
        </p:nvSpPr>
        <p:spPr/>
        <p:txBody>
          <a:bodyPr/>
          <a:lstStyle/>
          <a:p>
            <a:pPr lvl="0"/>
            <a:r>
              <a:rPr lang="en-US" dirty="0"/>
              <a:t>Using the Tier II Readiness Guide, determine the status of each item for your school. </a:t>
            </a:r>
          </a:p>
          <a:p>
            <a:pPr lvl="0"/>
            <a:r>
              <a:rPr lang="en-US" dirty="0"/>
              <a:t>Think about what sources/documentation you can use for evidence.</a:t>
            </a:r>
          </a:p>
          <a:p>
            <a:pPr lvl="0"/>
            <a:r>
              <a:rPr lang="en-US" dirty="0"/>
              <a:t>Develop action plans to address readiness.</a:t>
            </a:r>
          </a:p>
          <a:p>
            <a:pPr lvl="0"/>
            <a:r>
              <a:rPr lang="en-US" b="1" dirty="0"/>
              <a:t>Update the action plans throughout the readiness process.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6" name="Google Shape;596;p40"/>
          <p:cNvSpPr txBox="1"/>
          <p:nvPr/>
        </p:nvSpPr>
        <p:spPr>
          <a:xfrm>
            <a:off x="11049000" y="5482231"/>
            <a:ext cx="114300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Page 1</a:t>
            </a:r>
            <a:endParaRPr dirty="0"/>
          </a:p>
        </p:txBody>
      </p:sp>
      <p:pic>
        <p:nvPicPr>
          <p:cNvPr id="3" name="Picture 2">
            <a:extLst>
              <a:ext uri="{FF2B5EF4-FFF2-40B4-BE49-F238E27FC236}">
                <a16:creationId xmlns:a16="http://schemas.microsoft.com/office/drawing/2014/main" id="{30CE7C65-0AD7-424B-8A0C-EC9313B6208E}"/>
              </a:ext>
            </a:extLst>
          </p:cNvPr>
          <p:cNvPicPr>
            <a:picLocks noChangeAspect="1"/>
          </p:cNvPicPr>
          <p:nvPr/>
        </p:nvPicPr>
        <p:blipFill>
          <a:blip r:embed="rId3"/>
          <a:stretch>
            <a:fillRect/>
          </a:stretch>
        </p:blipFill>
        <p:spPr>
          <a:xfrm>
            <a:off x="2147336" y="942628"/>
            <a:ext cx="7897327" cy="4972744"/>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pic>
        <p:nvPicPr>
          <p:cNvPr id="3" name="Picture 2">
            <a:extLst>
              <a:ext uri="{FF2B5EF4-FFF2-40B4-BE49-F238E27FC236}">
                <a16:creationId xmlns:a16="http://schemas.microsoft.com/office/drawing/2014/main" id="{08F1D8D7-8471-42D8-BEB0-2D600F54171E}"/>
              </a:ext>
            </a:extLst>
          </p:cNvPr>
          <p:cNvPicPr>
            <a:picLocks noChangeAspect="1"/>
          </p:cNvPicPr>
          <p:nvPr/>
        </p:nvPicPr>
        <p:blipFill>
          <a:blip r:embed="rId3"/>
          <a:stretch>
            <a:fillRect/>
          </a:stretch>
        </p:blipFill>
        <p:spPr>
          <a:xfrm>
            <a:off x="2156863" y="914049"/>
            <a:ext cx="7878274" cy="5029902"/>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13"/>
        <p:cNvGrpSpPr/>
        <p:nvPr/>
      </p:nvGrpSpPr>
      <p:grpSpPr>
        <a:xfrm>
          <a:off x="0" y="0"/>
          <a:ext cx="0" cy="0"/>
          <a:chOff x="0" y="0"/>
          <a:chExt cx="0" cy="0"/>
        </a:xfrm>
      </p:grpSpPr>
      <p:sp>
        <p:nvSpPr>
          <p:cNvPr id="615" name="Google Shape;615;p43"/>
          <p:cNvSpPr txBox="1">
            <a:spLocks noGrp="1"/>
          </p:cNvSpPr>
          <p:nvPr>
            <p:ph type="title"/>
          </p:nvPr>
        </p:nvSpPr>
        <p:spPr/>
        <p:txBody>
          <a:bodyPr/>
          <a:lstStyle/>
          <a:p>
            <a:pPr lvl="0"/>
            <a:r>
              <a:rPr lang="en-US"/>
              <a:t>Summary </a:t>
            </a:r>
          </a:p>
        </p:txBody>
      </p:sp>
      <p:sp>
        <p:nvSpPr>
          <p:cNvPr id="614" name="Google Shape;614;p43"/>
          <p:cNvSpPr txBox="1">
            <a:spLocks noGrp="1"/>
          </p:cNvSpPr>
          <p:nvPr>
            <p:ph idx="1"/>
          </p:nvPr>
        </p:nvSpPr>
        <p:spPr/>
        <p:txBody>
          <a:bodyPr/>
          <a:lstStyle/>
          <a:p>
            <a:pPr lvl="0"/>
            <a:r>
              <a:rPr lang="en-US">
                <a:sym typeface="Calibri"/>
              </a:rPr>
              <a:t>Tier II provides support for students who need more than Tier I, but not intensive, individualized interventions. </a:t>
            </a:r>
            <a:endParaRPr lang="en-US"/>
          </a:p>
          <a:p>
            <a:pPr lvl="0"/>
            <a:r>
              <a:rPr lang="en-US">
                <a:sym typeface="Calibri"/>
              </a:rPr>
              <a:t>Tier II interventions should be continuously available, easy to implement, and focused on teaching students skills.</a:t>
            </a:r>
            <a:endParaRPr lang="en-US"/>
          </a:p>
          <a:p>
            <a:pPr lvl="0"/>
            <a:r>
              <a:rPr lang="en-US">
                <a:sym typeface="Calibri"/>
              </a:rPr>
              <a:t>Before beginning Tier II, assess Tier I and strengthen as needed.</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2" name="Google Shape;622;p44"/>
          <p:cNvSpPr txBox="1">
            <a:spLocks noGrp="1"/>
          </p:cNvSpPr>
          <p:nvPr>
            <p:ph type="title"/>
          </p:nvPr>
        </p:nvSpPr>
        <p:spPr/>
        <p:txBody>
          <a:bodyPr/>
          <a:lstStyle/>
          <a:p>
            <a:pPr lvl="0"/>
            <a:r>
              <a:rPr lang="en-US"/>
              <a:t>Summary</a:t>
            </a:r>
            <a:endParaRPr lang="en-US" dirty="0"/>
          </a:p>
        </p:txBody>
      </p:sp>
      <p:sp>
        <p:nvSpPr>
          <p:cNvPr id="621" name="Google Shape;621;p44"/>
          <p:cNvSpPr txBox="1">
            <a:spLocks noGrp="1"/>
          </p:cNvSpPr>
          <p:nvPr>
            <p:ph idx="1"/>
          </p:nvPr>
        </p:nvSpPr>
        <p:spPr/>
        <p:txBody>
          <a:bodyPr/>
          <a:lstStyle/>
          <a:p>
            <a:pPr lvl="0"/>
            <a:r>
              <a:rPr lang="en-US">
                <a:sym typeface="Calibri"/>
              </a:rPr>
              <a:t>Data are always used for progress monitoring and making decisions about interventions.</a:t>
            </a:r>
            <a:endParaRPr lang="en-US"/>
          </a:p>
          <a:p>
            <a:pPr lvl="0"/>
            <a:r>
              <a:rPr lang="en-US">
                <a:sym typeface="Calibri"/>
              </a:rPr>
              <a:t>Consider having district-wide experts available for training and coaching, as well as some standard procedures and interventions.</a:t>
            </a:r>
            <a:endParaRPr lang="en-US"/>
          </a:p>
          <a:p>
            <a:pPr lvl="0"/>
            <a:r>
              <a:rPr lang="en-US">
                <a:sym typeface="Calibri"/>
              </a:rPr>
              <a:t>Look for personnel that have the appropriate expertise, or the ability and willingness to gain expertise.</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p45"/>
          <p:cNvSpPr txBox="1">
            <a:spLocks noGrp="1"/>
          </p:cNvSpPr>
          <p:nvPr>
            <p:ph type="title"/>
          </p:nvPr>
        </p:nvSpPr>
        <p:spPr/>
        <p:txBody>
          <a:bodyPr/>
          <a:lstStyle/>
          <a:p>
            <a:pPr lvl="0"/>
            <a:r>
              <a:rPr lang="en-US"/>
              <a:t>Resources</a:t>
            </a:r>
          </a:p>
        </p:txBody>
      </p:sp>
      <p:sp>
        <p:nvSpPr>
          <p:cNvPr id="629" name="Google Shape;629;p45"/>
          <p:cNvSpPr txBox="1">
            <a:spLocks noGrp="1"/>
          </p:cNvSpPr>
          <p:nvPr>
            <p:ph idx="1"/>
          </p:nvPr>
        </p:nvSpPr>
        <p:spPr/>
        <p:txBody>
          <a:bodyPr/>
          <a:lstStyle/>
          <a:p>
            <a:pPr lvl="0"/>
            <a:r>
              <a:rPr lang="en-US"/>
              <a:t>Missouri SW-PBS Tier II Readiness: </a:t>
            </a:r>
            <a:r>
              <a:rPr lang="en-US">
                <a:hlinkClick r:id="rId3"/>
              </a:rPr>
              <a:t>http://pbismissouri.org/tier-2-readiness/</a:t>
            </a:r>
            <a:endParaRPr lang="en-US"/>
          </a:p>
          <a:p>
            <a:pPr lvl="0"/>
            <a:r>
              <a:rPr lang="en-US"/>
              <a:t>PBIS Technical Assistance Center - Frequently Asked Questions about Tier II: </a:t>
            </a:r>
            <a:r>
              <a:rPr lang="en-US">
                <a:hlinkClick r:id="rId4"/>
              </a:rPr>
              <a:t>https://www.pbis.org/pbis/tier-2</a:t>
            </a:r>
            <a:r>
              <a:rPr lang="en-US"/>
              <a:t> </a:t>
            </a:r>
            <a:endParaRPr lang="en-US" dirty="0"/>
          </a:p>
        </p:txBody>
      </p:sp>
    </p:spTree>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0992EAA0FA0E48A2A45F4D8148E1B7" ma:contentTypeVersion="7" ma:contentTypeDescription="Create a new document." ma:contentTypeScope="" ma:versionID="4dfee8387d907018987f31319888b263">
  <xsd:schema xmlns:xsd="http://www.w3.org/2001/XMLSchema" xmlns:xs="http://www.w3.org/2001/XMLSchema" xmlns:p="http://schemas.microsoft.com/office/2006/metadata/properties" xmlns:ns2="156bee04-83cd-41b6-ad89-ed9cd3dad55e" targetNamespace="http://schemas.microsoft.com/office/2006/metadata/properties" ma:root="true" ma:fieldsID="5fc4d4b8161f8a56b744255e0fdb294a" ns2:_="">
    <xsd:import namespace="156bee04-83cd-41b6-ad89-ed9cd3dad5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bee04-83cd-41b6-ad89-ed9cd3dad5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8A816D-F1F5-4407-B7B1-49B8D617A3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2336BE-2336-4227-9350-19F3DA7F1FAF}">
  <ds:schemaRefs>
    <ds:schemaRef ds:uri="http://schemas.microsoft.com/sharepoint/v3/contenttype/forms"/>
  </ds:schemaRefs>
</ds:datastoreItem>
</file>

<file path=customXml/itemProps3.xml><?xml version="1.0" encoding="utf-8"?>
<ds:datastoreItem xmlns:ds="http://schemas.openxmlformats.org/officeDocument/2006/customXml" ds:itemID="{B9EA95E6-2FF7-4B0D-B6E6-C1B6AB88C235}">
  <ds:schemaRefs>
    <ds:schemaRef ds:uri="http://schemas.microsoft.com/office/2006/metadata/properties"/>
    <ds:schemaRef ds:uri="http://purl.org/dc/elements/1.1/"/>
    <ds:schemaRef ds:uri="http://purl.org/dc/dcmitype/"/>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Powerpoint Template RTI SPDG Tier II</Template>
  <TotalTime>324</TotalTime>
  <Words>4742</Words>
  <Application>Microsoft Office PowerPoint</Application>
  <PresentationFormat>Widescreen</PresentationFormat>
  <Paragraphs>386</Paragraphs>
  <Slides>44</Slides>
  <Notes>44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Arial Black</vt:lpstr>
      <vt:lpstr>Calibri</vt:lpstr>
      <vt:lpstr>Times New Roman</vt:lpstr>
      <vt:lpstr>Univers Cond</vt:lpstr>
      <vt:lpstr>Wingdings</vt:lpstr>
      <vt:lpstr>BLACK SLIDE MASTER TEMPLATE</vt:lpstr>
      <vt:lpstr>Overview and Readiness  for PBIS Tier II</vt:lpstr>
      <vt:lpstr>Purpose of this Module</vt:lpstr>
      <vt:lpstr>Objectives</vt:lpstr>
      <vt:lpstr>Purpose of Tier II</vt:lpstr>
      <vt:lpstr>Why Use Tier II?</vt:lpstr>
      <vt:lpstr>Prevention at Tier II</vt:lpstr>
      <vt:lpstr>Which Students for Tier II?</vt:lpstr>
      <vt:lpstr>Levels of Support</vt:lpstr>
      <vt:lpstr>Process for Supporting Students at Tier II</vt:lpstr>
      <vt:lpstr>Components of Tier II</vt:lpstr>
      <vt:lpstr>Critical Components of Tier II</vt:lpstr>
      <vt:lpstr>Data-Based Decision Making</vt:lpstr>
      <vt:lpstr>Data Collection</vt:lpstr>
      <vt:lpstr>Overview of Tier II Interventions</vt:lpstr>
      <vt:lpstr>Features of Tier II Interventions</vt:lpstr>
      <vt:lpstr>Examples of Tier II Interventions</vt:lpstr>
      <vt:lpstr>Examples of Interventions Matched to Function of Behavior </vt:lpstr>
      <vt:lpstr>Check-in, Check-out (CICO)</vt:lpstr>
      <vt:lpstr>Social Skills Groups</vt:lpstr>
      <vt:lpstr>Self-Monitoring</vt:lpstr>
      <vt:lpstr>Mentoring</vt:lpstr>
      <vt:lpstr>Activity/Discussion</vt:lpstr>
      <vt:lpstr>Initiative Inventory (Working Smarter)</vt:lpstr>
      <vt:lpstr>How to Assess Readiness for Tier II  District Level &amp; School Level</vt:lpstr>
      <vt:lpstr>Is Your District Ready for Tier II?</vt:lpstr>
      <vt:lpstr>Is Your School Ready for Tier II?</vt:lpstr>
      <vt:lpstr>Assessing Tier I Status </vt:lpstr>
      <vt:lpstr>TFI Example</vt:lpstr>
      <vt:lpstr>SAS Example</vt:lpstr>
      <vt:lpstr>Student Office Discipline Referral Data</vt:lpstr>
      <vt:lpstr>Are You Using Effective Classroom Practices?</vt:lpstr>
      <vt:lpstr>Next Steps: Preparing for Tier II</vt:lpstr>
      <vt:lpstr>Preparing for Tier II</vt:lpstr>
      <vt:lpstr>Tier II Team Expertise Needed</vt:lpstr>
      <vt:lpstr>Where Might You Find This Expertise?</vt:lpstr>
      <vt:lpstr>General Information about the Tier II Team</vt:lpstr>
      <vt:lpstr>District Commitment Survey</vt:lpstr>
      <vt:lpstr>Tier II School Commitment Survey</vt:lpstr>
      <vt:lpstr>Tier II Readiness Guide</vt:lpstr>
      <vt:lpstr>PowerPoint Presentation</vt:lpstr>
      <vt:lpstr>PowerPoint Presentation</vt:lpstr>
      <vt:lpstr>Summary </vt:lpstr>
      <vt:lpstr>Summary</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and Readiness  for PBIS Tier II</dc:title>
  <dc:creator>Office of Behavioral Research &amp; Eval</dc:creator>
  <cp:lastModifiedBy>Hannah L Fielder</cp:lastModifiedBy>
  <cp:revision>34</cp:revision>
  <dcterms:created xsi:type="dcterms:W3CDTF">2019-03-21T18:11:05Z</dcterms:created>
  <dcterms:modified xsi:type="dcterms:W3CDTF">2026-04-30T22:10:57Z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0x010100470992EAA0FA0E48A2A45F4D8148E1B7</vt:lpwstr>
  </property>
</Properties>
</file>