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4456" r:id="rId1"/>
  </p:sldMasterIdLst>
  <p:notesMasterIdLst>
    <p:notesMasterId r:id="rId21"/>
  </p:notesMasterIdLst>
  <p:sldIdLst>
    <p:sldId id="256" r:id="rId2"/>
    <p:sldId id="257" r:id="rId3"/>
    <p:sldId id="258" r:id="rId4"/>
    <p:sldId id="261" r:id="rId5"/>
    <p:sldId id="278" r:id="rId6"/>
    <p:sldId id="262" r:id="rId7"/>
    <p:sldId id="279" r:id="rId8"/>
    <p:sldId id="263" r:id="rId9"/>
    <p:sldId id="280" r:id="rId10"/>
    <p:sldId id="281" r:id="rId11"/>
    <p:sldId id="283" r:id="rId12"/>
    <p:sldId id="284" r:id="rId13"/>
    <p:sldId id="282" r:id="rId14"/>
    <p:sldId id="285" r:id="rId15"/>
    <p:sldId id="286" r:id="rId16"/>
    <p:sldId id="287" r:id="rId17"/>
    <p:sldId id="275" r:id="rId18"/>
    <p:sldId id="276" r:id="rId19"/>
    <p:sldId id="277"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36"/>
    <p:restoredTop sz="94674"/>
  </p:normalViewPr>
  <p:slideViewPr>
    <p:cSldViewPr snapToGrid="0" snapToObjects="1">
      <p:cViewPr varScale="1">
        <p:scale>
          <a:sx n="124" d="100"/>
          <a:sy n="124" d="100"/>
        </p:scale>
        <p:origin x="896"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26CC7D-72D9-7E40-A7CB-1B81471832F4}" type="doc">
      <dgm:prSet loTypeId="urn:microsoft.com/office/officeart/2005/8/layout/cycle3" loCatId="" qsTypeId="urn:microsoft.com/office/officeart/2005/8/quickstyle/simple1" qsCatId="simple" csTypeId="urn:microsoft.com/office/officeart/2005/8/colors/accent1_2" csCatId="accent1" phldr="1"/>
      <dgm:spPr/>
      <dgm:t>
        <a:bodyPr/>
        <a:lstStyle/>
        <a:p>
          <a:endParaRPr lang="en-US"/>
        </a:p>
      </dgm:t>
    </dgm:pt>
    <dgm:pt modelId="{A9767899-E2C4-0E4C-8895-CD5F5D35D0D7}">
      <dgm:prSet phldrT="[Text]"/>
      <dgm:spPr/>
      <dgm:t>
        <a:bodyPr/>
        <a:lstStyle/>
        <a:p>
          <a:pPr rtl="0"/>
          <a:r>
            <a:rPr lang="en-US" dirty="0"/>
            <a:t>Establish PLOs</a:t>
          </a:r>
        </a:p>
      </dgm:t>
    </dgm:pt>
    <dgm:pt modelId="{89F150B9-D18A-124C-B588-1690BFB6CD7B}" type="parTrans" cxnId="{BD009D6A-C99D-F547-A1B0-B0A27BC9B07C}">
      <dgm:prSet/>
      <dgm:spPr/>
      <dgm:t>
        <a:bodyPr/>
        <a:lstStyle/>
        <a:p>
          <a:endParaRPr lang="en-US"/>
        </a:p>
      </dgm:t>
    </dgm:pt>
    <dgm:pt modelId="{CB1C5E56-4E01-DF40-BB53-C680A039D00A}" type="sibTrans" cxnId="{BD009D6A-C99D-F547-A1B0-B0A27BC9B07C}">
      <dgm:prSet/>
      <dgm:spPr/>
      <dgm:t>
        <a:bodyPr/>
        <a:lstStyle/>
        <a:p>
          <a:endParaRPr lang="en-US"/>
        </a:p>
      </dgm:t>
    </dgm:pt>
    <dgm:pt modelId="{86597588-B877-014B-846B-7FA321343DE1}">
      <dgm:prSet phldrT="[Text]"/>
      <dgm:spPr/>
      <dgm:t>
        <a:bodyPr/>
        <a:lstStyle/>
        <a:p>
          <a:pPr rtl="0"/>
          <a:r>
            <a:rPr lang="en-US" dirty="0"/>
            <a:t>Create Curriculum Map</a:t>
          </a:r>
        </a:p>
      </dgm:t>
    </dgm:pt>
    <dgm:pt modelId="{CEF69F1F-A034-8846-8CFB-2B4B26533755}" type="parTrans" cxnId="{38031B69-AA4C-6844-9967-2A69BD0FF705}">
      <dgm:prSet/>
      <dgm:spPr/>
      <dgm:t>
        <a:bodyPr/>
        <a:lstStyle/>
        <a:p>
          <a:endParaRPr lang="en-US"/>
        </a:p>
      </dgm:t>
    </dgm:pt>
    <dgm:pt modelId="{1C72A2EC-A20C-2E4C-A2B0-D5145D675D37}" type="sibTrans" cxnId="{38031B69-AA4C-6844-9967-2A69BD0FF705}">
      <dgm:prSet/>
      <dgm:spPr/>
      <dgm:t>
        <a:bodyPr/>
        <a:lstStyle/>
        <a:p>
          <a:endParaRPr lang="en-US"/>
        </a:p>
      </dgm:t>
    </dgm:pt>
    <dgm:pt modelId="{09B89158-52DD-C640-A97A-697569BA5869}">
      <dgm:prSet phldrT="[Text]"/>
      <dgm:spPr/>
      <dgm:t>
        <a:bodyPr/>
        <a:lstStyle/>
        <a:p>
          <a:pPr rtl="0"/>
          <a:r>
            <a:rPr lang="en-US" dirty="0"/>
            <a:t>Select/Design Measures: Direct &amp; Indirect</a:t>
          </a:r>
        </a:p>
      </dgm:t>
    </dgm:pt>
    <dgm:pt modelId="{291D6FF6-C81B-314F-8E48-023847B3FA3C}" type="parTrans" cxnId="{2D0D201F-0EC2-EE46-AFD5-45D15CFB13BE}">
      <dgm:prSet/>
      <dgm:spPr/>
      <dgm:t>
        <a:bodyPr/>
        <a:lstStyle/>
        <a:p>
          <a:endParaRPr lang="en-US"/>
        </a:p>
      </dgm:t>
    </dgm:pt>
    <dgm:pt modelId="{4022B489-D203-504F-8B4F-300B69A04DC2}" type="sibTrans" cxnId="{2D0D201F-0EC2-EE46-AFD5-45D15CFB13BE}">
      <dgm:prSet/>
      <dgm:spPr/>
      <dgm:t>
        <a:bodyPr/>
        <a:lstStyle/>
        <a:p>
          <a:endParaRPr lang="en-US"/>
        </a:p>
      </dgm:t>
    </dgm:pt>
    <dgm:pt modelId="{53C3A608-87AF-3948-A546-74D3B8058C23}">
      <dgm:prSet phldrT="[Text]"/>
      <dgm:spPr/>
      <dgm:t>
        <a:bodyPr/>
        <a:lstStyle/>
        <a:p>
          <a:pPr rtl="0"/>
          <a:r>
            <a:rPr lang="en-US" dirty="0"/>
            <a:t>Collect Outcome Information</a:t>
          </a:r>
        </a:p>
      </dgm:t>
    </dgm:pt>
    <dgm:pt modelId="{6BE1802E-3066-BD44-AB85-B9FEBB2166E2}" type="parTrans" cxnId="{A711FEE4-F74D-F240-85F9-DEEAA8FD526D}">
      <dgm:prSet/>
      <dgm:spPr/>
      <dgm:t>
        <a:bodyPr/>
        <a:lstStyle/>
        <a:p>
          <a:endParaRPr lang="en-US"/>
        </a:p>
      </dgm:t>
    </dgm:pt>
    <dgm:pt modelId="{62BDE257-17DE-924C-A3D7-8B64AFEECF60}" type="sibTrans" cxnId="{A711FEE4-F74D-F240-85F9-DEEAA8FD526D}">
      <dgm:prSet/>
      <dgm:spPr/>
      <dgm:t>
        <a:bodyPr/>
        <a:lstStyle/>
        <a:p>
          <a:endParaRPr lang="en-US"/>
        </a:p>
      </dgm:t>
    </dgm:pt>
    <dgm:pt modelId="{FD0336BC-E598-3D42-824F-64E51C3EDCC5}">
      <dgm:prSet phldrT="[Text]"/>
      <dgm:spPr/>
      <dgm:t>
        <a:bodyPr/>
        <a:lstStyle/>
        <a:p>
          <a:pPr rtl="0"/>
          <a:r>
            <a:rPr lang="en-US" dirty="0"/>
            <a:t>Analyze, Report and Document Information</a:t>
          </a:r>
        </a:p>
      </dgm:t>
    </dgm:pt>
    <dgm:pt modelId="{88904BF4-2F37-A24E-BEE2-6E5ACA1CFA45}" type="parTrans" cxnId="{E6FFC2D3-667B-6249-B724-9A6DC23B924E}">
      <dgm:prSet/>
      <dgm:spPr/>
      <dgm:t>
        <a:bodyPr/>
        <a:lstStyle/>
        <a:p>
          <a:endParaRPr lang="en-US"/>
        </a:p>
      </dgm:t>
    </dgm:pt>
    <dgm:pt modelId="{9D82E5F6-F379-5147-AD44-B9687DA9FF40}" type="sibTrans" cxnId="{E6FFC2D3-667B-6249-B724-9A6DC23B924E}">
      <dgm:prSet/>
      <dgm:spPr/>
      <dgm:t>
        <a:bodyPr/>
        <a:lstStyle/>
        <a:p>
          <a:endParaRPr lang="en-US"/>
        </a:p>
      </dgm:t>
    </dgm:pt>
    <dgm:pt modelId="{BD1D06FB-AFCD-C949-A3A9-B2C24E1E6B9A}">
      <dgm:prSet phldrT="[Text]"/>
      <dgm:spPr/>
      <dgm:t>
        <a:bodyPr/>
        <a:lstStyle/>
        <a:p>
          <a:pPr rtl="0"/>
          <a:r>
            <a:rPr lang="en-US" dirty="0"/>
            <a:t>Use Information for Program Related Decisions</a:t>
          </a:r>
        </a:p>
      </dgm:t>
    </dgm:pt>
    <dgm:pt modelId="{DCB2D453-A1B9-234D-BBDC-FB008AF818D8}" type="parTrans" cxnId="{840A0FA7-19A4-7D4F-A0AF-4A538F2F5EF0}">
      <dgm:prSet/>
      <dgm:spPr/>
      <dgm:t>
        <a:bodyPr/>
        <a:lstStyle/>
        <a:p>
          <a:endParaRPr lang="en-US"/>
        </a:p>
      </dgm:t>
    </dgm:pt>
    <dgm:pt modelId="{C3FBF040-3DD4-EB44-889C-B8B01F33B0FD}" type="sibTrans" cxnId="{840A0FA7-19A4-7D4F-A0AF-4A538F2F5EF0}">
      <dgm:prSet/>
      <dgm:spPr/>
      <dgm:t>
        <a:bodyPr/>
        <a:lstStyle/>
        <a:p>
          <a:endParaRPr lang="en-US"/>
        </a:p>
      </dgm:t>
    </dgm:pt>
    <dgm:pt modelId="{F786A3C0-8395-DA4C-BAB3-12842ABFCB03}" type="pres">
      <dgm:prSet presAssocID="{3B26CC7D-72D9-7E40-A7CB-1B81471832F4}" presName="Name0" presStyleCnt="0">
        <dgm:presLayoutVars>
          <dgm:dir/>
          <dgm:resizeHandles val="exact"/>
        </dgm:presLayoutVars>
      </dgm:prSet>
      <dgm:spPr/>
    </dgm:pt>
    <dgm:pt modelId="{1D5964E7-E4F3-A849-8F9D-249329BFA87C}" type="pres">
      <dgm:prSet presAssocID="{3B26CC7D-72D9-7E40-A7CB-1B81471832F4}" presName="cycle" presStyleCnt="0"/>
      <dgm:spPr/>
    </dgm:pt>
    <dgm:pt modelId="{74F36370-52CD-3D43-8CAD-1F34B46E14D9}" type="pres">
      <dgm:prSet presAssocID="{A9767899-E2C4-0E4C-8895-CD5F5D35D0D7}" presName="nodeFirstNode" presStyleLbl="node1" presStyleIdx="0" presStyleCnt="6">
        <dgm:presLayoutVars>
          <dgm:bulletEnabled val="1"/>
        </dgm:presLayoutVars>
      </dgm:prSet>
      <dgm:spPr/>
    </dgm:pt>
    <dgm:pt modelId="{60EB463A-3AC8-B84C-96C3-60AE95E02A20}" type="pres">
      <dgm:prSet presAssocID="{CB1C5E56-4E01-DF40-BB53-C680A039D00A}" presName="sibTransFirstNode" presStyleLbl="bgShp" presStyleIdx="0" presStyleCnt="1"/>
      <dgm:spPr/>
    </dgm:pt>
    <dgm:pt modelId="{92957A4F-3417-4F48-9820-238F5D785736}" type="pres">
      <dgm:prSet presAssocID="{86597588-B877-014B-846B-7FA321343DE1}" presName="nodeFollowingNodes" presStyleLbl="node1" presStyleIdx="1" presStyleCnt="6">
        <dgm:presLayoutVars>
          <dgm:bulletEnabled val="1"/>
        </dgm:presLayoutVars>
      </dgm:prSet>
      <dgm:spPr/>
    </dgm:pt>
    <dgm:pt modelId="{DE56C9FE-BF0A-C146-9D39-6B439F381E61}" type="pres">
      <dgm:prSet presAssocID="{09B89158-52DD-C640-A97A-697569BA5869}" presName="nodeFollowingNodes" presStyleLbl="node1" presStyleIdx="2" presStyleCnt="6">
        <dgm:presLayoutVars>
          <dgm:bulletEnabled val="1"/>
        </dgm:presLayoutVars>
      </dgm:prSet>
      <dgm:spPr/>
    </dgm:pt>
    <dgm:pt modelId="{C78C8C75-9FB8-3F4F-ADA1-F8AA23CD203E}" type="pres">
      <dgm:prSet presAssocID="{53C3A608-87AF-3948-A546-74D3B8058C23}" presName="nodeFollowingNodes" presStyleLbl="node1" presStyleIdx="3" presStyleCnt="6">
        <dgm:presLayoutVars>
          <dgm:bulletEnabled val="1"/>
        </dgm:presLayoutVars>
      </dgm:prSet>
      <dgm:spPr/>
    </dgm:pt>
    <dgm:pt modelId="{A8035468-00A2-0D4C-9F59-5FFC14E6FE65}" type="pres">
      <dgm:prSet presAssocID="{FD0336BC-E598-3D42-824F-64E51C3EDCC5}" presName="nodeFollowingNodes" presStyleLbl="node1" presStyleIdx="4" presStyleCnt="6">
        <dgm:presLayoutVars>
          <dgm:bulletEnabled val="1"/>
        </dgm:presLayoutVars>
      </dgm:prSet>
      <dgm:spPr/>
    </dgm:pt>
    <dgm:pt modelId="{2CCD3742-8287-3A45-A154-D091264AE8F5}" type="pres">
      <dgm:prSet presAssocID="{BD1D06FB-AFCD-C949-A3A9-B2C24E1E6B9A}" presName="nodeFollowingNodes" presStyleLbl="node1" presStyleIdx="5" presStyleCnt="6">
        <dgm:presLayoutVars>
          <dgm:bulletEnabled val="1"/>
        </dgm:presLayoutVars>
      </dgm:prSet>
      <dgm:spPr/>
    </dgm:pt>
  </dgm:ptLst>
  <dgm:cxnLst>
    <dgm:cxn modelId="{A5D9C119-656B-7943-B563-F36DCB0037DF}" type="presOf" srcId="{CB1C5E56-4E01-DF40-BB53-C680A039D00A}" destId="{60EB463A-3AC8-B84C-96C3-60AE95E02A20}" srcOrd="0" destOrd="0" presId="urn:microsoft.com/office/officeart/2005/8/layout/cycle3"/>
    <dgm:cxn modelId="{2D0D201F-0EC2-EE46-AFD5-45D15CFB13BE}" srcId="{3B26CC7D-72D9-7E40-A7CB-1B81471832F4}" destId="{09B89158-52DD-C640-A97A-697569BA5869}" srcOrd="2" destOrd="0" parTransId="{291D6FF6-C81B-314F-8E48-023847B3FA3C}" sibTransId="{4022B489-D203-504F-8B4F-300B69A04DC2}"/>
    <dgm:cxn modelId="{46CB652E-ED15-B847-B84F-A1A23099663D}" type="presOf" srcId="{3B26CC7D-72D9-7E40-A7CB-1B81471832F4}" destId="{F786A3C0-8395-DA4C-BAB3-12842ABFCB03}" srcOrd="0" destOrd="0" presId="urn:microsoft.com/office/officeart/2005/8/layout/cycle3"/>
    <dgm:cxn modelId="{73062A2F-3743-4840-A5FD-C216D2DA8E2E}" type="presOf" srcId="{A9767899-E2C4-0E4C-8895-CD5F5D35D0D7}" destId="{74F36370-52CD-3D43-8CAD-1F34B46E14D9}" srcOrd="0" destOrd="0" presId="urn:microsoft.com/office/officeart/2005/8/layout/cycle3"/>
    <dgm:cxn modelId="{AB188339-B705-454D-B1F2-41F0734CD186}" type="presOf" srcId="{53C3A608-87AF-3948-A546-74D3B8058C23}" destId="{C78C8C75-9FB8-3F4F-ADA1-F8AA23CD203E}" srcOrd="0" destOrd="0" presId="urn:microsoft.com/office/officeart/2005/8/layout/cycle3"/>
    <dgm:cxn modelId="{BC813D40-D3D3-114E-AD84-033FB9145517}" type="presOf" srcId="{86597588-B877-014B-846B-7FA321343DE1}" destId="{92957A4F-3417-4F48-9820-238F5D785736}" srcOrd="0" destOrd="0" presId="urn:microsoft.com/office/officeart/2005/8/layout/cycle3"/>
    <dgm:cxn modelId="{38031B69-AA4C-6844-9967-2A69BD0FF705}" srcId="{3B26CC7D-72D9-7E40-A7CB-1B81471832F4}" destId="{86597588-B877-014B-846B-7FA321343DE1}" srcOrd="1" destOrd="0" parTransId="{CEF69F1F-A034-8846-8CFB-2B4B26533755}" sibTransId="{1C72A2EC-A20C-2E4C-A2B0-D5145D675D37}"/>
    <dgm:cxn modelId="{BD009D6A-C99D-F547-A1B0-B0A27BC9B07C}" srcId="{3B26CC7D-72D9-7E40-A7CB-1B81471832F4}" destId="{A9767899-E2C4-0E4C-8895-CD5F5D35D0D7}" srcOrd="0" destOrd="0" parTransId="{89F150B9-D18A-124C-B588-1690BFB6CD7B}" sibTransId="{CB1C5E56-4E01-DF40-BB53-C680A039D00A}"/>
    <dgm:cxn modelId="{0DF8C289-2498-4F41-8916-58E89EEAA940}" type="presOf" srcId="{09B89158-52DD-C640-A97A-697569BA5869}" destId="{DE56C9FE-BF0A-C146-9D39-6B439F381E61}" srcOrd="0" destOrd="0" presId="urn:microsoft.com/office/officeart/2005/8/layout/cycle3"/>
    <dgm:cxn modelId="{840A0FA7-19A4-7D4F-A0AF-4A538F2F5EF0}" srcId="{3B26CC7D-72D9-7E40-A7CB-1B81471832F4}" destId="{BD1D06FB-AFCD-C949-A3A9-B2C24E1E6B9A}" srcOrd="5" destOrd="0" parTransId="{DCB2D453-A1B9-234D-BBDC-FB008AF818D8}" sibTransId="{C3FBF040-3DD4-EB44-889C-B8B01F33B0FD}"/>
    <dgm:cxn modelId="{E6FFC2D3-667B-6249-B724-9A6DC23B924E}" srcId="{3B26CC7D-72D9-7E40-A7CB-1B81471832F4}" destId="{FD0336BC-E598-3D42-824F-64E51C3EDCC5}" srcOrd="4" destOrd="0" parTransId="{88904BF4-2F37-A24E-BEE2-6E5ACA1CFA45}" sibTransId="{9D82E5F6-F379-5147-AD44-B9687DA9FF40}"/>
    <dgm:cxn modelId="{A711FEE4-F74D-F240-85F9-DEEAA8FD526D}" srcId="{3B26CC7D-72D9-7E40-A7CB-1B81471832F4}" destId="{53C3A608-87AF-3948-A546-74D3B8058C23}" srcOrd="3" destOrd="0" parTransId="{6BE1802E-3066-BD44-AB85-B9FEBB2166E2}" sibTransId="{62BDE257-17DE-924C-A3D7-8B64AFEECF60}"/>
    <dgm:cxn modelId="{1E7C46FA-E517-6145-ADBB-5B979B816D28}" type="presOf" srcId="{BD1D06FB-AFCD-C949-A3A9-B2C24E1E6B9A}" destId="{2CCD3742-8287-3A45-A154-D091264AE8F5}" srcOrd="0" destOrd="0" presId="urn:microsoft.com/office/officeart/2005/8/layout/cycle3"/>
    <dgm:cxn modelId="{3220B9FE-FBFD-6448-A26F-8B249C8DC639}" type="presOf" srcId="{FD0336BC-E598-3D42-824F-64E51C3EDCC5}" destId="{A8035468-00A2-0D4C-9F59-5FFC14E6FE65}" srcOrd="0" destOrd="0" presId="urn:microsoft.com/office/officeart/2005/8/layout/cycle3"/>
    <dgm:cxn modelId="{BE8949A4-9BCF-1448-B189-807F61503DB3}" type="presParOf" srcId="{F786A3C0-8395-DA4C-BAB3-12842ABFCB03}" destId="{1D5964E7-E4F3-A849-8F9D-249329BFA87C}" srcOrd="0" destOrd="0" presId="urn:microsoft.com/office/officeart/2005/8/layout/cycle3"/>
    <dgm:cxn modelId="{10F58336-A5D6-F346-AEB5-A9DCC3563E47}" type="presParOf" srcId="{1D5964E7-E4F3-A849-8F9D-249329BFA87C}" destId="{74F36370-52CD-3D43-8CAD-1F34B46E14D9}" srcOrd="0" destOrd="0" presId="urn:microsoft.com/office/officeart/2005/8/layout/cycle3"/>
    <dgm:cxn modelId="{983DEB69-A163-D143-8747-516ED3A9F226}" type="presParOf" srcId="{1D5964E7-E4F3-A849-8F9D-249329BFA87C}" destId="{60EB463A-3AC8-B84C-96C3-60AE95E02A20}" srcOrd="1" destOrd="0" presId="urn:microsoft.com/office/officeart/2005/8/layout/cycle3"/>
    <dgm:cxn modelId="{425E1B23-937D-944F-A187-2A6D461BD2A3}" type="presParOf" srcId="{1D5964E7-E4F3-A849-8F9D-249329BFA87C}" destId="{92957A4F-3417-4F48-9820-238F5D785736}" srcOrd="2" destOrd="0" presId="urn:microsoft.com/office/officeart/2005/8/layout/cycle3"/>
    <dgm:cxn modelId="{C0ECADE2-913E-8C43-B11B-CCB6E6B5138D}" type="presParOf" srcId="{1D5964E7-E4F3-A849-8F9D-249329BFA87C}" destId="{DE56C9FE-BF0A-C146-9D39-6B439F381E61}" srcOrd="3" destOrd="0" presId="urn:microsoft.com/office/officeart/2005/8/layout/cycle3"/>
    <dgm:cxn modelId="{47854D57-84BA-9C4F-BED3-628730127E52}" type="presParOf" srcId="{1D5964E7-E4F3-A849-8F9D-249329BFA87C}" destId="{C78C8C75-9FB8-3F4F-ADA1-F8AA23CD203E}" srcOrd="4" destOrd="0" presId="urn:microsoft.com/office/officeart/2005/8/layout/cycle3"/>
    <dgm:cxn modelId="{D47BD274-E4C4-5143-A4F5-55E510818250}" type="presParOf" srcId="{1D5964E7-E4F3-A849-8F9D-249329BFA87C}" destId="{A8035468-00A2-0D4C-9F59-5FFC14E6FE65}" srcOrd="5" destOrd="0" presId="urn:microsoft.com/office/officeart/2005/8/layout/cycle3"/>
    <dgm:cxn modelId="{60C06FD3-9069-7245-9789-9730A8DC86FC}" type="presParOf" srcId="{1D5964E7-E4F3-A849-8F9D-249329BFA87C}" destId="{2CCD3742-8287-3A45-A154-D091264AE8F5}" srcOrd="6"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B26CC7D-72D9-7E40-A7CB-1B81471832F4}" type="doc">
      <dgm:prSet loTypeId="urn:microsoft.com/office/officeart/2005/8/layout/cycle3" loCatId="" qsTypeId="urn:microsoft.com/office/officeart/2005/8/quickstyle/simple1" qsCatId="simple" csTypeId="urn:microsoft.com/office/officeart/2005/8/colors/accent1_2" csCatId="accent1" phldr="1"/>
      <dgm:spPr/>
      <dgm:t>
        <a:bodyPr/>
        <a:lstStyle/>
        <a:p>
          <a:endParaRPr lang="en-US"/>
        </a:p>
      </dgm:t>
    </dgm:pt>
    <dgm:pt modelId="{A9767899-E2C4-0E4C-8895-CD5F5D35D0D7}">
      <dgm:prSet phldrT="[Text]"/>
      <dgm:spPr/>
      <dgm:t>
        <a:bodyPr/>
        <a:lstStyle/>
        <a:p>
          <a:pPr rtl="0"/>
          <a:r>
            <a:rPr lang="en-US" dirty="0"/>
            <a:t>Establish PLOs</a:t>
          </a:r>
        </a:p>
      </dgm:t>
    </dgm:pt>
    <dgm:pt modelId="{89F150B9-D18A-124C-B588-1690BFB6CD7B}" type="parTrans" cxnId="{BD009D6A-C99D-F547-A1B0-B0A27BC9B07C}">
      <dgm:prSet/>
      <dgm:spPr/>
      <dgm:t>
        <a:bodyPr/>
        <a:lstStyle/>
        <a:p>
          <a:endParaRPr lang="en-US"/>
        </a:p>
      </dgm:t>
    </dgm:pt>
    <dgm:pt modelId="{CB1C5E56-4E01-DF40-BB53-C680A039D00A}" type="sibTrans" cxnId="{BD009D6A-C99D-F547-A1B0-B0A27BC9B07C}">
      <dgm:prSet/>
      <dgm:spPr/>
      <dgm:t>
        <a:bodyPr/>
        <a:lstStyle/>
        <a:p>
          <a:endParaRPr lang="en-US"/>
        </a:p>
      </dgm:t>
    </dgm:pt>
    <dgm:pt modelId="{86597588-B877-014B-846B-7FA321343DE1}">
      <dgm:prSet phldrT="[Text]"/>
      <dgm:spPr/>
      <dgm:t>
        <a:bodyPr/>
        <a:lstStyle/>
        <a:p>
          <a:pPr rtl="0"/>
          <a:r>
            <a:rPr lang="en-US" dirty="0"/>
            <a:t>Create Curriculum Map</a:t>
          </a:r>
        </a:p>
      </dgm:t>
    </dgm:pt>
    <dgm:pt modelId="{CEF69F1F-A034-8846-8CFB-2B4B26533755}" type="parTrans" cxnId="{38031B69-AA4C-6844-9967-2A69BD0FF705}">
      <dgm:prSet/>
      <dgm:spPr/>
      <dgm:t>
        <a:bodyPr/>
        <a:lstStyle/>
        <a:p>
          <a:endParaRPr lang="en-US"/>
        </a:p>
      </dgm:t>
    </dgm:pt>
    <dgm:pt modelId="{1C72A2EC-A20C-2E4C-A2B0-D5145D675D37}" type="sibTrans" cxnId="{38031B69-AA4C-6844-9967-2A69BD0FF705}">
      <dgm:prSet/>
      <dgm:spPr/>
      <dgm:t>
        <a:bodyPr/>
        <a:lstStyle/>
        <a:p>
          <a:endParaRPr lang="en-US"/>
        </a:p>
      </dgm:t>
    </dgm:pt>
    <dgm:pt modelId="{09B89158-52DD-C640-A97A-697569BA5869}">
      <dgm:prSet phldrT="[Text]"/>
      <dgm:spPr/>
      <dgm:t>
        <a:bodyPr/>
        <a:lstStyle/>
        <a:p>
          <a:pPr rtl="0"/>
          <a:r>
            <a:rPr lang="en-US" dirty="0"/>
            <a:t>Select/Design Measures: Direct &amp; Indirect</a:t>
          </a:r>
        </a:p>
      </dgm:t>
    </dgm:pt>
    <dgm:pt modelId="{291D6FF6-C81B-314F-8E48-023847B3FA3C}" type="parTrans" cxnId="{2D0D201F-0EC2-EE46-AFD5-45D15CFB13BE}">
      <dgm:prSet/>
      <dgm:spPr/>
      <dgm:t>
        <a:bodyPr/>
        <a:lstStyle/>
        <a:p>
          <a:endParaRPr lang="en-US"/>
        </a:p>
      </dgm:t>
    </dgm:pt>
    <dgm:pt modelId="{4022B489-D203-504F-8B4F-300B69A04DC2}" type="sibTrans" cxnId="{2D0D201F-0EC2-EE46-AFD5-45D15CFB13BE}">
      <dgm:prSet/>
      <dgm:spPr/>
      <dgm:t>
        <a:bodyPr/>
        <a:lstStyle/>
        <a:p>
          <a:endParaRPr lang="en-US"/>
        </a:p>
      </dgm:t>
    </dgm:pt>
    <dgm:pt modelId="{53C3A608-87AF-3948-A546-74D3B8058C23}">
      <dgm:prSet phldrT="[Text]"/>
      <dgm:spPr/>
      <dgm:t>
        <a:bodyPr/>
        <a:lstStyle/>
        <a:p>
          <a:pPr rtl="0"/>
          <a:r>
            <a:rPr lang="en-US" dirty="0"/>
            <a:t>Collect Outcome Information</a:t>
          </a:r>
        </a:p>
      </dgm:t>
    </dgm:pt>
    <dgm:pt modelId="{6BE1802E-3066-BD44-AB85-B9FEBB2166E2}" type="parTrans" cxnId="{A711FEE4-F74D-F240-85F9-DEEAA8FD526D}">
      <dgm:prSet/>
      <dgm:spPr/>
      <dgm:t>
        <a:bodyPr/>
        <a:lstStyle/>
        <a:p>
          <a:endParaRPr lang="en-US"/>
        </a:p>
      </dgm:t>
    </dgm:pt>
    <dgm:pt modelId="{62BDE257-17DE-924C-A3D7-8B64AFEECF60}" type="sibTrans" cxnId="{A711FEE4-F74D-F240-85F9-DEEAA8FD526D}">
      <dgm:prSet/>
      <dgm:spPr/>
      <dgm:t>
        <a:bodyPr/>
        <a:lstStyle/>
        <a:p>
          <a:endParaRPr lang="en-US"/>
        </a:p>
      </dgm:t>
    </dgm:pt>
    <dgm:pt modelId="{FD0336BC-E598-3D42-824F-64E51C3EDCC5}">
      <dgm:prSet phldrT="[Text]"/>
      <dgm:spPr/>
      <dgm:t>
        <a:bodyPr/>
        <a:lstStyle/>
        <a:p>
          <a:pPr rtl="0"/>
          <a:r>
            <a:rPr lang="en-US" dirty="0"/>
            <a:t>Analyze, Report and Document Information</a:t>
          </a:r>
        </a:p>
      </dgm:t>
    </dgm:pt>
    <dgm:pt modelId="{88904BF4-2F37-A24E-BEE2-6E5ACA1CFA45}" type="parTrans" cxnId="{E6FFC2D3-667B-6249-B724-9A6DC23B924E}">
      <dgm:prSet/>
      <dgm:spPr/>
      <dgm:t>
        <a:bodyPr/>
        <a:lstStyle/>
        <a:p>
          <a:endParaRPr lang="en-US"/>
        </a:p>
      </dgm:t>
    </dgm:pt>
    <dgm:pt modelId="{9D82E5F6-F379-5147-AD44-B9687DA9FF40}" type="sibTrans" cxnId="{E6FFC2D3-667B-6249-B724-9A6DC23B924E}">
      <dgm:prSet/>
      <dgm:spPr/>
      <dgm:t>
        <a:bodyPr/>
        <a:lstStyle/>
        <a:p>
          <a:endParaRPr lang="en-US"/>
        </a:p>
      </dgm:t>
    </dgm:pt>
    <dgm:pt modelId="{BD1D06FB-AFCD-C949-A3A9-B2C24E1E6B9A}">
      <dgm:prSet phldrT="[Text]"/>
      <dgm:spPr/>
      <dgm:t>
        <a:bodyPr/>
        <a:lstStyle/>
        <a:p>
          <a:pPr rtl="0"/>
          <a:r>
            <a:rPr lang="en-US" dirty="0"/>
            <a:t>Use Information for Program Related Decisions</a:t>
          </a:r>
        </a:p>
      </dgm:t>
    </dgm:pt>
    <dgm:pt modelId="{DCB2D453-A1B9-234D-BBDC-FB008AF818D8}" type="parTrans" cxnId="{840A0FA7-19A4-7D4F-A0AF-4A538F2F5EF0}">
      <dgm:prSet/>
      <dgm:spPr/>
      <dgm:t>
        <a:bodyPr/>
        <a:lstStyle/>
        <a:p>
          <a:endParaRPr lang="en-US"/>
        </a:p>
      </dgm:t>
    </dgm:pt>
    <dgm:pt modelId="{C3FBF040-3DD4-EB44-889C-B8B01F33B0FD}" type="sibTrans" cxnId="{840A0FA7-19A4-7D4F-A0AF-4A538F2F5EF0}">
      <dgm:prSet/>
      <dgm:spPr/>
      <dgm:t>
        <a:bodyPr/>
        <a:lstStyle/>
        <a:p>
          <a:endParaRPr lang="en-US"/>
        </a:p>
      </dgm:t>
    </dgm:pt>
    <dgm:pt modelId="{F786A3C0-8395-DA4C-BAB3-12842ABFCB03}" type="pres">
      <dgm:prSet presAssocID="{3B26CC7D-72D9-7E40-A7CB-1B81471832F4}" presName="Name0" presStyleCnt="0">
        <dgm:presLayoutVars>
          <dgm:dir/>
          <dgm:resizeHandles val="exact"/>
        </dgm:presLayoutVars>
      </dgm:prSet>
      <dgm:spPr/>
    </dgm:pt>
    <dgm:pt modelId="{1D5964E7-E4F3-A849-8F9D-249329BFA87C}" type="pres">
      <dgm:prSet presAssocID="{3B26CC7D-72D9-7E40-A7CB-1B81471832F4}" presName="cycle" presStyleCnt="0"/>
      <dgm:spPr/>
    </dgm:pt>
    <dgm:pt modelId="{74F36370-52CD-3D43-8CAD-1F34B46E14D9}" type="pres">
      <dgm:prSet presAssocID="{A9767899-E2C4-0E4C-8895-CD5F5D35D0D7}" presName="nodeFirstNode" presStyleLbl="node1" presStyleIdx="0" presStyleCnt="6">
        <dgm:presLayoutVars>
          <dgm:bulletEnabled val="1"/>
        </dgm:presLayoutVars>
      </dgm:prSet>
      <dgm:spPr/>
    </dgm:pt>
    <dgm:pt modelId="{60EB463A-3AC8-B84C-96C3-60AE95E02A20}" type="pres">
      <dgm:prSet presAssocID="{CB1C5E56-4E01-DF40-BB53-C680A039D00A}" presName="sibTransFirstNode" presStyleLbl="bgShp" presStyleIdx="0" presStyleCnt="1"/>
      <dgm:spPr/>
    </dgm:pt>
    <dgm:pt modelId="{92957A4F-3417-4F48-9820-238F5D785736}" type="pres">
      <dgm:prSet presAssocID="{86597588-B877-014B-846B-7FA321343DE1}" presName="nodeFollowingNodes" presStyleLbl="node1" presStyleIdx="1" presStyleCnt="6">
        <dgm:presLayoutVars>
          <dgm:bulletEnabled val="1"/>
        </dgm:presLayoutVars>
      </dgm:prSet>
      <dgm:spPr/>
    </dgm:pt>
    <dgm:pt modelId="{DE56C9FE-BF0A-C146-9D39-6B439F381E61}" type="pres">
      <dgm:prSet presAssocID="{09B89158-52DD-C640-A97A-697569BA5869}" presName="nodeFollowingNodes" presStyleLbl="node1" presStyleIdx="2" presStyleCnt="6">
        <dgm:presLayoutVars>
          <dgm:bulletEnabled val="1"/>
        </dgm:presLayoutVars>
      </dgm:prSet>
      <dgm:spPr/>
    </dgm:pt>
    <dgm:pt modelId="{A8035468-00A2-0D4C-9F59-5FFC14E6FE65}" type="pres">
      <dgm:prSet presAssocID="{FD0336BC-E598-3D42-824F-64E51C3EDCC5}" presName="nodeFollowingNodes" presStyleLbl="node1" presStyleIdx="3" presStyleCnt="6">
        <dgm:presLayoutVars>
          <dgm:bulletEnabled val="1"/>
        </dgm:presLayoutVars>
      </dgm:prSet>
      <dgm:spPr/>
    </dgm:pt>
    <dgm:pt modelId="{D7EF70AF-C136-1448-8B63-0C402342298F}" type="pres">
      <dgm:prSet presAssocID="{53C3A608-87AF-3948-A546-74D3B8058C23}" presName="nodeFollowingNodes" presStyleLbl="node1" presStyleIdx="4" presStyleCnt="6">
        <dgm:presLayoutVars>
          <dgm:bulletEnabled val="1"/>
        </dgm:presLayoutVars>
      </dgm:prSet>
      <dgm:spPr/>
    </dgm:pt>
    <dgm:pt modelId="{2CCD3742-8287-3A45-A154-D091264AE8F5}" type="pres">
      <dgm:prSet presAssocID="{BD1D06FB-AFCD-C949-A3A9-B2C24E1E6B9A}" presName="nodeFollowingNodes" presStyleLbl="node1" presStyleIdx="5" presStyleCnt="6">
        <dgm:presLayoutVars>
          <dgm:bulletEnabled val="1"/>
        </dgm:presLayoutVars>
      </dgm:prSet>
      <dgm:spPr/>
    </dgm:pt>
  </dgm:ptLst>
  <dgm:cxnLst>
    <dgm:cxn modelId="{B8C2A314-DD6B-D643-A4A3-39E6C1CF29A1}" type="presOf" srcId="{A9767899-E2C4-0E4C-8895-CD5F5D35D0D7}" destId="{74F36370-52CD-3D43-8CAD-1F34B46E14D9}" srcOrd="0" destOrd="0" presId="urn:microsoft.com/office/officeart/2005/8/layout/cycle3"/>
    <dgm:cxn modelId="{A9F8DC1B-A72A-8541-AF02-E29541EE32DD}" type="presOf" srcId="{CB1C5E56-4E01-DF40-BB53-C680A039D00A}" destId="{60EB463A-3AC8-B84C-96C3-60AE95E02A20}" srcOrd="0" destOrd="0" presId="urn:microsoft.com/office/officeart/2005/8/layout/cycle3"/>
    <dgm:cxn modelId="{2D0D201F-0EC2-EE46-AFD5-45D15CFB13BE}" srcId="{3B26CC7D-72D9-7E40-A7CB-1B81471832F4}" destId="{09B89158-52DD-C640-A97A-697569BA5869}" srcOrd="2" destOrd="0" parTransId="{291D6FF6-C81B-314F-8E48-023847B3FA3C}" sibTransId="{4022B489-D203-504F-8B4F-300B69A04DC2}"/>
    <dgm:cxn modelId="{46CB652E-ED15-B847-B84F-A1A23099663D}" type="presOf" srcId="{3B26CC7D-72D9-7E40-A7CB-1B81471832F4}" destId="{F786A3C0-8395-DA4C-BAB3-12842ABFCB03}" srcOrd="0" destOrd="0" presId="urn:microsoft.com/office/officeart/2005/8/layout/cycle3"/>
    <dgm:cxn modelId="{DBF2D251-E86C-1B42-AD62-A820E6027920}" type="presOf" srcId="{FD0336BC-E598-3D42-824F-64E51C3EDCC5}" destId="{A8035468-00A2-0D4C-9F59-5FFC14E6FE65}" srcOrd="0" destOrd="0" presId="urn:microsoft.com/office/officeart/2005/8/layout/cycle3"/>
    <dgm:cxn modelId="{92145C62-DCED-4342-86A4-E8ABCB5678F1}" type="presOf" srcId="{86597588-B877-014B-846B-7FA321343DE1}" destId="{92957A4F-3417-4F48-9820-238F5D785736}" srcOrd="0" destOrd="0" presId="urn:microsoft.com/office/officeart/2005/8/layout/cycle3"/>
    <dgm:cxn modelId="{38031B69-AA4C-6844-9967-2A69BD0FF705}" srcId="{3B26CC7D-72D9-7E40-A7CB-1B81471832F4}" destId="{86597588-B877-014B-846B-7FA321343DE1}" srcOrd="1" destOrd="0" parTransId="{CEF69F1F-A034-8846-8CFB-2B4B26533755}" sibTransId="{1C72A2EC-A20C-2E4C-A2B0-D5145D675D37}"/>
    <dgm:cxn modelId="{BD009D6A-C99D-F547-A1B0-B0A27BC9B07C}" srcId="{3B26CC7D-72D9-7E40-A7CB-1B81471832F4}" destId="{A9767899-E2C4-0E4C-8895-CD5F5D35D0D7}" srcOrd="0" destOrd="0" parTransId="{89F150B9-D18A-124C-B588-1690BFB6CD7B}" sibTransId="{CB1C5E56-4E01-DF40-BB53-C680A039D00A}"/>
    <dgm:cxn modelId="{0DA33B9E-21B5-DC40-8891-35FD72AFAEFE}" type="presOf" srcId="{BD1D06FB-AFCD-C949-A3A9-B2C24E1E6B9A}" destId="{2CCD3742-8287-3A45-A154-D091264AE8F5}" srcOrd="0" destOrd="0" presId="urn:microsoft.com/office/officeart/2005/8/layout/cycle3"/>
    <dgm:cxn modelId="{840A0FA7-19A4-7D4F-A0AF-4A538F2F5EF0}" srcId="{3B26CC7D-72D9-7E40-A7CB-1B81471832F4}" destId="{BD1D06FB-AFCD-C949-A3A9-B2C24E1E6B9A}" srcOrd="5" destOrd="0" parTransId="{DCB2D453-A1B9-234D-BBDC-FB008AF818D8}" sibTransId="{C3FBF040-3DD4-EB44-889C-B8B01F33B0FD}"/>
    <dgm:cxn modelId="{B08A1BA8-7D1A-2645-8C8D-8FEAC55B933E}" type="presOf" srcId="{09B89158-52DD-C640-A97A-697569BA5869}" destId="{DE56C9FE-BF0A-C146-9D39-6B439F381E61}" srcOrd="0" destOrd="0" presId="urn:microsoft.com/office/officeart/2005/8/layout/cycle3"/>
    <dgm:cxn modelId="{E6FFC2D3-667B-6249-B724-9A6DC23B924E}" srcId="{3B26CC7D-72D9-7E40-A7CB-1B81471832F4}" destId="{FD0336BC-E598-3D42-824F-64E51C3EDCC5}" srcOrd="3" destOrd="0" parTransId="{88904BF4-2F37-A24E-BEE2-6E5ACA1CFA45}" sibTransId="{9D82E5F6-F379-5147-AD44-B9687DA9FF40}"/>
    <dgm:cxn modelId="{6A53F3DC-E085-F042-ADEF-3C1117257559}" type="presOf" srcId="{53C3A608-87AF-3948-A546-74D3B8058C23}" destId="{D7EF70AF-C136-1448-8B63-0C402342298F}" srcOrd="0" destOrd="0" presId="urn:microsoft.com/office/officeart/2005/8/layout/cycle3"/>
    <dgm:cxn modelId="{A711FEE4-F74D-F240-85F9-DEEAA8FD526D}" srcId="{3B26CC7D-72D9-7E40-A7CB-1B81471832F4}" destId="{53C3A608-87AF-3948-A546-74D3B8058C23}" srcOrd="4" destOrd="0" parTransId="{6BE1802E-3066-BD44-AB85-B9FEBB2166E2}" sibTransId="{62BDE257-17DE-924C-A3D7-8B64AFEECF60}"/>
    <dgm:cxn modelId="{8BE400F6-6830-5741-962F-0EECAFA2A25B}" type="presParOf" srcId="{F786A3C0-8395-DA4C-BAB3-12842ABFCB03}" destId="{1D5964E7-E4F3-A849-8F9D-249329BFA87C}" srcOrd="0" destOrd="0" presId="urn:microsoft.com/office/officeart/2005/8/layout/cycle3"/>
    <dgm:cxn modelId="{185DBF41-B5E4-CB45-9D42-E3597CA6351D}" type="presParOf" srcId="{1D5964E7-E4F3-A849-8F9D-249329BFA87C}" destId="{74F36370-52CD-3D43-8CAD-1F34B46E14D9}" srcOrd="0" destOrd="0" presId="urn:microsoft.com/office/officeart/2005/8/layout/cycle3"/>
    <dgm:cxn modelId="{E681E72F-4F20-C84A-AE4F-332E1BADF44A}" type="presParOf" srcId="{1D5964E7-E4F3-A849-8F9D-249329BFA87C}" destId="{60EB463A-3AC8-B84C-96C3-60AE95E02A20}" srcOrd="1" destOrd="0" presId="urn:microsoft.com/office/officeart/2005/8/layout/cycle3"/>
    <dgm:cxn modelId="{050340DF-9412-A446-9731-16AA8C9FF349}" type="presParOf" srcId="{1D5964E7-E4F3-A849-8F9D-249329BFA87C}" destId="{92957A4F-3417-4F48-9820-238F5D785736}" srcOrd="2" destOrd="0" presId="urn:microsoft.com/office/officeart/2005/8/layout/cycle3"/>
    <dgm:cxn modelId="{300A9801-A585-684B-8E86-AD7BC929BD34}" type="presParOf" srcId="{1D5964E7-E4F3-A849-8F9D-249329BFA87C}" destId="{DE56C9FE-BF0A-C146-9D39-6B439F381E61}" srcOrd="3" destOrd="0" presId="urn:microsoft.com/office/officeart/2005/8/layout/cycle3"/>
    <dgm:cxn modelId="{F2894E40-A8A3-F345-8E08-359C6CC787B3}" type="presParOf" srcId="{1D5964E7-E4F3-A849-8F9D-249329BFA87C}" destId="{A8035468-00A2-0D4C-9F59-5FFC14E6FE65}" srcOrd="4" destOrd="0" presId="urn:microsoft.com/office/officeart/2005/8/layout/cycle3"/>
    <dgm:cxn modelId="{1D186AD5-64D6-8D46-B928-5E4D2BE12CDE}" type="presParOf" srcId="{1D5964E7-E4F3-A849-8F9D-249329BFA87C}" destId="{D7EF70AF-C136-1448-8B63-0C402342298F}" srcOrd="5" destOrd="0" presId="urn:microsoft.com/office/officeart/2005/8/layout/cycle3"/>
    <dgm:cxn modelId="{965DE76F-0F59-A742-89D4-988F0629B593}" type="presParOf" srcId="{1D5964E7-E4F3-A849-8F9D-249329BFA87C}" destId="{2CCD3742-8287-3A45-A154-D091264AE8F5}" srcOrd="6"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EB463A-3AC8-B84C-96C3-60AE95E02A20}">
      <dsp:nvSpPr>
        <dsp:cNvPr id="0" name=""/>
        <dsp:cNvSpPr/>
      </dsp:nvSpPr>
      <dsp:spPr>
        <a:xfrm>
          <a:off x="3685834" y="-2588"/>
          <a:ext cx="3658280" cy="3658280"/>
        </a:xfrm>
        <a:prstGeom prst="circularArrow">
          <a:avLst>
            <a:gd name="adj1" fmla="val 5274"/>
            <a:gd name="adj2" fmla="val 312630"/>
            <a:gd name="adj3" fmla="val 14199020"/>
            <a:gd name="adj4" fmla="val 17144074"/>
            <a:gd name="adj5" fmla="val 5477"/>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4F36370-52CD-3D43-8CAD-1F34B46E14D9}">
      <dsp:nvSpPr>
        <dsp:cNvPr id="0" name=""/>
        <dsp:cNvSpPr/>
      </dsp:nvSpPr>
      <dsp:spPr>
        <a:xfrm>
          <a:off x="4808099" y="1591"/>
          <a:ext cx="1413750" cy="706875"/>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kern="1200" dirty="0"/>
            <a:t>Establish PLOs</a:t>
          </a:r>
        </a:p>
      </dsp:txBody>
      <dsp:txXfrm>
        <a:off x="4842606" y="36098"/>
        <a:ext cx="1344736" cy="637861"/>
      </dsp:txXfrm>
    </dsp:sp>
    <dsp:sp modelId="{92957A4F-3417-4F48-9820-238F5D785736}">
      <dsp:nvSpPr>
        <dsp:cNvPr id="0" name=""/>
        <dsp:cNvSpPr/>
      </dsp:nvSpPr>
      <dsp:spPr>
        <a:xfrm>
          <a:off x="6093358" y="743636"/>
          <a:ext cx="1413750" cy="706875"/>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kern="1200" dirty="0"/>
            <a:t>Create Curriculum Map</a:t>
          </a:r>
        </a:p>
      </dsp:txBody>
      <dsp:txXfrm>
        <a:off x="6127865" y="778143"/>
        <a:ext cx="1344736" cy="637861"/>
      </dsp:txXfrm>
    </dsp:sp>
    <dsp:sp modelId="{DE56C9FE-BF0A-C146-9D39-6B439F381E61}">
      <dsp:nvSpPr>
        <dsp:cNvPr id="0" name=""/>
        <dsp:cNvSpPr/>
      </dsp:nvSpPr>
      <dsp:spPr>
        <a:xfrm>
          <a:off x="6093358" y="2227725"/>
          <a:ext cx="1413750" cy="706875"/>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kern="1200" dirty="0"/>
            <a:t>Select/Design Measures: Direct &amp; Indirect</a:t>
          </a:r>
        </a:p>
      </dsp:txBody>
      <dsp:txXfrm>
        <a:off x="6127865" y="2262232"/>
        <a:ext cx="1344736" cy="637861"/>
      </dsp:txXfrm>
    </dsp:sp>
    <dsp:sp modelId="{C78C8C75-9FB8-3F4F-ADA1-F8AA23CD203E}">
      <dsp:nvSpPr>
        <dsp:cNvPr id="0" name=""/>
        <dsp:cNvSpPr/>
      </dsp:nvSpPr>
      <dsp:spPr>
        <a:xfrm>
          <a:off x="4808099" y="2969770"/>
          <a:ext cx="1413750" cy="706875"/>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kern="1200" dirty="0"/>
            <a:t>Collect Outcome Information</a:t>
          </a:r>
        </a:p>
      </dsp:txBody>
      <dsp:txXfrm>
        <a:off x="4842606" y="3004277"/>
        <a:ext cx="1344736" cy="637861"/>
      </dsp:txXfrm>
    </dsp:sp>
    <dsp:sp modelId="{A8035468-00A2-0D4C-9F59-5FFC14E6FE65}">
      <dsp:nvSpPr>
        <dsp:cNvPr id="0" name=""/>
        <dsp:cNvSpPr/>
      </dsp:nvSpPr>
      <dsp:spPr>
        <a:xfrm>
          <a:off x="3522840" y="2227725"/>
          <a:ext cx="1413750" cy="706875"/>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kern="1200" dirty="0"/>
            <a:t>Analyze, Report and Document Information</a:t>
          </a:r>
        </a:p>
      </dsp:txBody>
      <dsp:txXfrm>
        <a:off x="3557347" y="2262232"/>
        <a:ext cx="1344736" cy="637861"/>
      </dsp:txXfrm>
    </dsp:sp>
    <dsp:sp modelId="{2CCD3742-8287-3A45-A154-D091264AE8F5}">
      <dsp:nvSpPr>
        <dsp:cNvPr id="0" name=""/>
        <dsp:cNvSpPr/>
      </dsp:nvSpPr>
      <dsp:spPr>
        <a:xfrm>
          <a:off x="3522840" y="743636"/>
          <a:ext cx="1413750" cy="706875"/>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kern="1200" dirty="0"/>
            <a:t>Use Information for Program Related Decisions</a:t>
          </a:r>
        </a:p>
      </dsp:txBody>
      <dsp:txXfrm>
        <a:off x="3557347" y="778143"/>
        <a:ext cx="1344736" cy="6378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EB463A-3AC8-B84C-96C3-60AE95E02A20}">
      <dsp:nvSpPr>
        <dsp:cNvPr id="0" name=""/>
        <dsp:cNvSpPr/>
      </dsp:nvSpPr>
      <dsp:spPr>
        <a:xfrm>
          <a:off x="3685834" y="-2588"/>
          <a:ext cx="3658280" cy="3658280"/>
        </a:xfrm>
        <a:prstGeom prst="circularArrow">
          <a:avLst>
            <a:gd name="adj1" fmla="val 5274"/>
            <a:gd name="adj2" fmla="val 312630"/>
            <a:gd name="adj3" fmla="val 14199020"/>
            <a:gd name="adj4" fmla="val 17144074"/>
            <a:gd name="adj5" fmla="val 5477"/>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4F36370-52CD-3D43-8CAD-1F34B46E14D9}">
      <dsp:nvSpPr>
        <dsp:cNvPr id="0" name=""/>
        <dsp:cNvSpPr/>
      </dsp:nvSpPr>
      <dsp:spPr>
        <a:xfrm>
          <a:off x="4808099" y="1591"/>
          <a:ext cx="1413750" cy="706875"/>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kern="1200" dirty="0"/>
            <a:t>Establish PLOs</a:t>
          </a:r>
        </a:p>
      </dsp:txBody>
      <dsp:txXfrm>
        <a:off x="4842606" y="36098"/>
        <a:ext cx="1344736" cy="637861"/>
      </dsp:txXfrm>
    </dsp:sp>
    <dsp:sp modelId="{92957A4F-3417-4F48-9820-238F5D785736}">
      <dsp:nvSpPr>
        <dsp:cNvPr id="0" name=""/>
        <dsp:cNvSpPr/>
      </dsp:nvSpPr>
      <dsp:spPr>
        <a:xfrm>
          <a:off x="6093358" y="743636"/>
          <a:ext cx="1413750" cy="706875"/>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kern="1200" dirty="0"/>
            <a:t>Create Curriculum Map</a:t>
          </a:r>
        </a:p>
      </dsp:txBody>
      <dsp:txXfrm>
        <a:off x="6127865" y="778143"/>
        <a:ext cx="1344736" cy="637861"/>
      </dsp:txXfrm>
    </dsp:sp>
    <dsp:sp modelId="{DE56C9FE-BF0A-C146-9D39-6B439F381E61}">
      <dsp:nvSpPr>
        <dsp:cNvPr id="0" name=""/>
        <dsp:cNvSpPr/>
      </dsp:nvSpPr>
      <dsp:spPr>
        <a:xfrm>
          <a:off x="6093358" y="2227725"/>
          <a:ext cx="1413750" cy="706875"/>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kern="1200" dirty="0"/>
            <a:t>Select/Design Measures: Direct &amp; Indirect</a:t>
          </a:r>
        </a:p>
      </dsp:txBody>
      <dsp:txXfrm>
        <a:off x="6127865" y="2262232"/>
        <a:ext cx="1344736" cy="637861"/>
      </dsp:txXfrm>
    </dsp:sp>
    <dsp:sp modelId="{A8035468-00A2-0D4C-9F59-5FFC14E6FE65}">
      <dsp:nvSpPr>
        <dsp:cNvPr id="0" name=""/>
        <dsp:cNvSpPr/>
      </dsp:nvSpPr>
      <dsp:spPr>
        <a:xfrm>
          <a:off x="4808099" y="2969770"/>
          <a:ext cx="1413750" cy="706875"/>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kern="1200" dirty="0"/>
            <a:t>Analyze, Report and Document Information</a:t>
          </a:r>
        </a:p>
      </dsp:txBody>
      <dsp:txXfrm>
        <a:off x="4842606" y="3004277"/>
        <a:ext cx="1344736" cy="637861"/>
      </dsp:txXfrm>
    </dsp:sp>
    <dsp:sp modelId="{D7EF70AF-C136-1448-8B63-0C402342298F}">
      <dsp:nvSpPr>
        <dsp:cNvPr id="0" name=""/>
        <dsp:cNvSpPr/>
      </dsp:nvSpPr>
      <dsp:spPr>
        <a:xfrm>
          <a:off x="3522840" y="2227725"/>
          <a:ext cx="1413750" cy="706875"/>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kern="1200" dirty="0"/>
            <a:t>Collect Outcome Information</a:t>
          </a:r>
        </a:p>
      </dsp:txBody>
      <dsp:txXfrm>
        <a:off x="3557347" y="2262232"/>
        <a:ext cx="1344736" cy="637861"/>
      </dsp:txXfrm>
    </dsp:sp>
    <dsp:sp modelId="{2CCD3742-8287-3A45-A154-D091264AE8F5}">
      <dsp:nvSpPr>
        <dsp:cNvPr id="0" name=""/>
        <dsp:cNvSpPr/>
      </dsp:nvSpPr>
      <dsp:spPr>
        <a:xfrm>
          <a:off x="3522840" y="743636"/>
          <a:ext cx="1413750" cy="706875"/>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kern="1200" dirty="0"/>
            <a:t>Use Information for Program Related Decisions</a:t>
          </a:r>
        </a:p>
      </dsp:txBody>
      <dsp:txXfrm>
        <a:off x="3557347" y="778143"/>
        <a:ext cx="1344736" cy="637861"/>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113156-8C25-BD4D-ACB5-F30ECE6AB891}" type="datetimeFigureOut">
              <a:rPr lang="en-US" smtClean="0"/>
              <a:t>5/5/21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56E9AB-5526-294F-B605-7896247EEF59}" type="slidenum">
              <a:rPr lang="en-US" smtClean="0"/>
              <a:t>‹#›</a:t>
            </a:fld>
            <a:endParaRPr lang="en-US" dirty="0"/>
          </a:p>
        </p:txBody>
      </p:sp>
    </p:spTree>
    <p:extLst>
      <p:ext uri="{BB962C8B-B14F-4D97-AF65-F5344CB8AC3E}">
        <p14:creationId xmlns:p14="http://schemas.microsoft.com/office/powerpoint/2010/main" val="8549845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D56E9AB-5526-294F-B605-7896247EEF59}" type="slidenum">
              <a:rPr lang="en-US" smtClean="0"/>
              <a:t>1</a:t>
            </a:fld>
            <a:endParaRPr lang="en-US" dirty="0"/>
          </a:p>
        </p:txBody>
      </p:sp>
    </p:spTree>
    <p:extLst>
      <p:ext uri="{BB962C8B-B14F-4D97-AF65-F5344CB8AC3E}">
        <p14:creationId xmlns:p14="http://schemas.microsoft.com/office/powerpoint/2010/main" val="14439626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D56E9AB-5526-294F-B605-7896247EEF59}" type="slidenum">
              <a:rPr lang="en-US" smtClean="0"/>
              <a:t>2</a:t>
            </a:fld>
            <a:endParaRPr lang="en-US" dirty="0"/>
          </a:p>
        </p:txBody>
      </p:sp>
    </p:spTree>
    <p:extLst>
      <p:ext uri="{BB962C8B-B14F-4D97-AF65-F5344CB8AC3E}">
        <p14:creationId xmlns:p14="http://schemas.microsoft.com/office/powerpoint/2010/main" val="29295228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D56E9AB-5526-294F-B605-7896247EEF59}" type="slidenum">
              <a:rPr lang="en-US" smtClean="0"/>
              <a:t>3</a:t>
            </a:fld>
            <a:endParaRPr lang="en-US" dirty="0"/>
          </a:p>
        </p:txBody>
      </p:sp>
    </p:spTree>
    <p:extLst>
      <p:ext uri="{BB962C8B-B14F-4D97-AF65-F5344CB8AC3E}">
        <p14:creationId xmlns:p14="http://schemas.microsoft.com/office/powerpoint/2010/main" val="35001647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D56E9AB-5526-294F-B605-7896247EEF59}" type="slidenum">
              <a:rPr lang="en-US" smtClean="0"/>
              <a:t>4</a:t>
            </a:fld>
            <a:endParaRPr lang="en-US" dirty="0"/>
          </a:p>
        </p:txBody>
      </p:sp>
    </p:spTree>
    <p:extLst>
      <p:ext uri="{BB962C8B-B14F-4D97-AF65-F5344CB8AC3E}">
        <p14:creationId xmlns:p14="http://schemas.microsoft.com/office/powerpoint/2010/main" val="7820821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D56E9AB-5526-294F-B605-7896247EEF59}" type="slidenum">
              <a:rPr lang="en-US" smtClean="0"/>
              <a:t>5</a:t>
            </a:fld>
            <a:endParaRPr lang="en-US" dirty="0"/>
          </a:p>
        </p:txBody>
      </p:sp>
    </p:spTree>
    <p:extLst>
      <p:ext uri="{BB962C8B-B14F-4D97-AF65-F5344CB8AC3E}">
        <p14:creationId xmlns:p14="http://schemas.microsoft.com/office/powerpoint/2010/main" val="17091163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D56E9AB-5526-294F-B605-7896247EEF59}" type="slidenum">
              <a:rPr lang="en-US" smtClean="0"/>
              <a:t>6</a:t>
            </a:fld>
            <a:endParaRPr lang="en-US" dirty="0"/>
          </a:p>
        </p:txBody>
      </p:sp>
    </p:spTree>
    <p:extLst>
      <p:ext uri="{BB962C8B-B14F-4D97-AF65-F5344CB8AC3E}">
        <p14:creationId xmlns:p14="http://schemas.microsoft.com/office/powerpoint/2010/main" val="41005352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D56E9AB-5526-294F-B605-7896247EEF59}" type="slidenum">
              <a:rPr lang="en-US" smtClean="0"/>
              <a:t>7</a:t>
            </a:fld>
            <a:endParaRPr lang="en-US" dirty="0"/>
          </a:p>
        </p:txBody>
      </p:sp>
    </p:spTree>
    <p:extLst>
      <p:ext uri="{BB962C8B-B14F-4D97-AF65-F5344CB8AC3E}">
        <p14:creationId xmlns:p14="http://schemas.microsoft.com/office/powerpoint/2010/main" val="9195731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D56E9AB-5526-294F-B605-7896247EEF59}" type="slidenum">
              <a:rPr lang="en-US" smtClean="0"/>
              <a:t>8</a:t>
            </a:fld>
            <a:endParaRPr lang="en-US" dirty="0"/>
          </a:p>
        </p:txBody>
      </p:sp>
    </p:spTree>
    <p:extLst>
      <p:ext uri="{BB962C8B-B14F-4D97-AF65-F5344CB8AC3E}">
        <p14:creationId xmlns:p14="http://schemas.microsoft.com/office/powerpoint/2010/main" val="6786684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56E9AB-5526-294F-B605-7896247EEF59}" type="slidenum">
              <a:rPr lang="en-US" smtClean="0"/>
              <a:t>17</a:t>
            </a:fld>
            <a:endParaRPr lang="en-US" dirty="0"/>
          </a:p>
        </p:txBody>
      </p:sp>
    </p:spTree>
    <p:extLst>
      <p:ext uri="{BB962C8B-B14F-4D97-AF65-F5344CB8AC3E}">
        <p14:creationId xmlns:p14="http://schemas.microsoft.com/office/powerpoint/2010/main" val="8802602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56E9AB-5526-294F-B605-7896247EEF59}" type="slidenum">
              <a:rPr lang="en-US" smtClean="0"/>
              <a:t>18</a:t>
            </a:fld>
            <a:endParaRPr lang="en-US" dirty="0"/>
          </a:p>
        </p:txBody>
      </p:sp>
    </p:spTree>
    <p:extLst>
      <p:ext uri="{BB962C8B-B14F-4D97-AF65-F5344CB8AC3E}">
        <p14:creationId xmlns:p14="http://schemas.microsoft.com/office/powerpoint/2010/main" val="22882248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56E9AB-5526-294F-B605-7896247EEF59}" type="slidenum">
              <a:rPr lang="en-US" smtClean="0"/>
              <a:t>19</a:t>
            </a:fld>
            <a:endParaRPr lang="en-US" dirty="0"/>
          </a:p>
        </p:txBody>
      </p:sp>
    </p:spTree>
    <p:extLst>
      <p:ext uri="{BB962C8B-B14F-4D97-AF65-F5344CB8AC3E}">
        <p14:creationId xmlns:p14="http://schemas.microsoft.com/office/powerpoint/2010/main" val="9587983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175E7AC9-5DD2-774D-84AD-D01E3BC9FF92}" type="datetime1">
              <a:rPr lang="en-US" smtClean="0"/>
              <a:t>5/5/21</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r>
              <a:rPr lang="en-US" dirty="0"/>
              <a:t>S. DeProw, PhD</a:t>
            </a:r>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ED2B9515-7D74-7D40-BF0D-955DA798EF7F}" type="slidenum">
              <a:rPr lang="en-US" smtClean="0"/>
              <a:t>‹#›</a:t>
            </a:fld>
            <a:endParaRPr lang="en-US" dirty="0"/>
          </a:p>
        </p:txBody>
      </p:sp>
    </p:spTree>
    <p:extLst>
      <p:ext uri="{BB962C8B-B14F-4D97-AF65-F5344CB8AC3E}">
        <p14:creationId xmlns:p14="http://schemas.microsoft.com/office/powerpoint/2010/main" val="34526273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602948-1A6D-8242-9CA4-753F73B0B44B}" type="datetime1">
              <a:rPr lang="en-US" smtClean="0"/>
              <a:t>5/5/21</a:t>
            </a:fld>
            <a:endParaRPr lang="en-US" dirty="0"/>
          </a:p>
        </p:txBody>
      </p:sp>
      <p:sp>
        <p:nvSpPr>
          <p:cNvPr id="5" name="Footer Placeholder 4"/>
          <p:cNvSpPr>
            <a:spLocks noGrp="1"/>
          </p:cNvSpPr>
          <p:nvPr>
            <p:ph type="ftr" sz="quarter" idx="11"/>
          </p:nvPr>
        </p:nvSpPr>
        <p:spPr/>
        <p:txBody>
          <a:bodyPr/>
          <a:lstStyle/>
          <a:p>
            <a:r>
              <a:rPr lang="en-US" dirty="0"/>
              <a:t>S. DeProw, PhD</a:t>
            </a:r>
          </a:p>
        </p:txBody>
      </p:sp>
      <p:sp>
        <p:nvSpPr>
          <p:cNvPr id="6" name="Slide Number Placeholder 5"/>
          <p:cNvSpPr>
            <a:spLocks noGrp="1"/>
          </p:cNvSpPr>
          <p:nvPr>
            <p:ph type="sldNum" sz="quarter" idx="12"/>
          </p:nvPr>
        </p:nvSpPr>
        <p:spPr>
          <a:xfrm>
            <a:off x="10558300" y="5956137"/>
            <a:ext cx="1052508" cy="365125"/>
          </a:xfrm>
        </p:spPr>
        <p:txBody>
          <a:bodyPr/>
          <a:lstStyle/>
          <a:p>
            <a:fld id="{ED2B9515-7D74-7D40-BF0D-955DA798EF7F}" type="slidenum">
              <a:rPr lang="en-US" smtClean="0"/>
              <a:t>‹#›</a:t>
            </a:fld>
            <a:endParaRPr lang="en-US" dirty="0"/>
          </a:p>
        </p:txBody>
      </p:sp>
    </p:spTree>
    <p:extLst>
      <p:ext uri="{BB962C8B-B14F-4D97-AF65-F5344CB8AC3E}">
        <p14:creationId xmlns:p14="http://schemas.microsoft.com/office/powerpoint/2010/main" val="501689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8E41D5F1-D791-1948-ABBB-AC353A2137FF}" type="datetime1">
              <a:rPr lang="en-US" smtClean="0"/>
              <a:t>5/5/21</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r>
              <a:rPr lang="en-US" dirty="0"/>
              <a:t>S. DeProw, PhD</a:t>
            </a:r>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ED2B9515-7D74-7D40-BF0D-955DA798EF7F}" type="slidenum">
              <a:rPr lang="en-US" smtClean="0"/>
              <a:t>‹#›</a:t>
            </a:fld>
            <a:endParaRPr lang="en-US" dirty="0"/>
          </a:p>
        </p:txBody>
      </p:sp>
    </p:spTree>
    <p:extLst>
      <p:ext uri="{BB962C8B-B14F-4D97-AF65-F5344CB8AC3E}">
        <p14:creationId xmlns:p14="http://schemas.microsoft.com/office/powerpoint/2010/main" val="38021337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C9873C4-AC8B-2542-B23E-A3F21BBF7849}" type="datetime1">
              <a:rPr lang="en-US" smtClean="0"/>
              <a:t>5/5/21</a:t>
            </a:fld>
            <a:endParaRPr lang="en-US" dirty="0"/>
          </a:p>
        </p:txBody>
      </p:sp>
      <p:sp>
        <p:nvSpPr>
          <p:cNvPr id="6" name="Footer Placeholder 5"/>
          <p:cNvSpPr>
            <a:spLocks noGrp="1"/>
          </p:cNvSpPr>
          <p:nvPr>
            <p:ph type="ftr" sz="quarter" idx="11"/>
          </p:nvPr>
        </p:nvSpPr>
        <p:spPr/>
        <p:txBody>
          <a:bodyPr/>
          <a:lstStyle/>
          <a:p>
            <a:r>
              <a:rPr lang="en-US" dirty="0"/>
              <a:t>S. DeProw, PhD</a:t>
            </a:r>
          </a:p>
        </p:txBody>
      </p:sp>
      <p:sp>
        <p:nvSpPr>
          <p:cNvPr id="7" name="Slide Number Placeholder 6"/>
          <p:cNvSpPr>
            <a:spLocks noGrp="1"/>
          </p:cNvSpPr>
          <p:nvPr>
            <p:ph type="sldNum" sz="quarter" idx="12"/>
          </p:nvPr>
        </p:nvSpPr>
        <p:spPr/>
        <p:txBody>
          <a:bodyPr/>
          <a:lstStyle/>
          <a:p>
            <a:fld id="{ED2B9515-7D74-7D40-BF0D-955DA798EF7F}" type="slidenum">
              <a:rPr lang="en-US" smtClean="0"/>
              <a:t>‹#›</a:t>
            </a:fld>
            <a:endParaRPr lang="en-US" dirty="0"/>
          </a:p>
        </p:txBody>
      </p:sp>
    </p:spTree>
    <p:extLst>
      <p:ext uri="{BB962C8B-B14F-4D97-AF65-F5344CB8AC3E}">
        <p14:creationId xmlns:p14="http://schemas.microsoft.com/office/powerpoint/2010/main" val="2531712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00B058F-91DD-2D43-BDFB-21E35F9C3FBB}" type="datetime1">
              <a:rPr lang="en-US" smtClean="0"/>
              <a:t>5/5/21</a:t>
            </a:fld>
            <a:endParaRPr lang="en-US" dirty="0"/>
          </a:p>
        </p:txBody>
      </p:sp>
      <p:sp>
        <p:nvSpPr>
          <p:cNvPr id="8" name="Footer Placeholder 7"/>
          <p:cNvSpPr>
            <a:spLocks noGrp="1"/>
          </p:cNvSpPr>
          <p:nvPr>
            <p:ph type="ftr" sz="quarter" idx="11"/>
          </p:nvPr>
        </p:nvSpPr>
        <p:spPr/>
        <p:txBody>
          <a:bodyPr/>
          <a:lstStyle/>
          <a:p>
            <a:r>
              <a:rPr lang="en-US" dirty="0"/>
              <a:t>S. DeProw, PhD</a:t>
            </a:r>
          </a:p>
        </p:txBody>
      </p:sp>
      <p:sp>
        <p:nvSpPr>
          <p:cNvPr id="9" name="Slide Number Placeholder 8"/>
          <p:cNvSpPr>
            <a:spLocks noGrp="1"/>
          </p:cNvSpPr>
          <p:nvPr>
            <p:ph type="sldNum" sz="quarter" idx="12"/>
          </p:nvPr>
        </p:nvSpPr>
        <p:spPr/>
        <p:txBody>
          <a:bodyPr/>
          <a:lstStyle/>
          <a:p>
            <a:fld id="{ED2B9515-7D74-7D40-BF0D-955DA798EF7F}" type="slidenum">
              <a:rPr lang="en-US" smtClean="0"/>
              <a:t>‹#›</a:t>
            </a:fld>
            <a:endParaRPr lang="en-US" dirty="0"/>
          </a:p>
        </p:txBody>
      </p:sp>
    </p:spTree>
    <p:extLst>
      <p:ext uri="{BB962C8B-B14F-4D97-AF65-F5344CB8AC3E}">
        <p14:creationId xmlns:p14="http://schemas.microsoft.com/office/powerpoint/2010/main" val="3341206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9D60F3A-41F7-B74A-BDD7-5293E026AFE2}" type="datetime1">
              <a:rPr lang="en-US" smtClean="0"/>
              <a:t>5/5/21</a:t>
            </a:fld>
            <a:endParaRPr lang="en-US" dirty="0"/>
          </a:p>
        </p:txBody>
      </p:sp>
      <p:sp>
        <p:nvSpPr>
          <p:cNvPr id="4" name="Footer Placeholder 3"/>
          <p:cNvSpPr>
            <a:spLocks noGrp="1"/>
          </p:cNvSpPr>
          <p:nvPr>
            <p:ph type="ftr" sz="quarter" idx="11"/>
          </p:nvPr>
        </p:nvSpPr>
        <p:spPr/>
        <p:txBody>
          <a:bodyPr/>
          <a:lstStyle/>
          <a:p>
            <a:r>
              <a:rPr lang="en-US" dirty="0"/>
              <a:t>S. DeProw, PhD</a:t>
            </a:r>
          </a:p>
        </p:txBody>
      </p:sp>
      <p:sp>
        <p:nvSpPr>
          <p:cNvPr id="5" name="Slide Number Placeholder 4"/>
          <p:cNvSpPr>
            <a:spLocks noGrp="1"/>
          </p:cNvSpPr>
          <p:nvPr>
            <p:ph type="sldNum" sz="quarter" idx="12"/>
          </p:nvPr>
        </p:nvSpPr>
        <p:spPr/>
        <p:txBody>
          <a:bodyPr/>
          <a:lstStyle/>
          <a:p>
            <a:fld id="{ED2B9515-7D74-7D40-BF0D-955DA798EF7F}" type="slidenum">
              <a:rPr lang="en-US" smtClean="0"/>
              <a:t>‹#›</a:t>
            </a:fld>
            <a:endParaRPr lang="en-US" dirty="0"/>
          </a:p>
        </p:txBody>
      </p:sp>
    </p:spTree>
    <p:extLst>
      <p:ext uri="{BB962C8B-B14F-4D97-AF65-F5344CB8AC3E}">
        <p14:creationId xmlns:p14="http://schemas.microsoft.com/office/powerpoint/2010/main" val="9124264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92184F-9BB7-2D40-B087-56D234C58ADD}" type="datetime1">
              <a:rPr lang="en-US" smtClean="0"/>
              <a:t>5/5/21</a:t>
            </a:fld>
            <a:endParaRPr lang="en-US" dirty="0"/>
          </a:p>
        </p:txBody>
      </p:sp>
      <p:sp>
        <p:nvSpPr>
          <p:cNvPr id="3" name="Footer Placeholder 2"/>
          <p:cNvSpPr>
            <a:spLocks noGrp="1"/>
          </p:cNvSpPr>
          <p:nvPr>
            <p:ph type="ftr" sz="quarter" idx="11"/>
          </p:nvPr>
        </p:nvSpPr>
        <p:spPr/>
        <p:txBody>
          <a:bodyPr/>
          <a:lstStyle/>
          <a:p>
            <a:r>
              <a:rPr lang="en-US" dirty="0"/>
              <a:t>S. DeProw, PhD</a:t>
            </a:r>
          </a:p>
        </p:txBody>
      </p:sp>
      <p:sp>
        <p:nvSpPr>
          <p:cNvPr id="4" name="Slide Number Placeholder 3"/>
          <p:cNvSpPr>
            <a:spLocks noGrp="1"/>
          </p:cNvSpPr>
          <p:nvPr>
            <p:ph type="sldNum" sz="quarter" idx="12"/>
          </p:nvPr>
        </p:nvSpPr>
        <p:spPr/>
        <p:txBody>
          <a:bodyPr/>
          <a:lstStyle/>
          <a:p>
            <a:fld id="{ED2B9515-7D74-7D40-BF0D-955DA798EF7F}" type="slidenum">
              <a:rPr lang="en-US" smtClean="0"/>
              <a:t>‹#›</a:t>
            </a:fld>
            <a:endParaRPr lang="en-US" dirty="0"/>
          </a:p>
        </p:txBody>
      </p:sp>
    </p:spTree>
    <p:extLst>
      <p:ext uri="{BB962C8B-B14F-4D97-AF65-F5344CB8AC3E}">
        <p14:creationId xmlns:p14="http://schemas.microsoft.com/office/powerpoint/2010/main" val="27568021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4F742B45-0956-E64F-A82F-39427F750A25}" type="datetime1">
              <a:rPr lang="en-US" smtClean="0"/>
              <a:t>5/5/21</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r>
              <a:rPr lang="en-US" dirty="0"/>
              <a:t>S. DeProw, PhD</a:t>
            </a:r>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ED2B9515-7D74-7D40-BF0D-955DA798EF7F}" type="slidenum">
              <a:rPr lang="en-US" smtClean="0"/>
              <a:t>‹#›</a:t>
            </a:fld>
            <a:endParaRPr lang="en-US" dirty="0"/>
          </a:p>
        </p:txBody>
      </p:sp>
    </p:spTree>
    <p:extLst>
      <p:ext uri="{BB962C8B-B14F-4D97-AF65-F5344CB8AC3E}">
        <p14:creationId xmlns:p14="http://schemas.microsoft.com/office/powerpoint/2010/main" val="1689746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061E59-E117-1A4C-908C-0F9E013CAD84}" type="datetime1">
              <a:rPr lang="en-US" smtClean="0"/>
              <a:t>5/5/21</a:t>
            </a:fld>
            <a:endParaRPr lang="en-US" dirty="0"/>
          </a:p>
        </p:txBody>
      </p:sp>
      <p:sp>
        <p:nvSpPr>
          <p:cNvPr id="6" name="Footer Placeholder 5"/>
          <p:cNvSpPr>
            <a:spLocks noGrp="1"/>
          </p:cNvSpPr>
          <p:nvPr>
            <p:ph type="ftr" sz="quarter" idx="11"/>
          </p:nvPr>
        </p:nvSpPr>
        <p:spPr/>
        <p:txBody>
          <a:bodyPr/>
          <a:lstStyle/>
          <a:p>
            <a:r>
              <a:rPr lang="en-US" dirty="0"/>
              <a:t>S. DeProw, PhD</a:t>
            </a:r>
          </a:p>
        </p:txBody>
      </p:sp>
      <p:sp>
        <p:nvSpPr>
          <p:cNvPr id="7" name="Slide Number Placeholder 6"/>
          <p:cNvSpPr>
            <a:spLocks noGrp="1"/>
          </p:cNvSpPr>
          <p:nvPr>
            <p:ph type="sldNum" sz="quarter" idx="12"/>
          </p:nvPr>
        </p:nvSpPr>
        <p:spPr/>
        <p:txBody>
          <a:bodyPr/>
          <a:lstStyle/>
          <a:p>
            <a:fld id="{ED2B9515-7D74-7D40-BF0D-955DA798EF7F}" type="slidenum">
              <a:rPr lang="en-US" smtClean="0"/>
              <a:t>‹#›</a:t>
            </a:fld>
            <a:endParaRPr lang="en-US" dirty="0"/>
          </a:p>
        </p:txBody>
      </p:sp>
    </p:spTree>
    <p:extLst>
      <p:ext uri="{BB962C8B-B14F-4D97-AF65-F5344CB8AC3E}">
        <p14:creationId xmlns:p14="http://schemas.microsoft.com/office/powerpoint/2010/main" val="5145004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8C1609-515D-5247-A173-8ECD9C39ECEB}" type="datetime1">
              <a:rPr lang="en-US" smtClean="0"/>
              <a:t>5/5/21</a:t>
            </a:fld>
            <a:endParaRPr lang="en-US" dirty="0"/>
          </a:p>
        </p:txBody>
      </p:sp>
      <p:sp>
        <p:nvSpPr>
          <p:cNvPr id="5" name="Footer Placeholder 4"/>
          <p:cNvSpPr>
            <a:spLocks noGrp="1"/>
          </p:cNvSpPr>
          <p:nvPr>
            <p:ph type="ftr" sz="quarter" idx="11"/>
          </p:nvPr>
        </p:nvSpPr>
        <p:spPr/>
        <p:txBody>
          <a:bodyPr/>
          <a:lstStyle/>
          <a:p>
            <a:r>
              <a:rPr lang="en-US" dirty="0"/>
              <a:t>S. DeProw, PhD</a:t>
            </a:r>
          </a:p>
        </p:txBody>
      </p:sp>
      <p:sp>
        <p:nvSpPr>
          <p:cNvPr id="6" name="Slide Number Placeholder 5"/>
          <p:cNvSpPr>
            <a:spLocks noGrp="1"/>
          </p:cNvSpPr>
          <p:nvPr>
            <p:ph type="sldNum" sz="quarter" idx="12"/>
          </p:nvPr>
        </p:nvSpPr>
        <p:spPr/>
        <p:txBody>
          <a:bodyPr/>
          <a:lstStyle/>
          <a:p>
            <a:fld id="{ED2B9515-7D74-7D40-BF0D-955DA798EF7F}" type="slidenum">
              <a:rPr lang="en-US" smtClean="0"/>
              <a:t>‹#›</a:t>
            </a:fld>
            <a:endParaRPr lang="en-US" dirty="0"/>
          </a:p>
        </p:txBody>
      </p:sp>
    </p:spTree>
    <p:extLst>
      <p:ext uri="{BB962C8B-B14F-4D97-AF65-F5344CB8AC3E}">
        <p14:creationId xmlns:p14="http://schemas.microsoft.com/office/powerpoint/2010/main" val="186995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AFB02686-239F-2B45-8970-49B51E5966FC}" type="datetime1">
              <a:rPr lang="en-US" smtClean="0"/>
              <a:t>5/5/21</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r>
              <a:rPr lang="en-US" dirty="0"/>
              <a:t>S. DeProw, PhD</a:t>
            </a:r>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ED2B9515-7D74-7D40-BF0D-955DA798EF7F}" type="slidenum">
              <a:rPr lang="en-US" smtClean="0"/>
              <a:t>‹#›</a:t>
            </a:fld>
            <a:endParaRPr lang="en-US" dirty="0"/>
          </a:p>
        </p:txBody>
      </p:sp>
    </p:spTree>
    <p:extLst>
      <p:ext uri="{BB962C8B-B14F-4D97-AF65-F5344CB8AC3E}">
        <p14:creationId xmlns:p14="http://schemas.microsoft.com/office/powerpoint/2010/main" val="25916529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2D464CF8-34BC-694E-8F93-F53C5A1EE3A3}" type="datetime1">
              <a:rPr lang="en-US" smtClean="0"/>
              <a:t>5/5/21</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r>
              <a:rPr lang="en-US" dirty="0"/>
              <a:t>S. DeProw, PhD</a:t>
            </a:r>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ED2B9515-7D74-7D40-BF0D-955DA798EF7F}" type="slidenum">
              <a:rPr lang="en-US" smtClean="0"/>
              <a:t>‹#›</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145346343"/>
      </p:ext>
    </p:extLst>
  </p:cSld>
  <p:clrMap bg1="lt1" tx1="dk1" bg2="lt2" tx2="dk2" accent1="accent1" accent2="accent2" accent3="accent3" accent4="accent4" accent5="accent5" accent6="accent6" hlink="hlink" folHlink="folHlink"/>
  <p:sldLayoutIdLst>
    <p:sldLayoutId id="2147484457" r:id="rId1"/>
    <p:sldLayoutId id="2147484458" r:id="rId2"/>
    <p:sldLayoutId id="2147484459" r:id="rId3"/>
    <p:sldLayoutId id="2147484460" r:id="rId4"/>
    <p:sldLayoutId id="2147484461" r:id="rId5"/>
    <p:sldLayoutId id="2147484462" r:id="rId6"/>
    <p:sldLayoutId id="2147484463" r:id="rId7"/>
    <p:sldLayoutId id="2147484464" r:id="rId8"/>
    <p:sldLayoutId id="2147484465" r:id="rId9"/>
    <p:sldLayoutId id="2147484466" r:id="rId10"/>
    <p:sldLayoutId id="2147484467" r:id="rId11"/>
  </p:sldLayoutIdLst>
  <p:hf sldNum="0" hdr="0"/>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hyperlink" Target="https://www.astate.edu/a/assessment/files/Assessment%20Manual%20for%20Website%202020-21.pdf"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astate.edu/a/assessment/assessment-resources/"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manoa.hawaii.edu/assessment/resources/how-to/develop-program-student-learning-outcomes-slos/"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www.astate.edu/a/assessment/assessment-resources/"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hyperlink" Target="https://manoa.hawaii.edu/assessment/resources/curriculum-mapping-curriculum-matrix/"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drive.google.com/file/d/1bqJvA1lY1gqQ0miVkJI5LZB4b14mGF8u/view"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oira.unc.edu/wp-content/uploads/sites/297/2018/10/Examples-of-Assessment-Plans.pdf"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jmu.edu/assessment/sass/AC-step-three.shtml" TargetMode="External"/><Relationship Id="rId2" Type="http://schemas.openxmlformats.org/officeDocument/2006/relationships/hyperlink" Target="https://www.jmu.edu/assessment/sass/_files/Finney_WellsHenning_2021.pdf" TargetMode="External"/><Relationship Id="rId1" Type="http://schemas.openxmlformats.org/officeDocument/2006/relationships/slideLayout" Target="../slideLayouts/slideLayout2.xml"/><Relationship Id="rId5" Type="http://schemas.openxmlformats.org/officeDocument/2006/relationships/hyperlink" Target="https://drive.google.com/file/d/1wAMjNmQgWYni9ru5tn7FU3UqpuAuoV01/view" TargetMode="External"/><Relationship Id="rId4" Type="http://schemas.openxmlformats.org/officeDocument/2006/relationships/hyperlink" Target="https://www.rpajournal.com/dev/wp-content/uploads/2020/09/Elevating-Program-Theory-and-Implementation-Fidelity-in-Higher-Education.pdf"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info.weaveeducation.com/data-program-effectiveness" TargetMode="External"/><Relationship Id="rId2" Type="http://schemas.openxmlformats.org/officeDocument/2006/relationships/hyperlink" Target="https://www.jmu.edu/assessment/sass/AC-step-four.shtml" TargetMode="External"/><Relationship Id="rId1" Type="http://schemas.openxmlformats.org/officeDocument/2006/relationships/slideLayout" Target="../slideLayouts/slideLayout2.xml"/><Relationship Id="rId4" Type="http://schemas.openxmlformats.org/officeDocument/2006/relationships/hyperlink" Target="http://www.rpajournal.com/dev/wp-content/uploads/2013/11/SF2.pdf" TargetMode="Externa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aacsb.edu/-/media/aacsb/docs/accreditation/business/standards-and-tables/2020%20business%20accreditation%20standards.ashx?la=en&amp;hash=E4B7D8348A6860B3AA9804567F02C68960281DA2"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12217-7B88-1E44-BA5C-1F6E79B9350B}"/>
              </a:ext>
            </a:extLst>
          </p:cNvPr>
          <p:cNvSpPr>
            <a:spLocks noGrp="1"/>
          </p:cNvSpPr>
          <p:nvPr>
            <p:ph type="ctrTitle"/>
          </p:nvPr>
        </p:nvSpPr>
        <p:spPr>
          <a:xfrm>
            <a:off x="380144" y="1020431"/>
            <a:ext cx="11404313" cy="1198787"/>
          </a:xfrm>
        </p:spPr>
        <p:txBody>
          <a:bodyPr>
            <a:normAutofit fontScale="90000"/>
          </a:bodyPr>
          <a:lstStyle/>
          <a:p>
            <a:r>
              <a:rPr lang="en-US" sz="3200" dirty="0"/>
              <a:t>Continuous Improvement: Long and Short-Term Planning</a:t>
            </a:r>
            <a:br>
              <a:rPr lang="en-US" sz="3200" dirty="0"/>
            </a:br>
            <a:r>
              <a:rPr lang="en-US" sz="3200" dirty="0"/>
              <a:t>for student-learning assessment</a:t>
            </a:r>
          </a:p>
        </p:txBody>
      </p:sp>
      <p:sp>
        <p:nvSpPr>
          <p:cNvPr id="3" name="Subtitle 2">
            <a:extLst>
              <a:ext uri="{FF2B5EF4-FFF2-40B4-BE49-F238E27FC236}">
                <a16:creationId xmlns:a16="http://schemas.microsoft.com/office/drawing/2014/main" id="{9AFDCBDC-71CF-A147-A868-AF77BD3594EE}"/>
              </a:ext>
            </a:extLst>
          </p:cNvPr>
          <p:cNvSpPr>
            <a:spLocks noGrp="1"/>
          </p:cNvSpPr>
          <p:nvPr>
            <p:ph type="subTitle" idx="1"/>
          </p:nvPr>
        </p:nvSpPr>
        <p:spPr/>
        <p:txBody>
          <a:bodyPr>
            <a:normAutofit fontScale="92500" lnSpcReduction="20000"/>
          </a:bodyPr>
          <a:lstStyle/>
          <a:p>
            <a:r>
              <a:rPr lang="en-US" dirty="0"/>
              <a:t>Summer DeProw, PhD</a:t>
            </a:r>
          </a:p>
          <a:p>
            <a:r>
              <a:rPr lang="en-US" dirty="0"/>
              <a:t>May 13, 2021 via Zoom and August 16, 2021 Hybrid</a:t>
            </a:r>
          </a:p>
        </p:txBody>
      </p:sp>
    </p:spTree>
    <p:extLst>
      <p:ext uri="{BB962C8B-B14F-4D97-AF65-F5344CB8AC3E}">
        <p14:creationId xmlns:p14="http://schemas.microsoft.com/office/powerpoint/2010/main" val="31371487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73554-FCD2-924E-A13F-958CBDAC74CA}"/>
              </a:ext>
            </a:extLst>
          </p:cNvPr>
          <p:cNvSpPr>
            <a:spLocks noGrp="1"/>
          </p:cNvSpPr>
          <p:nvPr>
            <p:ph type="title"/>
          </p:nvPr>
        </p:nvSpPr>
        <p:spPr/>
        <p:txBody>
          <a:bodyPr/>
          <a:lstStyle/>
          <a:p>
            <a:r>
              <a:rPr lang="en-US" dirty="0"/>
              <a:t>Workshop Logistics</a:t>
            </a:r>
          </a:p>
        </p:txBody>
      </p:sp>
      <p:sp>
        <p:nvSpPr>
          <p:cNvPr id="11" name="Date Placeholder 10">
            <a:extLst>
              <a:ext uri="{FF2B5EF4-FFF2-40B4-BE49-F238E27FC236}">
                <a16:creationId xmlns:a16="http://schemas.microsoft.com/office/drawing/2014/main" id="{2B9CE2ED-6071-F743-A2F9-2ED362EE96B0}"/>
              </a:ext>
            </a:extLst>
          </p:cNvPr>
          <p:cNvSpPr>
            <a:spLocks noGrp="1"/>
          </p:cNvSpPr>
          <p:nvPr>
            <p:ph type="dt" sz="half" idx="10"/>
          </p:nvPr>
        </p:nvSpPr>
        <p:spPr/>
        <p:txBody>
          <a:bodyPr/>
          <a:lstStyle/>
          <a:p>
            <a:fld id="{25DF9B29-8AE3-2143-8C4B-77FA7500B0F9}" type="datetime1">
              <a:rPr lang="en-US" smtClean="0"/>
              <a:t>5/5/21</a:t>
            </a:fld>
            <a:endParaRPr lang="en-US" dirty="0"/>
          </a:p>
        </p:txBody>
      </p:sp>
      <p:sp>
        <p:nvSpPr>
          <p:cNvPr id="12" name="Footer Placeholder 11">
            <a:extLst>
              <a:ext uri="{FF2B5EF4-FFF2-40B4-BE49-F238E27FC236}">
                <a16:creationId xmlns:a16="http://schemas.microsoft.com/office/drawing/2014/main" id="{E41B775D-088F-2C44-9E30-5817FC4FB9F6}"/>
              </a:ext>
            </a:extLst>
          </p:cNvPr>
          <p:cNvSpPr>
            <a:spLocks noGrp="1"/>
          </p:cNvSpPr>
          <p:nvPr>
            <p:ph type="ftr" sz="quarter" idx="11"/>
          </p:nvPr>
        </p:nvSpPr>
        <p:spPr/>
        <p:txBody>
          <a:bodyPr/>
          <a:lstStyle/>
          <a:p>
            <a:r>
              <a:rPr lang="en-US" dirty="0"/>
              <a:t>S. DeProw, PhD</a:t>
            </a:r>
          </a:p>
        </p:txBody>
      </p:sp>
      <p:sp>
        <p:nvSpPr>
          <p:cNvPr id="4" name="TextBox 3">
            <a:extLst>
              <a:ext uri="{FF2B5EF4-FFF2-40B4-BE49-F238E27FC236}">
                <a16:creationId xmlns:a16="http://schemas.microsoft.com/office/drawing/2014/main" id="{120D56C7-B1B2-B34B-A942-2143ACDD4FA7}"/>
              </a:ext>
            </a:extLst>
          </p:cNvPr>
          <p:cNvSpPr txBox="1"/>
          <p:nvPr/>
        </p:nvSpPr>
        <p:spPr>
          <a:xfrm>
            <a:off x="259746" y="1931542"/>
            <a:ext cx="5236928" cy="1508105"/>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chemeClr val="tx2"/>
                </a:solidFill>
                <a:cs typeface="Calibri" panose="020F0502020204030204" pitchFamily="34" charset="0"/>
              </a:rPr>
              <a:t>Welcome and thank you for inviting me !</a:t>
            </a:r>
          </a:p>
          <a:p>
            <a:pPr marL="342900" indent="-342900">
              <a:buFont typeface="Arial" panose="020B0604020202020204" pitchFamily="34" charset="0"/>
              <a:buChar char="•"/>
            </a:pPr>
            <a:endParaRPr lang="en-US" sz="1200" dirty="0">
              <a:solidFill>
                <a:schemeClr val="tx2"/>
              </a:solidFill>
              <a:cs typeface="Calibri" panose="020F0502020204030204" pitchFamily="34" charset="0"/>
            </a:endParaRPr>
          </a:p>
          <a:p>
            <a:pPr marL="342900" indent="-342900">
              <a:buFont typeface="Arial" panose="020B0604020202020204" pitchFamily="34" charset="0"/>
              <a:buChar char="•"/>
            </a:pPr>
            <a:r>
              <a:rPr lang="en-US" sz="2000" dirty="0">
                <a:solidFill>
                  <a:schemeClr val="tx2"/>
                </a:solidFill>
                <a:cs typeface="Calibri" panose="020F0502020204030204" pitchFamily="34" charset="0"/>
              </a:rPr>
              <a:t>You will be muted upon entry to the workshop, so please introduce yourself via the Chat feature by clicking “Chat"</a:t>
            </a:r>
          </a:p>
        </p:txBody>
      </p:sp>
      <p:pic>
        <p:nvPicPr>
          <p:cNvPr id="5" name="Picture 4">
            <a:extLst>
              <a:ext uri="{FF2B5EF4-FFF2-40B4-BE49-F238E27FC236}">
                <a16:creationId xmlns:a16="http://schemas.microsoft.com/office/drawing/2014/main" id="{F712312C-9C9E-7845-BCC2-DF76D60F4E24}"/>
              </a:ext>
            </a:extLst>
          </p:cNvPr>
          <p:cNvPicPr>
            <a:picLocks noChangeAspect="1"/>
          </p:cNvPicPr>
          <p:nvPr/>
        </p:nvPicPr>
        <p:blipFill>
          <a:blip r:embed="rId3"/>
          <a:stretch>
            <a:fillRect/>
          </a:stretch>
        </p:blipFill>
        <p:spPr>
          <a:xfrm>
            <a:off x="8422098" y="1931542"/>
            <a:ext cx="2527300" cy="3265450"/>
          </a:xfrm>
          <a:prstGeom prst="rect">
            <a:avLst/>
          </a:prstGeom>
          <a:ln w="88900" cap="sq" cmpd="thickThin">
            <a:solidFill>
              <a:srgbClr val="000000"/>
            </a:solidFill>
            <a:prstDash val="solid"/>
            <a:miter lim="800000"/>
          </a:ln>
          <a:effectLst>
            <a:innerShdw blurRad="76200">
              <a:srgbClr val="000000"/>
            </a:innerShdw>
          </a:effectLst>
        </p:spPr>
      </p:pic>
      <p:pic>
        <p:nvPicPr>
          <p:cNvPr id="6" name="Picture 5">
            <a:extLst>
              <a:ext uri="{FF2B5EF4-FFF2-40B4-BE49-F238E27FC236}">
                <a16:creationId xmlns:a16="http://schemas.microsoft.com/office/drawing/2014/main" id="{03FD84B2-A78F-AB48-AFF4-985D5F328685}"/>
              </a:ext>
            </a:extLst>
          </p:cNvPr>
          <p:cNvPicPr>
            <a:picLocks noChangeAspect="1"/>
          </p:cNvPicPr>
          <p:nvPr/>
        </p:nvPicPr>
        <p:blipFill>
          <a:blip r:embed="rId4"/>
          <a:stretch>
            <a:fillRect/>
          </a:stretch>
        </p:blipFill>
        <p:spPr>
          <a:xfrm>
            <a:off x="712307" y="3491815"/>
            <a:ext cx="3614718" cy="839131"/>
          </a:xfrm>
          <a:prstGeom prst="rect">
            <a:avLst/>
          </a:prstGeom>
        </p:spPr>
      </p:pic>
      <p:sp>
        <p:nvSpPr>
          <p:cNvPr id="7" name="TextBox 6">
            <a:extLst>
              <a:ext uri="{FF2B5EF4-FFF2-40B4-BE49-F238E27FC236}">
                <a16:creationId xmlns:a16="http://schemas.microsoft.com/office/drawing/2014/main" id="{38DB3121-52F7-0942-B0CD-B1F732740653}"/>
              </a:ext>
            </a:extLst>
          </p:cNvPr>
          <p:cNvSpPr txBox="1"/>
          <p:nvPr/>
        </p:nvSpPr>
        <p:spPr>
          <a:xfrm>
            <a:off x="190360" y="4497596"/>
            <a:ext cx="4890429" cy="707886"/>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chemeClr val="tx2"/>
                </a:solidFill>
                <a:cs typeface="Calibri" panose="020F0502020204030204" pitchFamily="34" charset="0"/>
              </a:rPr>
              <a:t>The window to the right will appear where you can add your introduction:</a:t>
            </a:r>
          </a:p>
        </p:txBody>
      </p:sp>
      <p:sp>
        <p:nvSpPr>
          <p:cNvPr id="8" name="TextBox 7">
            <a:extLst>
              <a:ext uri="{FF2B5EF4-FFF2-40B4-BE49-F238E27FC236}">
                <a16:creationId xmlns:a16="http://schemas.microsoft.com/office/drawing/2014/main" id="{0C3840AC-A985-6845-93A8-F96489F898A7}"/>
              </a:ext>
            </a:extLst>
          </p:cNvPr>
          <p:cNvSpPr txBox="1"/>
          <p:nvPr/>
        </p:nvSpPr>
        <p:spPr>
          <a:xfrm>
            <a:off x="190360" y="5216213"/>
            <a:ext cx="8478342" cy="707886"/>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chemeClr val="tx2"/>
                </a:solidFill>
                <a:cs typeface="Calibri" panose="020F0502020204030204" pitchFamily="34" charset="0"/>
              </a:rPr>
              <a:t>If you have questions during the session, please add them to the Chat box. I have attempted to add several opportunities to have Q &amp; A.</a:t>
            </a:r>
          </a:p>
        </p:txBody>
      </p:sp>
      <p:cxnSp>
        <p:nvCxnSpPr>
          <p:cNvPr id="10" name="Straight Arrow Connector 9">
            <a:extLst>
              <a:ext uri="{FF2B5EF4-FFF2-40B4-BE49-F238E27FC236}">
                <a16:creationId xmlns:a16="http://schemas.microsoft.com/office/drawing/2014/main" id="{3792B2EB-6FC5-AA47-9D35-9358C02F43F7}"/>
              </a:ext>
            </a:extLst>
          </p:cNvPr>
          <p:cNvCxnSpPr>
            <a:stCxn id="7" idx="3"/>
          </p:cNvCxnSpPr>
          <p:nvPr/>
        </p:nvCxnSpPr>
        <p:spPr>
          <a:xfrm flipV="1">
            <a:off x="5080789" y="4839128"/>
            <a:ext cx="2635103" cy="12411"/>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3501174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80C53-31B2-354E-83F6-D989F390EF51}"/>
              </a:ext>
            </a:extLst>
          </p:cNvPr>
          <p:cNvSpPr>
            <a:spLocks noGrp="1"/>
          </p:cNvSpPr>
          <p:nvPr>
            <p:ph type="title"/>
          </p:nvPr>
        </p:nvSpPr>
        <p:spPr/>
        <p:txBody>
          <a:bodyPr/>
          <a:lstStyle/>
          <a:p>
            <a:r>
              <a:rPr lang="en-US" dirty="0"/>
              <a:t>Learning Outcomes - Agenda</a:t>
            </a:r>
          </a:p>
        </p:txBody>
      </p:sp>
      <p:sp>
        <p:nvSpPr>
          <p:cNvPr id="3" name="Content Placeholder 2">
            <a:extLst>
              <a:ext uri="{FF2B5EF4-FFF2-40B4-BE49-F238E27FC236}">
                <a16:creationId xmlns:a16="http://schemas.microsoft.com/office/drawing/2014/main" id="{5250C5E3-655B-944E-A4F6-115DD0C5793E}"/>
              </a:ext>
            </a:extLst>
          </p:cNvPr>
          <p:cNvSpPr>
            <a:spLocks noGrp="1"/>
          </p:cNvSpPr>
          <p:nvPr>
            <p:ph idx="1"/>
          </p:nvPr>
        </p:nvSpPr>
        <p:spPr/>
        <p:txBody>
          <a:bodyPr/>
          <a:lstStyle/>
          <a:p>
            <a:pPr marL="0" indent="0">
              <a:buNone/>
            </a:pPr>
            <a:r>
              <a:rPr lang="en-US" dirty="0"/>
              <a:t>Goal of Workshop: To establish long and short-term plans for continuous improvement processes that achieves implementation fidelity while adhering to </a:t>
            </a:r>
            <a:r>
              <a:rPr lang="en-US" dirty="0">
                <a:hlinkClick r:id="rId3"/>
              </a:rPr>
              <a:t>A-State’s Assessment Manual </a:t>
            </a:r>
            <a:r>
              <a:rPr lang="en-US" dirty="0"/>
              <a:t>processes and procedures</a:t>
            </a:r>
          </a:p>
          <a:p>
            <a:pPr lvl="0"/>
            <a:endParaRPr lang="en-US" dirty="0"/>
          </a:p>
          <a:p>
            <a:pPr lvl="0"/>
            <a:r>
              <a:rPr lang="en-US" dirty="0"/>
              <a:t>Construct a long-term continuous improvement plan (i.e., 4-year plan)</a:t>
            </a:r>
          </a:p>
          <a:p>
            <a:r>
              <a:rPr lang="en-US" dirty="0"/>
              <a:t>Develop a short-term continuous improvement plan (i.e., 1 semester or academic year)</a:t>
            </a:r>
          </a:p>
          <a:p>
            <a:r>
              <a:rPr lang="en-US" dirty="0"/>
              <a:t>Discuss pitfalls of implementation fidelity</a:t>
            </a:r>
          </a:p>
          <a:p>
            <a:pPr marL="0" indent="0">
              <a:buNone/>
            </a:pPr>
            <a:endParaRPr lang="en-US" dirty="0"/>
          </a:p>
        </p:txBody>
      </p:sp>
      <p:sp>
        <p:nvSpPr>
          <p:cNvPr id="4" name="Date Placeholder 3">
            <a:extLst>
              <a:ext uri="{FF2B5EF4-FFF2-40B4-BE49-F238E27FC236}">
                <a16:creationId xmlns:a16="http://schemas.microsoft.com/office/drawing/2014/main" id="{6DCA6E66-8C34-2649-A19E-752541698209}"/>
              </a:ext>
            </a:extLst>
          </p:cNvPr>
          <p:cNvSpPr>
            <a:spLocks noGrp="1"/>
          </p:cNvSpPr>
          <p:nvPr>
            <p:ph type="dt" sz="half" idx="10"/>
          </p:nvPr>
        </p:nvSpPr>
        <p:spPr/>
        <p:txBody>
          <a:bodyPr/>
          <a:lstStyle/>
          <a:p>
            <a:fld id="{C6602948-1A6D-8242-9CA4-753F73B0B44B}" type="datetime1">
              <a:rPr lang="en-US" smtClean="0"/>
              <a:t>5/5/21</a:t>
            </a:fld>
            <a:endParaRPr lang="en-US" dirty="0"/>
          </a:p>
        </p:txBody>
      </p:sp>
      <p:sp>
        <p:nvSpPr>
          <p:cNvPr id="5" name="Footer Placeholder 4">
            <a:extLst>
              <a:ext uri="{FF2B5EF4-FFF2-40B4-BE49-F238E27FC236}">
                <a16:creationId xmlns:a16="http://schemas.microsoft.com/office/drawing/2014/main" id="{434A7DEB-2B95-1948-A69E-57EEE6C718F7}"/>
              </a:ext>
            </a:extLst>
          </p:cNvPr>
          <p:cNvSpPr>
            <a:spLocks noGrp="1"/>
          </p:cNvSpPr>
          <p:nvPr>
            <p:ph type="ftr" sz="quarter" idx="11"/>
          </p:nvPr>
        </p:nvSpPr>
        <p:spPr/>
        <p:txBody>
          <a:bodyPr/>
          <a:lstStyle/>
          <a:p>
            <a:r>
              <a:rPr lang="en-US" dirty="0"/>
              <a:t>S. DeProw, PhD</a:t>
            </a:r>
          </a:p>
        </p:txBody>
      </p:sp>
    </p:spTree>
    <p:extLst>
      <p:ext uri="{BB962C8B-B14F-4D97-AF65-F5344CB8AC3E}">
        <p14:creationId xmlns:p14="http://schemas.microsoft.com/office/powerpoint/2010/main" val="20697833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2B9BD-F20E-8C46-BD77-8C455252413B}"/>
              </a:ext>
            </a:extLst>
          </p:cNvPr>
          <p:cNvSpPr>
            <a:spLocks noGrp="1"/>
          </p:cNvSpPr>
          <p:nvPr>
            <p:ph type="title"/>
          </p:nvPr>
        </p:nvSpPr>
        <p:spPr/>
        <p:txBody>
          <a:bodyPr/>
          <a:lstStyle/>
          <a:p>
            <a:r>
              <a:rPr lang="en-US" dirty="0"/>
              <a:t>The Basics: Model of Student-learning Assessment</a:t>
            </a:r>
          </a:p>
        </p:txBody>
      </p:sp>
      <p:graphicFrame>
        <p:nvGraphicFramePr>
          <p:cNvPr id="6" name="Content Placeholder 5">
            <a:extLst>
              <a:ext uri="{FF2B5EF4-FFF2-40B4-BE49-F238E27FC236}">
                <a16:creationId xmlns:a16="http://schemas.microsoft.com/office/drawing/2014/main" id="{149BBBCB-682C-E94B-A904-E55EDB8331D3}"/>
              </a:ext>
            </a:extLst>
          </p:cNvPr>
          <p:cNvGraphicFramePr>
            <a:graphicFrameLocks noGrp="1"/>
          </p:cNvGraphicFramePr>
          <p:nvPr>
            <p:ph idx="1"/>
            <p:extLst>
              <p:ext uri="{D42A27DB-BD31-4B8C-83A1-F6EECF244321}">
                <p14:modId xmlns:p14="http://schemas.microsoft.com/office/powerpoint/2010/main" val="280036747"/>
              </p:ext>
            </p:extLst>
          </p:nvPr>
        </p:nvGraphicFramePr>
        <p:xfrm>
          <a:off x="581025" y="2181225"/>
          <a:ext cx="11029950" cy="36782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e Placeholder 3">
            <a:extLst>
              <a:ext uri="{FF2B5EF4-FFF2-40B4-BE49-F238E27FC236}">
                <a16:creationId xmlns:a16="http://schemas.microsoft.com/office/drawing/2014/main" id="{5F1BF101-E807-D845-BB29-0139183FEC88}"/>
              </a:ext>
            </a:extLst>
          </p:cNvPr>
          <p:cNvSpPr>
            <a:spLocks noGrp="1"/>
          </p:cNvSpPr>
          <p:nvPr>
            <p:ph type="dt" sz="half" idx="10"/>
          </p:nvPr>
        </p:nvSpPr>
        <p:spPr/>
        <p:txBody>
          <a:bodyPr/>
          <a:lstStyle/>
          <a:p>
            <a:fld id="{C6602948-1A6D-8242-9CA4-753F73B0B44B}" type="datetime1">
              <a:rPr lang="en-US" smtClean="0"/>
              <a:t>5/5/21</a:t>
            </a:fld>
            <a:endParaRPr lang="en-US" dirty="0"/>
          </a:p>
        </p:txBody>
      </p:sp>
      <p:sp>
        <p:nvSpPr>
          <p:cNvPr id="5" name="Footer Placeholder 4">
            <a:extLst>
              <a:ext uri="{FF2B5EF4-FFF2-40B4-BE49-F238E27FC236}">
                <a16:creationId xmlns:a16="http://schemas.microsoft.com/office/drawing/2014/main" id="{1515E311-90B6-DC4B-9373-C5ED0812CD6C}"/>
              </a:ext>
            </a:extLst>
          </p:cNvPr>
          <p:cNvSpPr>
            <a:spLocks noGrp="1"/>
          </p:cNvSpPr>
          <p:nvPr>
            <p:ph type="ftr" sz="quarter" idx="11"/>
          </p:nvPr>
        </p:nvSpPr>
        <p:spPr/>
        <p:txBody>
          <a:bodyPr/>
          <a:lstStyle/>
          <a:p>
            <a:r>
              <a:rPr lang="en-US" dirty="0"/>
              <a:t>S. DeProw, PhD</a:t>
            </a:r>
          </a:p>
        </p:txBody>
      </p:sp>
      <p:sp>
        <p:nvSpPr>
          <p:cNvPr id="7" name="TextBox 6">
            <a:extLst>
              <a:ext uri="{FF2B5EF4-FFF2-40B4-BE49-F238E27FC236}">
                <a16:creationId xmlns:a16="http://schemas.microsoft.com/office/drawing/2014/main" id="{90D7362D-EEBA-234A-A4F5-FF7BAEA7D922}"/>
              </a:ext>
            </a:extLst>
          </p:cNvPr>
          <p:cNvSpPr txBox="1"/>
          <p:nvPr/>
        </p:nvSpPr>
        <p:spPr>
          <a:xfrm>
            <a:off x="433335" y="5339800"/>
            <a:ext cx="1952090" cy="307777"/>
          </a:xfrm>
          <a:prstGeom prst="rect">
            <a:avLst/>
          </a:prstGeom>
          <a:noFill/>
        </p:spPr>
        <p:txBody>
          <a:bodyPr wrap="square" rtlCol="0">
            <a:spAutoFit/>
          </a:bodyPr>
          <a:lstStyle/>
          <a:p>
            <a:r>
              <a:rPr lang="en-US" sz="1400" dirty="0"/>
              <a:t>Adapted from JMU</a:t>
            </a:r>
          </a:p>
        </p:txBody>
      </p:sp>
    </p:spTree>
    <p:extLst>
      <p:ext uri="{BB962C8B-B14F-4D97-AF65-F5344CB8AC3E}">
        <p14:creationId xmlns:p14="http://schemas.microsoft.com/office/powerpoint/2010/main" val="28511676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2B9BD-F20E-8C46-BD77-8C455252413B}"/>
              </a:ext>
            </a:extLst>
          </p:cNvPr>
          <p:cNvSpPr>
            <a:spLocks noGrp="1"/>
          </p:cNvSpPr>
          <p:nvPr>
            <p:ph type="title"/>
          </p:nvPr>
        </p:nvSpPr>
        <p:spPr/>
        <p:txBody>
          <a:bodyPr/>
          <a:lstStyle/>
          <a:p>
            <a:r>
              <a:rPr lang="en-US" dirty="0"/>
              <a:t>The Basics: Model of Student-learning Assessment</a:t>
            </a:r>
          </a:p>
        </p:txBody>
      </p:sp>
      <p:graphicFrame>
        <p:nvGraphicFramePr>
          <p:cNvPr id="6" name="Content Placeholder 5">
            <a:extLst>
              <a:ext uri="{FF2B5EF4-FFF2-40B4-BE49-F238E27FC236}">
                <a16:creationId xmlns:a16="http://schemas.microsoft.com/office/drawing/2014/main" id="{149BBBCB-682C-E94B-A904-E55EDB8331D3}"/>
              </a:ext>
            </a:extLst>
          </p:cNvPr>
          <p:cNvGraphicFramePr>
            <a:graphicFrameLocks noGrp="1"/>
          </p:cNvGraphicFramePr>
          <p:nvPr>
            <p:ph idx="1"/>
            <p:extLst>
              <p:ext uri="{D42A27DB-BD31-4B8C-83A1-F6EECF244321}">
                <p14:modId xmlns:p14="http://schemas.microsoft.com/office/powerpoint/2010/main" val="2759265953"/>
              </p:ext>
            </p:extLst>
          </p:nvPr>
        </p:nvGraphicFramePr>
        <p:xfrm>
          <a:off x="581025" y="2181225"/>
          <a:ext cx="11029950" cy="36782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e Placeholder 3">
            <a:extLst>
              <a:ext uri="{FF2B5EF4-FFF2-40B4-BE49-F238E27FC236}">
                <a16:creationId xmlns:a16="http://schemas.microsoft.com/office/drawing/2014/main" id="{5F1BF101-E807-D845-BB29-0139183FEC88}"/>
              </a:ext>
            </a:extLst>
          </p:cNvPr>
          <p:cNvSpPr>
            <a:spLocks noGrp="1"/>
          </p:cNvSpPr>
          <p:nvPr>
            <p:ph type="dt" sz="half" idx="10"/>
          </p:nvPr>
        </p:nvSpPr>
        <p:spPr/>
        <p:txBody>
          <a:bodyPr/>
          <a:lstStyle/>
          <a:p>
            <a:fld id="{C6602948-1A6D-8242-9CA4-753F73B0B44B}" type="datetime1">
              <a:rPr lang="en-US" smtClean="0"/>
              <a:t>5/5/21</a:t>
            </a:fld>
            <a:endParaRPr lang="en-US" dirty="0"/>
          </a:p>
        </p:txBody>
      </p:sp>
      <p:sp>
        <p:nvSpPr>
          <p:cNvPr id="5" name="Footer Placeholder 4">
            <a:extLst>
              <a:ext uri="{FF2B5EF4-FFF2-40B4-BE49-F238E27FC236}">
                <a16:creationId xmlns:a16="http://schemas.microsoft.com/office/drawing/2014/main" id="{1515E311-90B6-DC4B-9373-C5ED0812CD6C}"/>
              </a:ext>
            </a:extLst>
          </p:cNvPr>
          <p:cNvSpPr>
            <a:spLocks noGrp="1"/>
          </p:cNvSpPr>
          <p:nvPr>
            <p:ph type="ftr" sz="quarter" idx="11"/>
          </p:nvPr>
        </p:nvSpPr>
        <p:spPr/>
        <p:txBody>
          <a:bodyPr/>
          <a:lstStyle/>
          <a:p>
            <a:r>
              <a:rPr lang="en-US" dirty="0"/>
              <a:t>S. DeProw, PhD</a:t>
            </a:r>
          </a:p>
        </p:txBody>
      </p:sp>
      <p:sp>
        <p:nvSpPr>
          <p:cNvPr id="7" name="TextBox 6">
            <a:extLst>
              <a:ext uri="{FF2B5EF4-FFF2-40B4-BE49-F238E27FC236}">
                <a16:creationId xmlns:a16="http://schemas.microsoft.com/office/drawing/2014/main" id="{90D7362D-EEBA-234A-A4F5-FF7BAEA7D922}"/>
              </a:ext>
            </a:extLst>
          </p:cNvPr>
          <p:cNvSpPr txBox="1"/>
          <p:nvPr/>
        </p:nvSpPr>
        <p:spPr>
          <a:xfrm>
            <a:off x="277402" y="5597860"/>
            <a:ext cx="1952090" cy="307777"/>
          </a:xfrm>
          <a:prstGeom prst="rect">
            <a:avLst/>
          </a:prstGeom>
          <a:noFill/>
        </p:spPr>
        <p:txBody>
          <a:bodyPr wrap="square" rtlCol="0">
            <a:spAutoFit/>
          </a:bodyPr>
          <a:lstStyle/>
          <a:p>
            <a:r>
              <a:rPr lang="en-US" sz="1400" dirty="0"/>
              <a:t>Adapted from JMU</a:t>
            </a:r>
          </a:p>
        </p:txBody>
      </p:sp>
      <p:cxnSp>
        <p:nvCxnSpPr>
          <p:cNvPr id="11" name="Elbow Connector 10">
            <a:extLst>
              <a:ext uri="{FF2B5EF4-FFF2-40B4-BE49-F238E27FC236}">
                <a16:creationId xmlns:a16="http://schemas.microsoft.com/office/drawing/2014/main" id="{1387EA81-7EFE-4F4C-A1DD-6BE7DE0AE353}"/>
              </a:ext>
            </a:extLst>
          </p:cNvPr>
          <p:cNvCxnSpPr>
            <a:cxnSpLocks/>
          </p:cNvCxnSpPr>
          <p:nvPr/>
        </p:nvCxnSpPr>
        <p:spPr>
          <a:xfrm flipV="1">
            <a:off x="7141580" y="4869952"/>
            <a:ext cx="2464757" cy="512276"/>
          </a:xfrm>
          <a:prstGeom prst="bentConnector3">
            <a:avLst/>
          </a:prstGeom>
          <a:ln>
            <a:solidFill>
              <a:schemeClr val="tx1"/>
            </a:solidFill>
            <a:tailEnd type="triangle"/>
          </a:ln>
        </p:spPr>
        <p:style>
          <a:lnRef idx="2">
            <a:schemeClr val="accent6"/>
          </a:lnRef>
          <a:fillRef idx="0">
            <a:schemeClr val="accent6"/>
          </a:fillRef>
          <a:effectRef idx="1">
            <a:schemeClr val="accent6"/>
          </a:effectRef>
          <a:fontRef idx="minor">
            <a:schemeClr val="tx1"/>
          </a:fontRef>
        </p:style>
      </p:cxnSp>
      <p:sp>
        <p:nvSpPr>
          <p:cNvPr id="12" name="TextBox 11">
            <a:extLst>
              <a:ext uri="{FF2B5EF4-FFF2-40B4-BE49-F238E27FC236}">
                <a16:creationId xmlns:a16="http://schemas.microsoft.com/office/drawing/2014/main" id="{4D1DF723-BE62-374B-BA12-6BDB7F2D0CE9}"/>
              </a:ext>
            </a:extLst>
          </p:cNvPr>
          <p:cNvSpPr txBox="1"/>
          <p:nvPr/>
        </p:nvSpPr>
        <p:spPr>
          <a:xfrm>
            <a:off x="9606336" y="4602822"/>
            <a:ext cx="1705511" cy="646331"/>
          </a:xfrm>
          <a:prstGeom prst="rect">
            <a:avLst/>
          </a:prstGeom>
          <a:solidFill>
            <a:schemeClr val="accent6">
              <a:lumMod val="60000"/>
              <a:lumOff val="40000"/>
            </a:schemeClr>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txBody>
          <a:bodyPr wrap="square" rtlCol="0">
            <a:spAutoFit/>
          </a:bodyPr>
          <a:lstStyle/>
          <a:p>
            <a:pPr algn="ctr"/>
            <a:r>
              <a:rPr lang="en-US" dirty="0"/>
              <a:t>Implementation Fidelity</a:t>
            </a:r>
          </a:p>
        </p:txBody>
      </p:sp>
    </p:spTree>
    <p:extLst>
      <p:ext uri="{BB962C8B-B14F-4D97-AF65-F5344CB8AC3E}">
        <p14:creationId xmlns:p14="http://schemas.microsoft.com/office/powerpoint/2010/main" val="18247496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881B27-8FE1-7D40-A9E8-5E4C1895680A}"/>
              </a:ext>
            </a:extLst>
          </p:cNvPr>
          <p:cNvSpPr>
            <a:spLocks noGrp="1"/>
          </p:cNvSpPr>
          <p:nvPr>
            <p:ph type="title"/>
          </p:nvPr>
        </p:nvSpPr>
        <p:spPr/>
        <p:txBody>
          <a:bodyPr/>
          <a:lstStyle/>
          <a:p>
            <a:r>
              <a:rPr lang="en-US" dirty="0"/>
              <a:t>Work to Date: Learning Outcomes</a:t>
            </a:r>
          </a:p>
        </p:txBody>
      </p:sp>
      <p:sp>
        <p:nvSpPr>
          <p:cNvPr id="3" name="Content Placeholder 2">
            <a:extLst>
              <a:ext uri="{FF2B5EF4-FFF2-40B4-BE49-F238E27FC236}">
                <a16:creationId xmlns:a16="http://schemas.microsoft.com/office/drawing/2014/main" id="{32EE0EB5-5B99-FD4A-BA5F-83A7F9A8A212}"/>
              </a:ext>
            </a:extLst>
          </p:cNvPr>
          <p:cNvSpPr>
            <a:spLocks noGrp="1"/>
          </p:cNvSpPr>
          <p:nvPr>
            <p:ph idx="1"/>
          </p:nvPr>
        </p:nvSpPr>
        <p:spPr/>
        <p:txBody>
          <a:bodyPr/>
          <a:lstStyle/>
          <a:p>
            <a:r>
              <a:rPr lang="en-US" dirty="0"/>
              <a:t>Program Learning Outcomes (PLOs) are written</a:t>
            </a:r>
          </a:p>
          <a:p>
            <a:pPr lvl="1"/>
            <a:r>
              <a:rPr lang="en-US" dirty="0"/>
              <a:t>Each program (program defined by ADHE and HLC)</a:t>
            </a:r>
          </a:p>
          <a:p>
            <a:pPr lvl="1"/>
            <a:r>
              <a:rPr lang="en-US" dirty="0"/>
              <a:t>Tip: Look for ways to collect data that speaks to multiple learning outcomes</a:t>
            </a:r>
          </a:p>
          <a:p>
            <a:pPr lvl="1"/>
            <a:r>
              <a:rPr lang="en-US" dirty="0"/>
              <a:t>Additional resources for writing learning outcomes:</a:t>
            </a:r>
          </a:p>
          <a:p>
            <a:pPr lvl="2"/>
            <a:r>
              <a:rPr lang="en-US" dirty="0">
                <a:hlinkClick r:id="rId3"/>
              </a:rPr>
              <a:t>A-State Workshops</a:t>
            </a:r>
            <a:endParaRPr lang="en-US" dirty="0"/>
          </a:p>
          <a:p>
            <a:pPr lvl="2"/>
            <a:r>
              <a:rPr lang="en-US" dirty="0">
                <a:hlinkClick r:id="rId4"/>
              </a:rPr>
              <a:t>University of Hawaii at Manoa</a:t>
            </a:r>
            <a:endParaRPr lang="en-US" dirty="0"/>
          </a:p>
        </p:txBody>
      </p:sp>
      <p:sp>
        <p:nvSpPr>
          <p:cNvPr id="4" name="Date Placeholder 3">
            <a:extLst>
              <a:ext uri="{FF2B5EF4-FFF2-40B4-BE49-F238E27FC236}">
                <a16:creationId xmlns:a16="http://schemas.microsoft.com/office/drawing/2014/main" id="{D62D86D4-EC1E-5741-953B-4E08354CA2A0}"/>
              </a:ext>
            </a:extLst>
          </p:cNvPr>
          <p:cNvSpPr>
            <a:spLocks noGrp="1"/>
          </p:cNvSpPr>
          <p:nvPr>
            <p:ph type="dt" sz="half" idx="10"/>
          </p:nvPr>
        </p:nvSpPr>
        <p:spPr/>
        <p:txBody>
          <a:bodyPr/>
          <a:lstStyle/>
          <a:p>
            <a:fld id="{C6602948-1A6D-8242-9CA4-753F73B0B44B}" type="datetime1">
              <a:rPr lang="en-US" smtClean="0"/>
              <a:t>5/5/21</a:t>
            </a:fld>
            <a:endParaRPr lang="en-US" dirty="0"/>
          </a:p>
        </p:txBody>
      </p:sp>
      <p:sp>
        <p:nvSpPr>
          <p:cNvPr id="5" name="Footer Placeholder 4">
            <a:extLst>
              <a:ext uri="{FF2B5EF4-FFF2-40B4-BE49-F238E27FC236}">
                <a16:creationId xmlns:a16="http://schemas.microsoft.com/office/drawing/2014/main" id="{E8B99F82-9107-D34F-AB12-27DBF62F9DD9}"/>
              </a:ext>
            </a:extLst>
          </p:cNvPr>
          <p:cNvSpPr>
            <a:spLocks noGrp="1"/>
          </p:cNvSpPr>
          <p:nvPr>
            <p:ph type="ftr" sz="quarter" idx="11"/>
          </p:nvPr>
        </p:nvSpPr>
        <p:spPr/>
        <p:txBody>
          <a:bodyPr/>
          <a:lstStyle/>
          <a:p>
            <a:r>
              <a:rPr lang="en-US" dirty="0"/>
              <a:t>S. DeProw, PhD</a:t>
            </a:r>
          </a:p>
        </p:txBody>
      </p:sp>
    </p:spTree>
    <p:extLst>
      <p:ext uri="{BB962C8B-B14F-4D97-AF65-F5344CB8AC3E}">
        <p14:creationId xmlns:p14="http://schemas.microsoft.com/office/powerpoint/2010/main" val="40900015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881B27-8FE1-7D40-A9E8-5E4C1895680A}"/>
              </a:ext>
            </a:extLst>
          </p:cNvPr>
          <p:cNvSpPr>
            <a:spLocks noGrp="1"/>
          </p:cNvSpPr>
          <p:nvPr>
            <p:ph type="title"/>
          </p:nvPr>
        </p:nvSpPr>
        <p:spPr/>
        <p:txBody>
          <a:bodyPr/>
          <a:lstStyle/>
          <a:p>
            <a:r>
              <a:rPr lang="en-US" dirty="0"/>
              <a:t>Work to Date: Curriculum Maps</a:t>
            </a:r>
          </a:p>
        </p:txBody>
      </p:sp>
      <p:sp>
        <p:nvSpPr>
          <p:cNvPr id="3" name="Content Placeholder 2">
            <a:extLst>
              <a:ext uri="{FF2B5EF4-FFF2-40B4-BE49-F238E27FC236}">
                <a16:creationId xmlns:a16="http://schemas.microsoft.com/office/drawing/2014/main" id="{32EE0EB5-5B99-FD4A-BA5F-83A7F9A8A212}"/>
              </a:ext>
            </a:extLst>
          </p:cNvPr>
          <p:cNvSpPr>
            <a:spLocks noGrp="1"/>
          </p:cNvSpPr>
          <p:nvPr>
            <p:ph idx="1"/>
          </p:nvPr>
        </p:nvSpPr>
        <p:spPr>
          <a:xfrm>
            <a:off x="581193" y="2180496"/>
            <a:ext cx="1861066" cy="3678303"/>
          </a:xfrm>
        </p:spPr>
        <p:txBody>
          <a:bodyPr>
            <a:normAutofit/>
          </a:bodyPr>
          <a:lstStyle/>
          <a:p>
            <a:r>
              <a:rPr lang="en-US" dirty="0"/>
              <a:t>Program courses are mapped to PLOs</a:t>
            </a:r>
          </a:p>
          <a:p>
            <a:r>
              <a:rPr lang="en-US" dirty="0"/>
              <a:t>All faculty should review</a:t>
            </a:r>
          </a:p>
          <a:p>
            <a:r>
              <a:rPr lang="en-US" dirty="0"/>
              <a:t>Additional Resources:</a:t>
            </a:r>
          </a:p>
          <a:p>
            <a:pPr lvl="1"/>
            <a:r>
              <a:rPr lang="en-US" dirty="0">
                <a:hlinkClick r:id="rId3"/>
              </a:rPr>
              <a:t>A-State Workshops</a:t>
            </a:r>
            <a:endParaRPr lang="en-US" dirty="0"/>
          </a:p>
          <a:p>
            <a:pPr lvl="1"/>
            <a:r>
              <a:rPr lang="en-US" dirty="0">
                <a:hlinkClick r:id="rId4"/>
              </a:rPr>
              <a:t>U of HA</a:t>
            </a:r>
            <a:endParaRPr lang="en-US" dirty="0"/>
          </a:p>
        </p:txBody>
      </p:sp>
      <p:sp>
        <p:nvSpPr>
          <p:cNvPr id="4" name="Date Placeholder 3">
            <a:extLst>
              <a:ext uri="{FF2B5EF4-FFF2-40B4-BE49-F238E27FC236}">
                <a16:creationId xmlns:a16="http://schemas.microsoft.com/office/drawing/2014/main" id="{D62D86D4-EC1E-5741-953B-4E08354CA2A0}"/>
              </a:ext>
            </a:extLst>
          </p:cNvPr>
          <p:cNvSpPr>
            <a:spLocks noGrp="1"/>
          </p:cNvSpPr>
          <p:nvPr>
            <p:ph type="dt" sz="half" idx="10"/>
          </p:nvPr>
        </p:nvSpPr>
        <p:spPr/>
        <p:txBody>
          <a:bodyPr/>
          <a:lstStyle/>
          <a:p>
            <a:fld id="{C6602948-1A6D-8242-9CA4-753F73B0B44B}" type="datetime1">
              <a:rPr lang="en-US" smtClean="0"/>
              <a:t>5/5/21</a:t>
            </a:fld>
            <a:endParaRPr lang="en-US" dirty="0"/>
          </a:p>
        </p:txBody>
      </p:sp>
      <p:sp>
        <p:nvSpPr>
          <p:cNvPr id="5" name="Footer Placeholder 4">
            <a:extLst>
              <a:ext uri="{FF2B5EF4-FFF2-40B4-BE49-F238E27FC236}">
                <a16:creationId xmlns:a16="http://schemas.microsoft.com/office/drawing/2014/main" id="{E8B99F82-9107-D34F-AB12-27DBF62F9DD9}"/>
              </a:ext>
            </a:extLst>
          </p:cNvPr>
          <p:cNvSpPr>
            <a:spLocks noGrp="1"/>
          </p:cNvSpPr>
          <p:nvPr>
            <p:ph type="ftr" sz="quarter" idx="11"/>
          </p:nvPr>
        </p:nvSpPr>
        <p:spPr/>
        <p:txBody>
          <a:bodyPr/>
          <a:lstStyle/>
          <a:p>
            <a:r>
              <a:rPr lang="en-US" dirty="0"/>
              <a:t>S. DeProw, PhD</a:t>
            </a:r>
          </a:p>
        </p:txBody>
      </p:sp>
      <p:pic>
        <p:nvPicPr>
          <p:cNvPr id="10" name="Picture 9">
            <a:extLst>
              <a:ext uri="{FF2B5EF4-FFF2-40B4-BE49-F238E27FC236}">
                <a16:creationId xmlns:a16="http://schemas.microsoft.com/office/drawing/2014/main" id="{203F2F24-FF39-9C4B-B5B6-F50E6040703D}"/>
              </a:ext>
            </a:extLst>
          </p:cNvPr>
          <p:cNvPicPr>
            <a:picLocks noChangeAspect="1"/>
          </p:cNvPicPr>
          <p:nvPr/>
        </p:nvPicPr>
        <p:blipFill>
          <a:blip r:embed="rId5"/>
          <a:stretch>
            <a:fillRect/>
          </a:stretch>
        </p:blipFill>
        <p:spPr>
          <a:xfrm>
            <a:off x="2696901" y="2180496"/>
            <a:ext cx="9106643" cy="3678302"/>
          </a:xfrm>
          <a:prstGeom prst="rect">
            <a:avLst/>
          </a:prstGeom>
        </p:spPr>
      </p:pic>
    </p:spTree>
    <p:extLst>
      <p:ext uri="{BB962C8B-B14F-4D97-AF65-F5344CB8AC3E}">
        <p14:creationId xmlns:p14="http://schemas.microsoft.com/office/powerpoint/2010/main" val="3204455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CB647-A332-ED47-A475-16FAB3F30FCD}"/>
              </a:ext>
            </a:extLst>
          </p:cNvPr>
          <p:cNvSpPr>
            <a:spLocks noGrp="1"/>
          </p:cNvSpPr>
          <p:nvPr>
            <p:ph type="title"/>
          </p:nvPr>
        </p:nvSpPr>
        <p:spPr/>
        <p:txBody>
          <a:bodyPr/>
          <a:lstStyle/>
          <a:p>
            <a:r>
              <a:rPr lang="en-US" dirty="0"/>
              <a:t>Long-Term Assessment Planning</a:t>
            </a:r>
          </a:p>
        </p:txBody>
      </p:sp>
      <p:sp>
        <p:nvSpPr>
          <p:cNvPr id="6" name="Content Placeholder 5">
            <a:extLst>
              <a:ext uri="{FF2B5EF4-FFF2-40B4-BE49-F238E27FC236}">
                <a16:creationId xmlns:a16="http://schemas.microsoft.com/office/drawing/2014/main" id="{3D829EFE-C3F5-E545-88FA-BDB81E7328DA}"/>
              </a:ext>
            </a:extLst>
          </p:cNvPr>
          <p:cNvSpPr>
            <a:spLocks noGrp="1"/>
          </p:cNvSpPr>
          <p:nvPr>
            <p:ph idx="1"/>
          </p:nvPr>
        </p:nvSpPr>
        <p:spPr>
          <a:xfrm>
            <a:off x="581192" y="2126751"/>
            <a:ext cx="11029615" cy="3825060"/>
          </a:xfrm>
        </p:spPr>
        <p:txBody>
          <a:bodyPr>
            <a:normAutofit fontScale="92500" lnSpcReduction="20000"/>
          </a:bodyPr>
          <a:lstStyle/>
          <a:p>
            <a:r>
              <a:rPr lang="en-US" dirty="0"/>
              <a:t>Recommended duration: 3-5 years</a:t>
            </a:r>
          </a:p>
          <a:p>
            <a:r>
              <a:rPr lang="en-US" dirty="0"/>
              <a:t>Check institutional process</a:t>
            </a:r>
          </a:p>
          <a:p>
            <a:pPr lvl="1"/>
            <a:r>
              <a:rPr lang="en-US" dirty="0"/>
              <a:t>A-State Assessment Manual: </a:t>
            </a:r>
          </a:p>
          <a:p>
            <a:pPr lvl="1"/>
            <a:r>
              <a:rPr lang="en-US" dirty="0"/>
              <a:t>Assess one PLO every year and all PLOs in four years</a:t>
            </a:r>
          </a:p>
          <a:p>
            <a:pPr lvl="1"/>
            <a:r>
              <a:rPr lang="en-US" dirty="0"/>
              <a:t>Assess Gen Ed LO every year </a:t>
            </a:r>
          </a:p>
          <a:p>
            <a:r>
              <a:rPr lang="en-US" dirty="0"/>
              <a:t>Check programmatic accreditation assessment cycles (and plans for new learning standards/outcomes)</a:t>
            </a:r>
          </a:p>
          <a:p>
            <a:r>
              <a:rPr lang="en-US" dirty="0"/>
              <a:t>Have curriculum map in hand</a:t>
            </a:r>
          </a:p>
          <a:p>
            <a:r>
              <a:rPr lang="en-US" dirty="0"/>
              <a:t>Have course rotation schedule in hand</a:t>
            </a:r>
          </a:p>
          <a:p>
            <a:r>
              <a:rPr lang="en-US" dirty="0"/>
              <a:t>Additional Resources: </a:t>
            </a:r>
          </a:p>
          <a:p>
            <a:pPr lvl="1"/>
            <a:r>
              <a:rPr lang="en-US" dirty="0">
                <a:hlinkClick r:id="rId3"/>
              </a:rPr>
              <a:t>U of HA Program Assessment Plan</a:t>
            </a:r>
            <a:endParaRPr lang="en-US" dirty="0"/>
          </a:p>
          <a:p>
            <a:pPr lvl="1"/>
            <a:r>
              <a:rPr lang="en-US" dirty="0">
                <a:hlinkClick r:id="rId4"/>
              </a:rPr>
              <a:t>U of NC at Chapel Hill</a:t>
            </a:r>
            <a:endParaRPr lang="en-US" dirty="0"/>
          </a:p>
          <a:p>
            <a:endParaRPr lang="en-US" dirty="0"/>
          </a:p>
        </p:txBody>
      </p:sp>
      <p:sp>
        <p:nvSpPr>
          <p:cNvPr id="4" name="Date Placeholder 3">
            <a:extLst>
              <a:ext uri="{FF2B5EF4-FFF2-40B4-BE49-F238E27FC236}">
                <a16:creationId xmlns:a16="http://schemas.microsoft.com/office/drawing/2014/main" id="{457D33D8-6F31-4640-8103-BFD4E0857CD1}"/>
              </a:ext>
            </a:extLst>
          </p:cNvPr>
          <p:cNvSpPr>
            <a:spLocks noGrp="1"/>
          </p:cNvSpPr>
          <p:nvPr>
            <p:ph type="dt" sz="half" idx="10"/>
          </p:nvPr>
        </p:nvSpPr>
        <p:spPr/>
        <p:txBody>
          <a:bodyPr/>
          <a:lstStyle/>
          <a:p>
            <a:fld id="{C6602948-1A6D-8242-9CA4-753F73B0B44B}" type="datetime1">
              <a:rPr lang="en-US" smtClean="0"/>
              <a:t>5/5/21</a:t>
            </a:fld>
            <a:endParaRPr lang="en-US" dirty="0"/>
          </a:p>
        </p:txBody>
      </p:sp>
      <p:sp>
        <p:nvSpPr>
          <p:cNvPr id="5" name="Footer Placeholder 4">
            <a:extLst>
              <a:ext uri="{FF2B5EF4-FFF2-40B4-BE49-F238E27FC236}">
                <a16:creationId xmlns:a16="http://schemas.microsoft.com/office/drawing/2014/main" id="{0B8BFA74-2E9F-AF4D-8B9F-D06FF92B3FA1}"/>
              </a:ext>
            </a:extLst>
          </p:cNvPr>
          <p:cNvSpPr>
            <a:spLocks noGrp="1"/>
          </p:cNvSpPr>
          <p:nvPr>
            <p:ph type="ftr" sz="quarter" idx="11"/>
          </p:nvPr>
        </p:nvSpPr>
        <p:spPr/>
        <p:txBody>
          <a:bodyPr/>
          <a:lstStyle/>
          <a:p>
            <a:r>
              <a:rPr lang="en-US" dirty="0"/>
              <a:t>S. DeProw, PhD</a:t>
            </a:r>
          </a:p>
        </p:txBody>
      </p:sp>
    </p:spTree>
    <p:extLst>
      <p:ext uri="{BB962C8B-B14F-4D97-AF65-F5344CB8AC3E}">
        <p14:creationId xmlns:p14="http://schemas.microsoft.com/office/powerpoint/2010/main" val="11850187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B3D62-ADEF-724F-A680-19FEB4F415D4}"/>
              </a:ext>
            </a:extLst>
          </p:cNvPr>
          <p:cNvSpPr>
            <a:spLocks noGrp="1"/>
          </p:cNvSpPr>
          <p:nvPr>
            <p:ph type="title"/>
          </p:nvPr>
        </p:nvSpPr>
        <p:spPr/>
        <p:txBody>
          <a:bodyPr/>
          <a:lstStyle/>
          <a:p>
            <a:r>
              <a:rPr lang="en-US" dirty="0"/>
              <a:t>Long-Term: 5-Column Assessment Plan </a:t>
            </a:r>
          </a:p>
        </p:txBody>
      </p:sp>
      <p:graphicFrame>
        <p:nvGraphicFramePr>
          <p:cNvPr id="6" name="Content Placeholder 5">
            <a:extLst>
              <a:ext uri="{FF2B5EF4-FFF2-40B4-BE49-F238E27FC236}">
                <a16:creationId xmlns:a16="http://schemas.microsoft.com/office/drawing/2014/main" id="{9252CAF0-EC72-F94F-A8F1-8377D3D0D512}"/>
              </a:ext>
            </a:extLst>
          </p:cNvPr>
          <p:cNvGraphicFramePr>
            <a:graphicFrameLocks noGrp="1"/>
          </p:cNvGraphicFramePr>
          <p:nvPr>
            <p:ph idx="1"/>
            <p:extLst>
              <p:ext uri="{D42A27DB-BD31-4B8C-83A1-F6EECF244321}">
                <p14:modId xmlns:p14="http://schemas.microsoft.com/office/powerpoint/2010/main" val="1681994999"/>
              </p:ext>
            </p:extLst>
          </p:nvPr>
        </p:nvGraphicFramePr>
        <p:xfrm>
          <a:off x="581025" y="2250142"/>
          <a:ext cx="11029950" cy="3205172"/>
        </p:xfrm>
        <a:graphic>
          <a:graphicData uri="http://schemas.openxmlformats.org/drawingml/2006/table">
            <a:tbl>
              <a:tblPr firstRow="1" firstCol="1" bandRow="1">
                <a:tableStyleId>{5C22544A-7EE6-4342-B048-85BDC9FD1C3A}</a:tableStyleId>
              </a:tblPr>
              <a:tblGrid>
                <a:gridCol w="2038335">
                  <a:extLst>
                    <a:ext uri="{9D8B030D-6E8A-4147-A177-3AD203B41FA5}">
                      <a16:colId xmlns:a16="http://schemas.microsoft.com/office/drawing/2014/main" val="3597628307"/>
                    </a:ext>
                  </a:extLst>
                </a:gridCol>
                <a:gridCol w="1753762">
                  <a:extLst>
                    <a:ext uri="{9D8B030D-6E8A-4147-A177-3AD203B41FA5}">
                      <a16:colId xmlns:a16="http://schemas.microsoft.com/office/drawing/2014/main" val="784351718"/>
                    </a:ext>
                  </a:extLst>
                </a:gridCol>
                <a:gridCol w="4021520">
                  <a:extLst>
                    <a:ext uri="{9D8B030D-6E8A-4147-A177-3AD203B41FA5}">
                      <a16:colId xmlns:a16="http://schemas.microsoft.com/office/drawing/2014/main" val="4247561986"/>
                    </a:ext>
                  </a:extLst>
                </a:gridCol>
                <a:gridCol w="1714054">
                  <a:extLst>
                    <a:ext uri="{9D8B030D-6E8A-4147-A177-3AD203B41FA5}">
                      <a16:colId xmlns:a16="http://schemas.microsoft.com/office/drawing/2014/main" val="1116209064"/>
                    </a:ext>
                  </a:extLst>
                </a:gridCol>
                <a:gridCol w="1502279">
                  <a:extLst>
                    <a:ext uri="{9D8B030D-6E8A-4147-A177-3AD203B41FA5}">
                      <a16:colId xmlns:a16="http://schemas.microsoft.com/office/drawing/2014/main" val="105726736"/>
                    </a:ext>
                  </a:extLst>
                </a:gridCol>
              </a:tblGrid>
              <a:tr h="1932894">
                <a:tc>
                  <a:txBody>
                    <a:bodyPr/>
                    <a:lstStyle/>
                    <a:p>
                      <a:pPr marL="0" marR="0" algn="ctr">
                        <a:lnSpc>
                          <a:spcPct val="107000"/>
                        </a:lnSpc>
                        <a:spcBef>
                          <a:spcPts val="0"/>
                        </a:spcBef>
                        <a:spcAft>
                          <a:spcPts val="800"/>
                        </a:spcAft>
                      </a:pPr>
                      <a:r>
                        <a:rPr lang="en-US" sz="1400" dirty="0">
                          <a:effectLst/>
                        </a:rPr>
                        <a:t>Expected Program-Level Learning Outcomes</a:t>
                      </a:r>
                    </a:p>
                    <a:p>
                      <a:pPr marL="0" marR="0" algn="ctr">
                        <a:lnSpc>
                          <a:spcPct val="107000"/>
                        </a:lnSpc>
                        <a:spcBef>
                          <a:spcPts val="0"/>
                        </a:spcBef>
                        <a:spcAft>
                          <a:spcPts val="800"/>
                        </a:spcAft>
                      </a:pPr>
                      <a:r>
                        <a:rPr lang="en-US" sz="1400" dirty="0">
                          <a:effectLst/>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ctr">
                        <a:lnSpc>
                          <a:spcPct val="107000"/>
                        </a:lnSpc>
                        <a:spcBef>
                          <a:spcPts val="0"/>
                        </a:spcBef>
                        <a:spcAft>
                          <a:spcPts val="800"/>
                        </a:spcAft>
                      </a:pPr>
                      <a:r>
                        <a:rPr lang="en-US" sz="1400" dirty="0">
                          <a:effectLst/>
                        </a:rPr>
                        <a:t>Which courses support this outcome?</a:t>
                      </a:r>
                    </a:p>
                    <a:p>
                      <a:pPr marL="0" marR="0" algn="ctr">
                        <a:lnSpc>
                          <a:spcPct val="107000"/>
                        </a:lnSpc>
                        <a:spcBef>
                          <a:spcPts val="0"/>
                        </a:spcBef>
                        <a:spcAft>
                          <a:spcPts val="800"/>
                        </a:spcAft>
                      </a:pPr>
                      <a:r>
                        <a:rPr lang="en-US" sz="1400" dirty="0">
                          <a:effectLst/>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ctr">
                        <a:lnSpc>
                          <a:spcPct val="107000"/>
                        </a:lnSpc>
                        <a:spcBef>
                          <a:spcPts val="0"/>
                        </a:spcBef>
                        <a:spcAft>
                          <a:spcPts val="800"/>
                        </a:spcAft>
                      </a:pPr>
                      <a:r>
                        <a:rPr lang="en-US" sz="1400" dirty="0">
                          <a:effectLst/>
                        </a:rPr>
                        <a:t>Assessment Measures</a:t>
                      </a:r>
                    </a:p>
                    <a:p>
                      <a:pPr marL="0" marR="0" algn="ctr">
                        <a:lnSpc>
                          <a:spcPct val="107000"/>
                        </a:lnSpc>
                        <a:spcBef>
                          <a:spcPts val="0"/>
                        </a:spcBef>
                        <a:spcAft>
                          <a:spcPts val="800"/>
                        </a:spcAft>
                      </a:pPr>
                      <a:r>
                        <a:rPr lang="en-US" sz="1400" dirty="0">
                          <a:effectLst/>
                        </a:rPr>
                        <a:t>Make sure to have two types (best practice include a direct and indirect measure) of assessment measures per each outcome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ctr">
                        <a:lnSpc>
                          <a:spcPct val="107000"/>
                        </a:lnSpc>
                        <a:spcBef>
                          <a:spcPts val="0"/>
                        </a:spcBef>
                        <a:spcAft>
                          <a:spcPts val="800"/>
                        </a:spcAft>
                      </a:pPr>
                      <a:r>
                        <a:rPr lang="en-US" sz="1400" dirty="0">
                          <a:effectLst/>
                        </a:rPr>
                        <a:t>Assessment Timetable</a:t>
                      </a:r>
                    </a:p>
                    <a:p>
                      <a:pPr marL="0" marR="0" algn="ctr">
                        <a:lnSpc>
                          <a:spcPct val="107000"/>
                        </a:lnSpc>
                        <a:spcBef>
                          <a:spcPts val="0"/>
                        </a:spcBef>
                        <a:spcAft>
                          <a:spcPts val="800"/>
                        </a:spcAft>
                      </a:pPr>
                      <a:r>
                        <a:rPr lang="en-US" sz="1400" dirty="0">
                          <a:effectLst/>
                        </a:rPr>
                        <a:t>What academic year will you collect data for this learning outcome? </a:t>
                      </a:r>
                    </a:p>
                    <a:p>
                      <a:pPr marL="0" marR="0" algn="ctr">
                        <a:lnSpc>
                          <a:spcPct val="107000"/>
                        </a:lnSpc>
                        <a:spcBef>
                          <a:spcPts val="0"/>
                        </a:spcBef>
                        <a:spcAft>
                          <a:spcPts val="800"/>
                        </a:spcAft>
                      </a:pPr>
                      <a:r>
                        <a:rPr lang="en-US" sz="1400" dirty="0">
                          <a:effectLst/>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ctr">
                        <a:lnSpc>
                          <a:spcPct val="107000"/>
                        </a:lnSpc>
                        <a:spcBef>
                          <a:spcPts val="0"/>
                        </a:spcBef>
                        <a:spcAft>
                          <a:spcPts val="800"/>
                        </a:spcAft>
                      </a:pPr>
                      <a:r>
                        <a:rPr lang="en-US" sz="1400" dirty="0">
                          <a:effectLst/>
                        </a:rPr>
                        <a:t>Who is responsible for assessing and reporting on the results?</a:t>
                      </a:r>
                    </a:p>
                    <a:p>
                      <a:pPr marL="0" marR="0" algn="ctr">
                        <a:lnSpc>
                          <a:spcPct val="107000"/>
                        </a:lnSpc>
                        <a:spcBef>
                          <a:spcPts val="0"/>
                        </a:spcBef>
                        <a:spcAft>
                          <a:spcPts val="800"/>
                        </a:spcAft>
                      </a:pPr>
                      <a:r>
                        <a:rPr lang="en-US" sz="1400" dirty="0">
                          <a:effectLst/>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extLst>
                  <a:ext uri="{0D108BD9-81ED-4DB2-BD59-A6C34878D82A}">
                    <a16:rowId xmlns:a16="http://schemas.microsoft.com/office/drawing/2014/main" val="4029387989"/>
                  </a:ext>
                </a:extLst>
              </a:tr>
              <a:tr h="296706">
                <a:tc>
                  <a:txBody>
                    <a:bodyPr/>
                    <a:lstStyle/>
                    <a:p>
                      <a:pPr marL="0" marR="0" algn="l">
                        <a:lnSpc>
                          <a:spcPct val="107000"/>
                        </a:lnSpc>
                        <a:spcBef>
                          <a:spcPts val="0"/>
                        </a:spcBef>
                        <a:spcAft>
                          <a:spcPts val="800"/>
                        </a:spcAft>
                      </a:pPr>
                      <a:r>
                        <a:rPr lang="en-US" sz="10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l">
                        <a:lnSpc>
                          <a:spcPct val="107000"/>
                        </a:lnSpc>
                        <a:spcBef>
                          <a:spcPts val="0"/>
                        </a:spcBef>
                        <a:spcAft>
                          <a:spcPts val="0"/>
                        </a:spcAft>
                      </a:pPr>
                      <a:r>
                        <a:rPr lang="en-US" sz="10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l">
                        <a:lnSpc>
                          <a:spcPct val="107000"/>
                        </a:lnSpc>
                        <a:spcBef>
                          <a:spcPts val="0"/>
                        </a:spcBef>
                        <a:spcAft>
                          <a:spcPts val="800"/>
                        </a:spcAft>
                      </a:pPr>
                      <a:r>
                        <a:rPr lang="en-US" sz="10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l">
                        <a:lnSpc>
                          <a:spcPct val="107000"/>
                        </a:lnSpc>
                        <a:spcBef>
                          <a:spcPts val="0"/>
                        </a:spcBef>
                        <a:spcAft>
                          <a:spcPts val="0"/>
                        </a:spcAft>
                      </a:pPr>
                      <a:r>
                        <a:rPr lang="en-US" sz="10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l">
                        <a:lnSpc>
                          <a:spcPct val="107000"/>
                        </a:lnSpc>
                        <a:spcBef>
                          <a:spcPts val="0"/>
                        </a:spcBef>
                        <a:spcAft>
                          <a:spcPts val="800"/>
                        </a:spcAft>
                      </a:pPr>
                      <a:r>
                        <a:rPr lang="en-US" sz="10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extLst>
                  <a:ext uri="{0D108BD9-81ED-4DB2-BD59-A6C34878D82A}">
                    <a16:rowId xmlns:a16="http://schemas.microsoft.com/office/drawing/2014/main" val="2314485977"/>
                  </a:ext>
                </a:extLst>
              </a:tr>
              <a:tr h="296706">
                <a:tc>
                  <a:txBody>
                    <a:bodyPr/>
                    <a:lstStyle/>
                    <a:p>
                      <a:pPr marL="0" marR="0" algn="l">
                        <a:lnSpc>
                          <a:spcPct val="107000"/>
                        </a:lnSpc>
                        <a:spcBef>
                          <a:spcPts val="0"/>
                        </a:spcBef>
                        <a:spcAft>
                          <a:spcPts val="800"/>
                        </a:spcAft>
                      </a:pPr>
                      <a:r>
                        <a:rPr lang="en-US" sz="10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l">
                        <a:lnSpc>
                          <a:spcPct val="107000"/>
                        </a:lnSpc>
                        <a:spcBef>
                          <a:spcPts val="0"/>
                        </a:spcBef>
                        <a:spcAft>
                          <a:spcPts val="0"/>
                        </a:spcAft>
                      </a:pPr>
                      <a:r>
                        <a:rPr lang="en-US" sz="10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l">
                        <a:lnSpc>
                          <a:spcPct val="107000"/>
                        </a:lnSpc>
                        <a:spcBef>
                          <a:spcPts val="0"/>
                        </a:spcBef>
                        <a:spcAft>
                          <a:spcPts val="800"/>
                        </a:spcAft>
                      </a:pPr>
                      <a:r>
                        <a:rPr lang="en-US" sz="10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l">
                        <a:lnSpc>
                          <a:spcPct val="107000"/>
                        </a:lnSpc>
                        <a:spcBef>
                          <a:spcPts val="0"/>
                        </a:spcBef>
                        <a:spcAft>
                          <a:spcPts val="0"/>
                        </a:spcAft>
                      </a:pPr>
                      <a:r>
                        <a:rPr lang="en-US" sz="10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l">
                        <a:lnSpc>
                          <a:spcPct val="107000"/>
                        </a:lnSpc>
                        <a:spcBef>
                          <a:spcPts val="0"/>
                        </a:spcBef>
                        <a:spcAft>
                          <a:spcPts val="800"/>
                        </a:spcAft>
                      </a:pPr>
                      <a:r>
                        <a:rPr lang="en-US" sz="10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extLst>
                  <a:ext uri="{0D108BD9-81ED-4DB2-BD59-A6C34878D82A}">
                    <a16:rowId xmlns:a16="http://schemas.microsoft.com/office/drawing/2014/main" val="2813660085"/>
                  </a:ext>
                </a:extLst>
              </a:tr>
              <a:tr h="296706">
                <a:tc>
                  <a:txBody>
                    <a:bodyPr/>
                    <a:lstStyle/>
                    <a:p>
                      <a:pPr marL="0" marR="0" algn="l">
                        <a:lnSpc>
                          <a:spcPct val="107000"/>
                        </a:lnSpc>
                        <a:spcBef>
                          <a:spcPts val="0"/>
                        </a:spcBef>
                        <a:spcAft>
                          <a:spcPts val="800"/>
                        </a:spcAft>
                      </a:pPr>
                      <a:r>
                        <a:rPr lang="en-US" sz="10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l">
                        <a:lnSpc>
                          <a:spcPct val="107000"/>
                        </a:lnSpc>
                        <a:spcBef>
                          <a:spcPts val="0"/>
                        </a:spcBef>
                        <a:spcAft>
                          <a:spcPts val="0"/>
                        </a:spcAft>
                      </a:pPr>
                      <a:r>
                        <a:rPr lang="en-US" sz="10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l">
                        <a:lnSpc>
                          <a:spcPct val="107000"/>
                        </a:lnSpc>
                        <a:spcBef>
                          <a:spcPts val="0"/>
                        </a:spcBef>
                        <a:spcAft>
                          <a:spcPts val="800"/>
                        </a:spcAft>
                      </a:pPr>
                      <a:r>
                        <a:rPr lang="en-US" sz="10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l">
                        <a:lnSpc>
                          <a:spcPct val="107000"/>
                        </a:lnSpc>
                        <a:spcBef>
                          <a:spcPts val="0"/>
                        </a:spcBef>
                        <a:spcAft>
                          <a:spcPts val="0"/>
                        </a:spcAft>
                      </a:pPr>
                      <a:r>
                        <a:rPr lang="en-US" sz="10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l">
                        <a:lnSpc>
                          <a:spcPct val="107000"/>
                        </a:lnSpc>
                        <a:spcBef>
                          <a:spcPts val="0"/>
                        </a:spcBef>
                        <a:spcAft>
                          <a:spcPts val="800"/>
                        </a:spcAft>
                      </a:pPr>
                      <a:r>
                        <a:rPr lang="en-US" sz="10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extLst>
                  <a:ext uri="{0D108BD9-81ED-4DB2-BD59-A6C34878D82A}">
                    <a16:rowId xmlns:a16="http://schemas.microsoft.com/office/drawing/2014/main" val="3603321113"/>
                  </a:ext>
                </a:extLst>
              </a:tr>
              <a:tr h="296706">
                <a:tc>
                  <a:txBody>
                    <a:bodyPr/>
                    <a:lstStyle/>
                    <a:p>
                      <a:pPr marL="0" marR="0" algn="l">
                        <a:lnSpc>
                          <a:spcPct val="107000"/>
                        </a:lnSpc>
                        <a:spcBef>
                          <a:spcPts val="0"/>
                        </a:spcBef>
                        <a:spcAft>
                          <a:spcPts val="800"/>
                        </a:spcAft>
                      </a:pPr>
                      <a:r>
                        <a:rPr lang="en-US" sz="10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l">
                        <a:lnSpc>
                          <a:spcPct val="107000"/>
                        </a:lnSpc>
                        <a:spcBef>
                          <a:spcPts val="0"/>
                        </a:spcBef>
                        <a:spcAft>
                          <a:spcPts val="800"/>
                        </a:spcAft>
                      </a:pPr>
                      <a:r>
                        <a:rPr lang="en-US" sz="10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l">
                        <a:lnSpc>
                          <a:spcPct val="107000"/>
                        </a:lnSpc>
                        <a:spcBef>
                          <a:spcPts val="0"/>
                        </a:spcBef>
                        <a:spcAft>
                          <a:spcPts val="800"/>
                        </a:spcAft>
                      </a:pPr>
                      <a:r>
                        <a:rPr lang="en-US" sz="10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l">
                        <a:lnSpc>
                          <a:spcPct val="107000"/>
                        </a:lnSpc>
                        <a:spcBef>
                          <a:spcPts val="0"/>
                        </a:spcBef>
                        <a:spcAft>
                          <a:spcPts val="800"/>
                        </a:spcAft>
                      </a:pPr>
                      <a:r>
                        <a:rPr lang="en-US" sz="10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l">
                        <a:lnSpc>
                          <a:spcPct val="107000"/>
                        </a:lnSpc>
                        <a:spcBef>
                          <a:spcPts val="0"/>
                        </a:spcBef>
                        <a:spcAft>
                          <a:spcPts val="800"/>
                        </a:spcAft>
                      </a:pPr>
                      <a:r>
                        <a:rPr lang="en-US" sz="10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extLst>
                  <a:ext uri="{0D108BD9-81ED-4DB2-BD59-A6C34878D82A}">
                    <a16:rowId xmlns:a16="http://schemas.microsoft.com/office/drawing/2014/main" val="2606130447"/>
                  </a:ext>
                </a:extLst>
              </a:tr>
            </a:tbl>
          </a:graphicData>
        </a:graphic>
      </p:graphicFrame>
      <p:sp>
        <p:nvSpPr>
          <p:cNvPr id="4" name="Date Placeholder 3">
            <a:extLst>
              <a:ext uri="{FF2B5EF4-FFF2-40B4-BE49-F238E27FC236}">
                <a16:creationId xmlns:a16="http://schemas.microsoft.com/office/drawing/2014/main" id="{CAFD78B2-BB00-AB44-A51A-C305899C86C8}"/>
              </a:ext>
            </a:extLst>
          </p:cNvPr>
          <p:cNvSpPr>
            <a:spLocks noGrp="1"/>
          </p:cNvSpPr>
          <p:nvPr>
            <p:ph type="dt" sz="half" idx="10"/>
          </p:nvPr>
        </p:nvSpPr>
        <p:spPr/>
        <p:txBody>
          <a:bodyPr/>
          <a:lstStyle/>
          <a:p>
            <a:fld id="{C6602948-1A6D-8242-9CA4-753F73B0B44B}" type="datetime1">
              <a:rPr lang="en-US" smtClean="0"/>
              <a:t>5/5/21</a:t>
            </a:fld>
            <a:endParaRPr lang="en-US" dirty="0"/>
          </a:p>
        </p:txBody>
      </p:sp>
      <p:sp>
        <p:nvSpPr>
          <p:cNvPr id="5" name="Footer Placeholder 4">
            <a:extLst>
              <a:ext uri="{FF2B5EF4-FFF2-40B4-BE49-F238E27FC236}">
                <a16:creationId xmlns:a16="http://schemas.microsoft.com/office/drawing/2014/main" id="{6B06B95B-81C1-134C-9991-3CFA5620C4F5}"/>
              </a:ext>
            </a:extLst>
          </p:cNvPr>
          <p:cNvSpPr>
            <a:spLocks noGrp="1"/>
          </p:cNvSpPr>
          <p:nvPr>
            <p:ph type="ftr" sz="quarter" idx="11"/>
          </p:nvPr>
        </p:nvSpPr>
        <p:spPr/>
        <p:txBody>
          <a:bodyPr/>
          <a:lstStyle/>
          <a:p>
            <a:r>
              <a:rPr lang="en-US"/>
              <a:t>S. DeProw, PhD</a:t>
            </a:r>
            <a:endParaRPr lang="en-US" dirty="0"/>
          </a:p>
        </p:txBody>
      </p:sp>
      <p:sp>
        <p:nvSpPr>
          <p:cNvPr id="7" name="TextBox 6">
            <a:extLst>
              <a:ext uri="{FF2B5EF4-FFF2-40B4-BE49-F238E27FC236}">
                <a16:creationId xmlns:a16="http://schemas.microsoft.com/office/drawing/2014/main" id="{4261E9E2-A25A-3A4F-9655-6BEDE609CB8D}"/>
              </a:ext>
            </a:extLst>
          </p:cNvPr>
          <p:cNvSpPr txBox="1"/>
          <p:nvPr/>
        </p:nvSpPr>
        <p:spPr>
          <a:xfrm>
            <a:off x="9287435" y="5593976"/>
            <a:ext cx="1981200" cy="261610"/>
          </a:xfrm>
          <a:prstGeom prst="rect">
            <a:avLst/>
          </a:prstGeom>
          <a:noFill/>
        </p:spPr>
        <p:txBody>
          <a:bodyPr wrap="square" rtlCol="0">
            <a:spAutoFit/>
          </a:bodyPr>
          <a:lstStyle/>
          <a:p>
            <a:r>
              <a:rPr lang="en-US" sz="1100" dirty="0"/>
              <a:t>Adapted from Nichols (1995)</a:t>
            </a:r>
          </a:p>
        </p:txBody>
      </p:sp>
    </p:spTree>
    <p:extLst>
      <p:ext uri="{BB962C8B-B14F-4D97-AF65-F5344CB8AC3E}">
        <p14:creationId xmlns:p14="http://schemas.microsoft.com/office/powerpoint/2010/main" val="5901396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B3D62-ADEF-724F-A680-19FEB4F415D4}"/>
              </a:ext>
            </a:extLst>
          </p:cNvPr>
          <p:cNvSpPr>
            <a:spLocks noGrp="1"/>
          </p:cNvSpPr>
          <p:nvPr>
            <p:ph type="title"/>
          </p:nvPr>
        </p:nvSpPr>
        <p:spPr/>
        <p:txBody>
          <a:bodyPr/>
          <a:lstStyle/>
          <a:p>
            <a:r>
              <a:rPr lang="en-US" dirty="0"/>
              <a:t>Long-Term: 5-Column Assessment Plan </a:t>
            </a:r>
          </a:p>
        </p:txBody>
      </p:sp>
      <p:graphicFrame>
        <p:nvGraphicFramePr>
          <p:cNvPr id="6" name="Content Placeholder 5">
            <a:extLst>
              <a:ext uri="{FF2B5EF4-FFF2-40B4-BE49-F238E27FC236}">
                <a16:creationId xmlns:a16="http://schemas.microsoft.com/office/drawing/2014/main" id="{9252CAF0-EC72-F94F-A8F1-8377D3D0D512}"/>
              </a:ext>
            </a:extLst>
          </p:cNvPr>
          <p:cNvGraphicFramePr>
            <a:graphicFrameLocks noGrp="1"/>
          </p:cNvGraphicFramePr>
          <p:nvPr>
            <p:ph idx="1"/>
            <p:extLst>
              <p:ext uri="{D42A27DB-BD31-4B8C-83A1-F6EECF244321}">
                <p14:modId xmlns:p14="http://schemas.microsoft.com/office/powerpoint/2010/main" val="274221320"/>
              </p:ext>
            </p:extLst>
          </p:nvPr>
        </p:nvGraphicFramePr>
        <p:xfrm>
          <a:off x="434788" y="2173544"/>
          <a:ext cx="11322423" cy="3778267"/>
        </p:xfrm>
        <a:graphic>
          <a:graphicData uri="http://schemas.openxmlformats.org/drawingml/2006/table">
            <a:tbl>
              <a:tblPr firstRow="1" firstCol="1" bandRow="1">
                <a:tableStyleId>{5C22544A-7EE6-4342-B048-85BDC9FD1C3A}</a:tableStyleId>
              </a:tblPr>
              <a:tblGrid>
                <a:gridCol w="1828800">
                  <a:extLst>
                    <a:ext uri="{9D8B030D-6E8A-4147-A177-3AD203B41FA5}">
                      <a16:colId xmlns:a16="http://schemas.microsoft.com/office/drawing/2014/main" val="3597628307"/>
                    </a:ext>
                  </a:extLst>
                </a:gridCol>
                <a:gridCol w="1335741">
                  <a:extLst>
                    <a:ext uri="{9D8B030D-6E8A-4147-A177-3AD203B41FA5}">
                      <a16:colId xmlns:a16="http://schemas.microsoft.com/office/drawing/2014/main" val="784351718"/>
                    </a:ext>
                  </a:extLst>
                </a:gridCol>
                <a:gridCol w="3630706">
                  <a:extLst>
                    <a:ext uri="{9D8B030D-6E8A-4147-A177-3AD203B41FA5}">
                      <a16:colId xmlns:a16="http://schemas.microsoft.com/office/drawing/2014/main" val="4247561986"/>
                    </a:ext>
                  </a:extLst>
                </a:gridCol>
                <a:gridCol w="2169458">
                  <a:extLst>
                    <a:ext uri="{9D8B030D-6E8A-4147-A177-3AD203B41FA5}">
                      <a16:colId xmlns:a16="http://schemas.microsoft.com/office/drawing/2014/main" val="1116209064"/>
                    </a:ext>
                  </a:extLst>
                </a:gridCol>
                <a:gridCol w="2357718">
                  <a:extLst>
                    <a:ext uri="{9D8B030D-6E8A-4147-A177-3AD203B41FA5}">
                      <a16:colId xmlns:a16="http://schemas.microsoft.com/office/drawing/2014/main" val="105726736"/>
                    </a:ext>
                  </a:extLst>
                </a:gridCol>
              </a:tblGrid>
              <a:tr h="1335553">
                <a:tc>
                  <a:txBody>
                    <a:bodyPr/>
                    <a:lstStyle/>
                    <a:p>
                      <a:pPr marL="0" marR="0" algn="ctr">
                        <a:lnSpc>
                          <a:spcPct val="107000"/>
                        </a:lnSpc>
                        <a:spcBef>
                          <a:spcPts val="0"/>
                        </a:spcBef>
                        <a:spcAft>
                          <a:spcPts val="800"/>
                        </a:spcAft>
                      </a:pPr>
                      <a:r>
                        <a:rPr lang="en-US" sz="1200" dirty="0">
                          <a:effectLst/>
                        </a:rPr>
                        <a:t>Expected Program-Level Learning Outcomes</a:t>
                      </a:r>
                    </a:p>
                    <a:p>
                      <a:pPr marL="0" marR="0" algn="ctr">
                        <a:lnSpc>
                          <a:spcPct val="107000"/>
                        </a:lnSpc>
                        <a:spcBef>
                          <a:spcPts val="0"/>
                        </a:spcBef>
                        <a:spcAft>
                          <a:spcPts val="800"/>
                        </a:spcAft>
                      </a:pPr>
                      <a:r>
                        <a:rPr lang="en-US" sz="1200" dirty="0">
                          <a:effectLst/>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ctr">
                        <a:lnSpc>
                          <a:spcPct val="107000"/>
                        </a:lnSpc>
                        <a:spcBef>
                          <a:spcPts val="0"/>
                        </a:spcBef>
                        <a:spcAft>
                          <a:spcPts val="800"/>
                        </a:spcAft>
                      </a:pPr>
                      <a:r>
                        <a:rPr lang="en-US" sz="1200" dirty="0">
                          <a:effectLst/>
                        </a:rPr>
                        <a:t>Which courses support this outcome?</a:t>
                      </a:r>
                    </a:p>
                    <a:p>
                      <a:pPr marL="0" marR="0" algn="ctr">
                        <a:lnSpc>
                          <a:spcPct val="107000"/>
                        </a:lnSpc>
                        <a:spcBef>
                          <a:spcPts val="0"/>
                        </a:spcBef>
                        <a:spcAft>
                          <a:spcPts val="800"/>
                        </a:spcAft>
                      </a:pPr>
                      <a:r>
                        <a:rPr lang="en-US" sz="1200" dirty="0">
                          <a:effectLst/>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ctr">
                        <a:lnSpc>
                          <a:spcPct val="107000"/>
                        </a:lnSpc>
                        <a:spcBef>
                          <a:spcPts val="0"/>
                        </a:spcBef>
                        <a:spcAft>
                          <a:spcPts val="800"/>
                        </a:spcAft>
                      </a:pPr>
                      <a:r>
                        <a:rPr lang="en-US" sz="1200" dirty="0">
                          <a:effectLst/>
                        </a:rPr>
                        <a:t>Assessment Measures</a:t>
                      </a:r>
                    </a:p>
                    <a:p>
                      <a:pPr marL="0" marR="0" algn="ctr">
                        <a:lnSpc>
                          <a:spcPct val="107000"/>
                        </a:lnSpc>
                        <a:spcBef>
                          <a:spcPts val="0"/>
                        </a:spcBef>
                        <a:spcAft>
                          <a:spcPts val="800"/>
                        </a:spcAft>
                      </a:pPr>
                      <a:r>
                        <a:rPr lang="en-US" sz="1200" dirty="0">
                          <a:effectLst/>
                        </a:rPr>
                        <a:t>Make sure to have two types (best practice include a direct and indirect measure) of assessment measures per each outcome</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ctr">
                        <a:lnSpc>
                          <a:spcPct val="107000"/>
                        </a:lnSpc>
                        <a:spcBef>
                          <a:spcPts val="0"/>
                        </a:spcBef>
                        <a:spcAft>
                          <a:spcPts val="800"/>
                        </a:spcAft>
                      </a:pPr>
                      <a:r>
                        <a:rPr lang="en-US" sz="1200" dirty="0">
                          <a:effectLst/>
                        </a:rPr>
                        <a:t>Assessment Timetable</a:t>
                      </a:r>
                    </a:p>
                    <a:p>
                      <a:pPr marL="0" marR="0" algn="ctr">
                        <a:lnSpc>
                          <a:spcPct val="107000"/>
                        </a:lnSpc>
                        <a:spcBef>
                          <a:spcPts val="0"/>
                        </a:spcBef>
                        <a:spcAft>
                          <a:spcPts val="800"/>
                        </a:spcAft>
                      </a:pPr>
                      <a:r>
                        <a:rPr lang="en-US" sz="1200" dirty="0">
                          <a:effectLst/>
                        </a:rPr>
                        <a:t>What academic year will you collect data for this learning outcome? </a:t>
                      </a:r>
                    </a:p>
                    <a:p>
                      <a:pPr marL="0" marR="0" algn="ctr">
                        <a:lnSpc>
                          <a:spcPct val="107000"/>
                        </a:lnSpc>
                        <a:spcBef>
                          <a:spcPts val="0"/>
                        </a:spcBef>
                        <a:spcAft>
                          <a:spcPts val="800"/>
                        </a:spcAft>
                      </a:pPr>
                      <a:r>
                        <a:rPr lang="en-US" sz="1200" dirty="0">
                          <a:effectLst/>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ctr">
                        <a:lnSpc>
                          <a:spcPct val="107000"/>
                        </a:lnSpc>
                        <a:spcBef>
                          <a:spcPts val="0"/>
                        </a:spcBef>
                        <a:spcAft>
                          <a:spcPts val="800"/>
                        </a:spcAft>
                      </a:pPr>
                      <a:r>
                        <a:rPr lang="en-US" sz="1200" dirty="0">
                          <a:effectLst/>
                        </a:rPr>
                        <a:t>Who is responsible for assessing and reporting on the results?</a:t>
                      </a:r>
                    </a:p>
                    <a:p>
                      <a:pPr marL="0" marR="0" algn="ctr">
                        <a:lnSpc>
                          <a:spcPct val="107000"/>
                        </a:lnSpc>
                        <a:spcBef>
                          <a:spcPts val="0"/>
                        </a:spcBef>
                        <a:spcAft>
                          <a:spcPts val="800"/>
                        </a:spcAft>
                      </a:pPr>
                      <a:r>
                        <a:rPr lang="en-US" sz="1200" dirty="0">
                          <a:effectLst/>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extLst>
                  <a:ext uri="{0D108BD9-81ED-4DB2-BD59-A6C34878D82A}">
                    <a16:rowId xmlns:a16="http://schemas.microsoft.com/office/drawing/2014/main" val="4029387989"/>
                  </a:ext>
                </a:extLst>
              </a:tr>
              <a:tr h="2442714">
                <a:tc>
                  <a:txBody>
                    <a:bodyPr/>
                    <a:lstStyle/>
                    <a:p>
                      <a:pPr marL="0" marR="0" algn="l">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Calibri" panose="020F0502020204030204" pitchFamily="34" charset="0"/>
                        </a:rPr>
                        <a:t>Critically assess and remediate issues with data organization and data quality</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cs typeface="Calibri" panose="020F0502020204030204" pitchFamily="34" charset="0"/>
                        </a:rPr>
                        <a:t>DATA 2004</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cs typeface="Calibri" panose="020F0502020204030204" pitchFamily="34" charset="0"/>
                        </a:rPr>
                        <a:t>DATA 3003</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cs typeface="Calibri" panose="020F0502020204030204" pitchFamily="34" charset="0"/>
                        </a:rPr>
                        <a:t>DATA 4013</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marR="0" lvl="0" indent="-342900" algn="l">
                        <a:lnSpc>
                          <a:spcPct val="107000"/>
                        </a:lnSpc>
                        <a:spcBef>
                          <a:spcPts val="0"/>
                        </a:spcBef>
                        <a:spcAft>
                          <a:spcPts val="0"/>
                        </a:spcAft>
                        <a:buFont typeface="+mj-lt"/>
                        <a:buAutoNum type="arabicPeriod"/>
                      </a:pPr>
                      <a:r>
                        <a:rPr lang="en-US" sz="1200" b="1" dirty="0">
                          <a:effectLst/>
                          <a:latin typeface="Calibri" panose="020F0502020204030204" pitchFamily="34" charset="0"/>
                          <a:ea typeface="Calibri" panose="020F0502020204030204" pitchFamily="34" charset="0"/>
                          <a:cs typeface="Calibri" panose="020F0502020204030204" pitchFamily="34" charset="0"/>
                        </a:rPr>
                        <a:t>Direct measure</a:t>
                      </a:r>
                      <a:r>
                        <a:rPr lang="en-US" sz="1200" dirty="0">
                          <a:effectLst/>
                          <a:latin typeface="Calibri" panose="020F0502020204030204" pitchFamily="34" charset="0"/>
                          <a:ea typeface="Calibri" panose="020F0502020204030204" pitchFamily="34" charset="0"/>
                          <a:cs typeface="Calibri" panose="020F0502020204030204" pitchFamily="34" charset="0"/>
                        </a:rPr>
                        <a:t>:  A hierarchical final project review panel consisting of peer, stakeholder, and faculty reviews in a rubric format.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a:lnSpc>
                          <a:spcPct val="107000"/>
                        </a:lnSpc>
                        <a:spcBef>
                          <a:spcPts val="0"/>
                        </a:spcBef>
                        <a:spcAft>
                          <a:spcPts val="0"/>
                        </a:spcAft>
                        <a:buFont typeface="+mj-lt"/>
                        <a:buAutoNum type="arabicPeriod"/>
                      </a:pPr>
                      <a:r>
                        <a:rPr lang="en-US" sz="1200" b="1" dirty="0">
                          <a:effectLst/>
                          <a:latin typeface="Calibri" panose="020F0502020204030204" pitchFamily="34" charset="0"/>
                          <a:ea typeface="Calibri" panose="020F0502020204030204" pitchFamily="34" charset="0"/>
                          <a:cs typeface="Calibri" panose="020F0502020204030204" pitchFamily="34" charset="0"/>
                        </a:rPr>
                        <a:t>Indirect measure</a:t>
                      </a:r>
                      <a:r>
                        <a:rPr lang="en-US" sz="1200" dirty="0">
                          <a:effectLst/>
                          <a:latin typeface="Calibri" panose="020F0502020204030204" pitchFamily="34" charset="0"/>
                          <a:ea typeface="Calibri" panose="020F0502020204030204" pitchFamily="34" charset="0"/>
                          <a:cs typeface="Calibri" panose="020F0502020204030204" pitchFamily="34" charset="0"/>
                        </a:rPr>
                        <a:t>:  Students will complete an exit survey.</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07000"/>
                        </a:lnSpc>
                        <a:spcBef>
                          <a:spcPts val="0"/>
                        </a:spcBef>
                        <a:spcAft>
                          <a:spcPts val="0"/>
                        </a:spcAft>
                      </a:pPr>
                      <a:r>
                        <a:rPr lang="en-US" sz="1200">
                          <a:effectLst/>
                          <a:latin typeface="Calibri" panose="020F0502020204030204" pitchFamily="34" charset="0"/>
                          <a:ea typeface="Calibri" panose="020F0502020204030204" pitchFamily="34" charset="0"/>
                          <a:cs typeface="Calibri" panose="020F0502020204030204" pitchFamily="34" charset="0"/>
                        </a:rPr>
                        <a:t>Assessment data is gathered at the end of each semester in which the DATA 4013 capstone course is offered; review occurs on an annual basis.</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Calibri" panose="020F0502020204030204" pitchFamily="34" charset="0"/>
                        </a:rPr>
                        <a:t>Instructor of record for DATA 4013 directs final project review, collects rubrics from the panel, and collates the results.  Program director reviews results and reports to the Program Steering Committee.  Program director may recommend changes, to be approved by the Steering Committee, or changes may be recommended by the Steering Committee directly.</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14485977"/>
                  </a:ext>
                </a:extLst>
              </a:tr>
            </a:tbl>
          </a:graphicData>
        </a:graphic>
      </p:graphicFrame>
      <p:sp>
        <p:nvSpPr>
          <p:cNvPr id="4" name="Date Placeholder 3">
            <a:extLst>
              <a:ext uri="{FF2B5EF4-FFF2-40B4-BE49-F238E27FC236}">
                <a16:creationId xmlns:a16="http://schemas.microsoft.com/office/drawing/2014/main" id="{CAFD78B2-BB00-AB44-A51A-C305899C86C8}"/>
              </a:ext>
            </a:extLst>
          </p:cNvPr>
          <p:cNvSpPr>
            <a:spLocks noGrp="1"/>
          </p:cNvSpPr>
          <p:nvPr>
            <p:ph type="dt" sz="half" idx="10"/>
          </p:nvPr>
        </p:nvSpPr>
        <p:spPr/>
        <p:txBody>
          <a:bodyPr/>
          <a:lstStyle/>
          <a:p>
            <a:fld id="{C6602948-1A6D-8242-9CA4-753F73B0B44B}" type="datetime1">
              <a:rPr lang="en-US" smtClean="0"/>
              <a:t>5/5/21</a:t>
            </a:fld>
            <a:endParaRPr lang="en-US" dirty="0"/>
          </a:p>
        </p:txBody>
      </p:sp>
      <p:sp>
        <p:nvSpPr>
          <p:cNvPr id="5" name="Footer Placeholder 4">
            <a:extLst>
              <a:ext uri="{FF2B5EF4-FFF2-40B4-BE49-F238E27FC236}">
                <a16:creationId xmlns:a16="http://schemas.microsoft.com/office/drawing/2014/main" id="{6B06B95B-81C1-134C-9991-3CFA5620C4F5}"/>
              </a:ext>
            </a:extLst>
          </p:cNvPr>
          <p:cNvSpPr>
            <a:spLocks noGrp="1"/>
          </p:cNvSpPr>
          <p:nvPr>
            <p:ph type="ftr" sz="quarter" idx="11"/>
          </p:nvPr>
        </p:nvSpPr>
        <p:spPr/>
        <p:txBody>
          <a:bodyPr/>
          <a:lstStyle/>
          <a:p>
            <a:r>
              <a:rPr lang="en-US"/>
              <a:t>S. DeProw, PhD</a:t>
            </a:r>
            <a:endParaRPr lang="en-US" dirty="0"/>
          </a:p>
        </p:txBody>
      </p:sp>
    </p:spTree>
    <p:extLst>
      <p:ext uri="{BB962C8B-B14F-4D97-AF65-F5344CB8AC3E}">
        <p14:creationId xmlns:p14="http://schemas.microsoft.com/office/powerpoint/2010/main" val="33553710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14DD8-E8EB-2B44-8D93-58D03D3D9806}"/>
              </a:ext>
            </a:extLst>
          </p:cNvPr>
          <p:cNvSpPr>
            <a:spLocks noGrp="1"/>
          </p:cNvSpPr>
          <p:nvPr>
            <p:ph type="title"/>
          </p:nvPr>
        </p:nvSpPr>
        <p:spPr/>
        <p:txBody>
          <a:bodyPr/>
          <a:lstStyle/>
          <a:p>
            <a:r>
              <a:rPr lang="en-US" dirty="0"/>
              <a:t>Questions? </a:t>
            </a:r>
          </a:p>
        </p:txBody>
      </p:sp>
      <p:sp>
        <p:nvSpPr>
          <p:cNvPr id="3" name="Content Placeholder 2">
            <a:extLst>
              <a:ext uri="{FF2B5EF4-FFF2-40B4-BE49-F238E27FC236}">
                <a16:creationId xmlns:a16="http://schemas.microsoft.com/office/drawing/2014/main" id="{8C8EE5D9-993E-4442-A9CC-EA4867E7A86B}"/>
              </a:ext>
            </a:extLst>
          </p:cNvPr>
          <p:cNvSpPr>
            <a:spLocks noGrp="1"/>
          </p:cNvSpPr>
          <p:nvPr>
            <p:ph idx="1"/>
          </p:nvPr>
        </p:nvSpPr>
        <p:spPr/>
        <p:txBody>
          <a:bodyPr/>
          <a:lstStyle/>
          <a:p>
            <a:r>
              <a:rPr lang="en-US" dirty="0"/>
              <a:t>Ask me anything about long-term planning for continuous improvement</a:t>
            </a:r>
          </a:p>
        </p:txBody>
      </p:sp>
      <p:sp>
        <p:nvSpPr>
          <p:cNvPr id="4" name="Date Placeholder 3">
            <a:extLst>
              <a:ext uri="{FF2B5EF4-FFF2-40B4-BE49-F238E27FC236}">
                <a16:creationId xmlns:a16="http://schemas.microsoft.com/office/drawing/2014/main" id="{32469492-B26C-6E4F-AFA4-BD1E1E785E82}"/>
              </a:ext>
            </a:extLst>
          </p:cNvPr>
          <p:cNvSpPr>
            <a:spLocks noGrp="1"/>
          </p:cNvSpPr>
          <p:nvPr>
            <p:ph type="dt" sz="half" idx="10"/>
          </p:nvPr>
        </p:nvSpPr>
        <p:spPr/>
        <p:txBody>
          <a:bodyPr/>
          <a:lstStyle/>
          <a:p>
            <a:fld id="{C6602948-1A6D-8242-9CA4-753F73B0B44B}" type="datetime1">
              <a:rPr lang="en-US" smtClean="0"/>
              <a:t>5/5/21</a:t>
            </a:fld>
            <a:endParaRPr lang="en-US" dirty="0"/>
          </a:p>
        </p:txBody>
      </p:sp>
      <p:sp>
        <p:nvSpPr>
          <p:cNvPr id="5" name="Footer Placeholder 4">
            <a:extLst>
              <a:ext uri="{FF2B5EF4-FFF2-40B4-BE49-F238E27FC236}">
                <a16:creationId xmlns:a16="http://schemas.microsoft.com/office/drawing/2014/main" id="{56334E9E-E00A-0746-B226-8DA1412C6ADE}"/>
              </a:ext>
            </a:extLst>
          </p:cNvPr>
          <p:cNvSpPr>
            <a:spLocks noGrp="1"/>
          </p:cNvSpPr>
          <p:nvPr>
            <p:ph type="ftr" sz="quarter" idx="11"/>
          </p:nvPr>
        </p:nvSpPr>
        <p:spPr/>
        <p:txBody>
          <a:bodyPr/>
          <a:lstStyle/>
          <a:p>
            <a:r>
              <a:rPr lang="en-US"/>
              <a:t>S. DeProw, PhD</a:t>
            </a:r>
            <a:endParaRPr lang="en-US" dirty="0"/>
          </a:p>
        </p:txBody>
      </p:sp>
    </p:spTree>
    <p:extLst>
      <p:ext uri="{BB962C8B-B14F-4D97-AF65-F5344CB8AC3E}">
        <p14:creationId xmlns:p14="http://schemas.microsoft.com/office/powerpoint/2010/main" val="22917468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74816-A299-0C4A-82C1-60AA027E7800}"/>
              </a:ext>
            </a:extLst>
          </p:cNvPr>
          <p:cNvSpPr>
            <a:spLocks noGrp="1"/>
          </p:cNvSpPr>
          <p:nvPr>
            <p:ph type="title"/>
          </p:nvPr>
        </p:nvSpPr>
        <p:spPr/>
        <p:txBody>
          <a:bodyPr/>
          <a:lstStyle/>
          <a:p>
            <a:r>
              <a:rPr lang="en-US" dirty="0"/>
              <a:t>Short-Term Planning: 1-year</a:t>
            </a:r>
          </a:p>
        </p:txBody>
      </p:sp>
      <p:sp>
        <p:nvSpPr>
          <p:cNvPr id="3" name="Content Placeholder 2">
            <a:extLst>
              <a:ext uri="{FF2B5EF4-FFF2-40B4-BE49-F238E27FC236}">
                <a16:creationId xmlns:a16="http://schemas.microsoft.com/office/drawing/2014/main" id="{FF192F62-5B4E-D146-A275-FFD791FAD468}"/>
              </a:ext>
            </a:extLst>
          </p:cNvPr>
          <p:cNvSpPr>
            <a:spLocks noGrp="1"/>
          </p:cNvSpPr>
          <p:nvPr>
            <p:ph idx="1"/>
          </p:nvPr>
        </p:nvSpPr>
        <p:spPr/>
        <p:txBody>
          <a:bodyPr/>
          <a:lstStyle/>
          <a:p>
            <a:r>
              <a:rPr lang="en-US" dirty="0"/>
              <a:t>What is this for? </a:t>
            </a:r>
          </a:p>
          <a:p>
            <a:pPr lvl="1"/>
            <a:r>
              <a:rPr lang="en-US" dirty="0"/>
              <a:t>To increase implementation fidelity (definition: accuracy in details)</a:t>
            </a:r>
          </a:p>
          <a:p>
            <a:pPr lvl="1"/>
            <a:r>
              <a:rPr lang="en-US" dirty="0"/>
              <a:t>To prepare for an academic year</a:t>
            </a:r>
          </a:p>
          <a:p>
            <a:r>
              <a:rPr lang="en-US" dirty="0"/>
              <a:t>When should the planning begin?</a:t>
            </a:r>
          </a:p>
          <a:p>
            <a:pPr lvl="1"/>
            <a:r>
              <a:rPr lang="en-US" dirty="0"/>
              <a:t>Depends on the amount of work to be done but it is recommended the spring semester in the prior year </a:t>
            </a:r>
          </a:p>
          <a:p>
            <a:r>
              <a:rPr lang="en-US" dirty="0"/>
              <a:t>Who should be involved?</a:t>
            </a:r>
          </a:p>
          <a:p>
            <a:pPr lvl="1"/>
            <a:r>
              <a:rPr lang="en-US" dirty="0"/>
              <a:t>Faculty who teach courses that support the learning outcome (see Curriculum Map)</a:t>
            </a:r>
          </a:p>
          <a:p>
            <a:pPr lvl="1"/>
            <a:r>
              <a:rPr lang="en-US" dirty="0"/>
              <a:t>Could be scaffolded with the faculty who are teaching the courses where the data is captured first; then present to all learning outcome faculty</a:t>
            </a:r>
          </a:p>
        </p:txBody>
      </p:sp>
      <p:sp>
        <p:nvSpPr>
          <p:cNvPr id="4" name="Date Placeholder 3">
            <a:extLst>
              <a:ext uri="{FF2B5EF4-FFF2-40B4-BE49-F238E27FC236}">
                <a16:creationId xmlns:a16="http://schemas.microsoft.com/office/drawing/2014/main" id="{57C514F7-EFBB-1F4C-BDC4-E91BA03C3D97}"/>
              </a:ext>
            </a:extLst>
          </p:cNvPr>
          <p:cNvSpPr>
            <a:spLocks noGrp="1"/>
          </p:cNvSpPr>
          <p:nvPr>
            <p:ph type="dt" sz="half" idx="10"/>
          </p:nvPr>
        </p:nvSpPr>
        <p:spPr/>
        <p:txBody>
          <a:bodyPr/>
          <a:lstStyle/>
          <a:p>
            <a:fld id="{C6602948-1A6D-8242-9CA4-753F73B0B44B}" type="datetime1">
              <a:rPr lang="en-US" smtClean="0"/>
              <a:t>5/5/21</a:t>
            </a:fld>
            <a:endParaRPr lang="en-US" dirty="0"/>
          </a:p>
        </p:txBody>
      </p:sp>
      <p:sp>
        <p:nvSpPr>
          <p:cNvPr id="5" name="Footer Placeholder 4">
            <a:extLst>
              <a:ext uri="{FF2B5EF4-FFF2-40B4-BE49-F238E27FC236}">
                <a16:creationId xmlns:a16="http://schemas.microsoft.com/office/drawing/2014/main" id="{7106BF11-439D-0142-93F6-41D4C338278E}"/>
              </a:ext>
            </a:extLst>
          </p:cNvPr>
          <p:cNvSpPr>
            <a:spLocks noGrp="1"/>
          </p:cNvSpPr>
          <p:nvPr>
            <p:ph type="ftr" sz="quarter" idx="11"/>
          </p:nvPr>
        </p:nvSpPr>
        <p:spPr/>
        <p:txBody>
          <a:bodyPr/>
          <a:lstStyle/>
          <a:p>
            <a:r>
              <a:rPr lang="en-US"/>
              <a:t>S. DeProw, PhD</a:t>
            </a:r>
            <a:endParaRPr lang="en-US" dirty="0"/>
          </a:p>
        </p:txBody>
      </p:sp>
    </p:spTree>
    <p:extLst>
      <p:ext uri="{BB962C8B-B14F-4D97-AF65-F5344CB8AC3E}">
        <p14:creationId xmlns:p14="http://schemas.microsoft.com/office/powerpoint/2010/main" val="24421414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B3D62-ADEF-724F-A680-19FEB4F415D4}"/>
              </a:ext>
            </a:extLst>
          </p:cNvPr>
          <p:cNvSpPr>
            <a:spLocks noGrp="1"/>
          </p:cNvSpPr>
          <p:nvPr>
            <p:ph type="title"/>
          </p:nvPr>
        </p:nvSpPr>
        <p:spPr/>
        <p:txBody>
          <a:bodyPr/>
          <a:lstStyle/>
          <a:p>
            <a:r>
              <a:rPr lang="en-US" dirty="0"/>
              <a:t>Long-Term: 5-Column Assessment Plan </a:t>
            </a:r>
          </a:p>
        </p:txBody>
      </p:sp>
      <p:graphicFrame>
        <p:nvGraphicFramePr>
          <p:cNvPr id="6" name="Content Placeholder 5">
            <a:extLst>
              <a:ext uri="{FF2B5EF4-FFF2-40B4-BE49-F238E27FC236}">
                <a16:creationId xmlns:a16="http://schemas.microsoft.com/office/drawing/2014/main" id="{9252CAF0-EC72-F94F-A8F1-8377D3D0D512}"/>
              </a:ext>
            </a:extLst>
          </p:cNvPr>
          <p:cNvGraphicFramePr>
            <a:graphicFrameLocks noGrp="1"/>
          </p:cNvGraphicFramePr>
          <p:nvPr>
            <p:ph idx="1"/>
            <p:extLst>
              <p:ext uri="{D42A27DB-BD31-4B8C-83A1-F6EECF244321}">
                <p14:modId xmlns:p14="http://schemas.microsoft.com/office/powerpoint/2010/main" val="355830952"/>
              </p:ext>
            </p:extLst>
          </p:nvPr>
        </p:nvGraphicFramePr>
        <p:xfrm>
          <a:off x="434788" y="1990166"/>
          <a:ext cx="11322423" cy="3969010"/>
        </p:xfrm>
        <a:graphic>
          <a:graphicData uri="http://schemas.openxmlformats.org/drawingml/2006/table">
            <a:tbl>
              <a:tblPr firstRow="1" firstCol="1" bandRow="1">
                <a:tableStyleId>{5C22544A-7EE6-4342-B048-85BDC9FD1C3A}</a:tableStyleId>
              </a:tblPr>
              <a:tblGrid>
                <a:gridCol w="1828800">
                  <a:extLst>
                    <a:ext uri="{9D8B030D-6E8A-4147-A177-3AD203B41FA5}">
                      <a16:colId xmlns:a16="http://schemas.microsoft.com/office/drawing/2014/main" val="3597628307"/>
                    </a:ext>
                  </a:extLst>
                </a:gridCol>
                <a:gridCol w="1335741">
                  <a:extLst>
                    <a:ext uri="{9D8B030D-6E8A-4147-A177-3AD203B41FA5}">
                      <a16:colId xmlns:a16="http://schemas.microsoft.com/office/drawing/2014/main" val="784351718"/>
                    </a:ext>
                  </a:extLst>
                </a:gridCol>
                <a:gridCol w="3630706">
                  <a:extLst>
                    <a:ext uri="{9D8B030D-6E8A-4147-A177-3AD203B41FA5}">
                      <a16:colId xmlns:a16="http://schemas.microsoft.com/office/drawing/2014/main" val="4247561986"/>
                    </a:ext>
                  </a:extLst>
                </a:gridCol>
                <a:gridCol w="2169458">
                  <a:extLst>
                    <a:ext uri="{9D8B030D-6E8A-4147-A177-3AD203B41FA5}">
                      <a16:colId xmlns:a16="http://schemas.microsoft.com/office/drawing/2014/main" val="1116209064"/>
                    </a:ext>
                  </a:extLst>
                </a:gridCol>
                <a:gridCol w="2357718">
                  <a:extLst>
                    <a:ext uri="{9D8B030D-6E8A-4147-A177-3AD203B41FA5}">
                      <a16:colId xmlns:a16="http://schemas.microsoft.com/office/drawing/2014/main" val="105726736"/>
                    </a:ext>
                  </a:extLst>
                </a:gridCol>
              </a:tblGrid>
              <a:tr h="1331855">
                <a:tc>
                  <a:txBody>
                    <a:bodyPr/>
                    <a:lstStyle/>
                    <a:p>
                      <a:pPr marL="0" marR="0" algn="ctr">
                        <a:lnSpc>
                          <a:spcPct val="107000"/>
                        </a:lnSpc>
                        <a:spcBef>
                          <a:spcPts val="0"/>
                        </a:spcBef>
                        <a:spcAft>
                          <a:spcPts val="800"/>
                        </a:spcAft>
                      </a:pPr>
                      <a:r>
                        <a:rPr lang="en-US" sz="1200" dirty="0">
                          <a:effectLst/>
                        </a:rPr>
                        <a:t>Expected Program-Level Learning Outcomes</a:t>
                      </a:r>
                    </a:p>
                    <a:p>
                      <a:pPr marL="0" marR="0" algn="ctr">
                        <a:lnSpc>
                          <a:spcPct val="107000"/>
                        </a:lnSpc>
                        <a:spcBef>
                          <a:spcPts val="0"/>
                        </a:spcBef>
                        <a:spcAft>
                          <a:spcPts val="800"/>
                        </a:spcAft>
                      </a:pPr>
                      <a:r>
                        <a:rPr lang="en-US" sz="1200" dirty="0">
                          <a:effectLst/>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ctr">
                        <a:lnSpc>
                          <a:spcPct val="107000"/>
                        </a:lnSpc>
                        <a:spcBef>
                          <a:spcPts val="0"/>
                        </a:spcBef>
                        <a:spcAft>
                          <a:spcPts val="800"/>
                        </a:spcAft>
                      </a:pPr>
                      <a:r>
                        <a:rPr lang="en-US" sz="1200" dirty="0">
                          <a:effectLst/>
                        </a:rPr>
                        <a:t>Which courses support this outcome?</a:t>
                      </a:r>
                    </a:p>
                    <a:p>
                      <a:pPr marL="0" marR="0" algn="ctr">
                        <a:lnSpc>
                          <a:spcPct val="107000"/>
                        </a:lnSpc>
                        <a:spcBef>
                          <a:spcPts val="0"/>
                        </a:spcBef>
                        <a:spcAft>
                          <a:spcPts val="800"/>
                        </a:spcAft>
                      </a:pPr>
                      <a:r>
                        <a:rPr lang="en-US" sz="1200" dirty="0">
                          <a:effectLst/>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ctr">
                        <a:lnSpc>
                          <a:spcPct val="107000"/>
                        </a:lnSpc>
                        <a:spcBef>
                          <a:spcPts val="0"/>
                        </a:spcBef>
                        <a:spcAft>
                          <a:spcPts val="800"/>
                        </a:spcAft>
                      </a:pPr>
                      <a:r>
                        <a:rPr lang="en-US" sz="1200" dirty="0">
                          <a:effectLst/>
                        </a:rPr>
                        <a:t>Assessment Measures</a:t>
                      </a:r>
                    </a:p>
                    <a:p>
                      <a:pPr marL="0" marR="0" algn="ctr">
                        <a:lnSpc>
                          <a:spcPct val="107000"/>
                        </a:lnSpc>
                        <a:spcBef>
                          <a:spcPts val="0"/>
                        </a:spcBef>
                        <a:spcAft>
                          <a:spcPts val="800"/>
                        </a:spcAft>
                      </a:pPr>
                      <a:r>
                        <a:rPr lang="en-US" sz="1200" dirty="0">
                          <a:effectLst/>
                        </a:rPr>
                        <a:t>Make sure to have two types (best practice include a direct and indirect measure) of assessment measures per each outcome</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ctr">
                        <a:lnSpc>
                          <a:spcPct val="107000"/>
                        </a:lnSpc>
                        <a:spcBef>
                          <a:spcPts val="0"/>
                        </a:spcBef>
                        <a:spcAft>
                          <a:spcPts val="800"/>
                        </a:spcAft>
                      </a:pPr>
                      <a:r>
                        <a:rPr lang="en-US" sz="1200" dirty="0">
                          <a:effectLst/>
                        </a:rPr>
                        <a:t>Assessment Timetable</a:t>
                      </a:r>
                    </a:p>
                    <a:p>
                      <a:pPr marL="0" marR="0" algn="ctr">
                        <a:lnSpc>
                          <a:spcPct val="107000"/>
                        </a:lnSpc>
                        <a:spcBef>
                          <a:spcPts val="0"/>
                        </a:spcBef>
                        <a:spcAft>
                          <a:spcPts val="800"/>
                        </a:spcAft>
                      </a:pPr>
                      <a:r>
                        <a:rPr lang="en-US" sz="1200" dirty="0">
                          <a:effectLst/>
                        </a:rPr>
                        <a:t>What academic year will you collect data for this learning outcome? </a:t>
                      </a:r>
                    </a:p>
                    <a:p>
                      <a:pPr marL="0" marR="0" algn="ctr">
                        <a:lnSpc>
                          <a:spcPct val="107000"/>
                        </a:lnSpc>
                        <a:spcBef>
                          <a:spcPts val="0"/>
                        </a:spcBef>
                        <a:spcAft>
                          <a:spcPts val="800"/>
                        </a:spcAft>
                      </a:pPr>
                      <a:r>
                        <a:rPr lang="en-US" sz="1200" dirty="0">
                          <a:effectLst/>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tc>
                  <a:txBody>
                    <a:bodyPr/>
                    <a:lstStyle/>
                    <a:p>
                      <a:pPr marL="0" marR="0" algn="ctr">
                        <a:lnSpc>
                          <a:spcPct val="107000"/>
                        </a:lnSpc>
                        <a:spcBef>
                          <a:spcPts val="0"/>
                        </a:spcBef>
                        <a:spcAft>
                          <a:spcPts val="800"/>
                        </a:spcAft>
                      </a:pPr>
                      <a:r>
                        <a:rPr lang="en-US" sz="1200" dirty="0">
                          <a:effectLst/>
                        </a:rPr>
                        <a:t>Who is responsible for assessing and reporting on the results?</a:t>
                      </a:r>
                    </a:p>
                    <a:p>
                      <a:pPr marL="0" marR="0" algn="ctr">
                        <a:lnSpc>
                          <a:spcPct val="107000"/>
                        </a:lnSpc>
                        <a:spcBef>
                          <a:spcPts val="0"/>
                        </a:spcBef>
                        <a:spcAft>
                          <a:spcPts val="800"/>
                        </a:spcAft>
                      </a:pPr>
                      <a:r>
                        <a:rPr lang="en-US" sz="1200" dirty="0">
                          <a:effectLst/>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130" marR="68130" marT="0" marB="0"/>
                </a:tc>
                <a:extLst>
                  <a:ext uri="{0D108BD9-81ED-4DB2-BD59-A6C34878D82A}">
                    <a16:rowId xmlns:a16="http://schemas.microsoft.com/office/drawing/2014/main" val="4029387989"/>
                  </a:ext>
                </a:extLst>
              </a:tr>
              <a:tr h="2629790">
                <a:tc>
                  <a:txBody>
                    <a:bodyPr/>
                    <a:lstStyle/>
                    <a:p>
                      <a:pPr marL="0" marR="0" algn="l">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Calibri" panose="020F0502020204030204" pitchFamily="34" charset="0"/>
                        </a:rPr>
                        <a:t>Critically assess and remediate issues with data organization and data quality</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cs typeface="Calibri" panose="020F0502020204030204" pitchFamily="34" charset="0"/>
                        </a:rPr>
                        <a:t>DATA 2004</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cs typeface="Calibri" panose="020F0502020204030204" pitchFamily="34" charset="0"/>
                        </a:rPr>
                        <a:t>DATA 3003</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200" dirty="0">
                          <a:effectLst/>
                          <a:highlight>
                            <a:srgbClr val="FFFF00"/>
                          </a:highlight>
                          <a:latin typeface="Calibri" panose="020F0502020204030204" pitchFamily="34" charset="0"/>
                          <a:ea typeface="Calibri" panose="020F0502020204030204" pitchFamily="34" charset="0"/>
                          <a:cs typeface="Calibri" panose="020F0502020204030204" pitchFamily="34" charset="0"/>
                        </a:rPr>
                        <a:t>DATA 4013</a:t>
                      </a:r>
                      <a:endParaRPr lang="en-US" sz="12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marR="0" lvl="0" indent="-342900" algn="l">
                        <a:lnSpc>
                          <a:spcPct val="107000"/>
                        </a:lnSpc>
                        <a:spcBef>
                          <a:spcPts val="0"/>
                        </a:spcBef>
                        <a:spcAft>
                          <a:spcPts val="0"/>
                        </a:spcAft>
                        <a:buFont typeface="+mj-lt"/>
                        <a:buAutoNum type="arabicPeriod"/>
                      </a:pPr>
                      <a:r>
                        <a:rPr lang="en-US" sz="1200" b="1" dirty="0">
                          <a:effectLst/>
                          <a:latin typeface="Calibri" panose="020F0502020204030204" pitchFamily="34" charset="0"/>
                          <a:ea typeface="Calibri" panose="020F0502020204030204" pitchFamily="34" charset="0"/>
                          <a:cs typeface="Calibri" panose="020F0502020204030204" pitchFamily="34" charset="0"/>
                        </a:rPr>
                        <a:t>Direct measure</a:t>
                      </a:r>
                      <a:r>
                        <a:rPr lang="en-US" sz="1200" dirty="0">
                          <a:effectLst/>
                          <a:latin typeface="Calibri" panose="020F0502020204030204" pitchFamily="34" charset="0"/>
                          <a:ea typeface="Calibri" panose="020F0502020204030204" pitchFamily="34" charset="0"/>
                          <a:cs typeface="Calibri" panose="020F0502020204030204" pitchFamily="34" charset="0"/>
                        </a:rPr>
                        <a:t>:  A hierarchical </a:t>
                      </a:r>
                      <a:r>
                        <a:rPr lang="en-US" sz="1200" dirty="0">
                          <a:effectLst/>
                          <a:highlight>
                            <a:srgbClr val="FFFF00"/>
                          </a:highlight>
                          <a:latin typeface="Calibri" panose="020F0502020204030204" pitchFamily="34" charset="0"/>
                          <a:ea typeface="Calibri" panose="020F0502020204030204" pitchFamily="34" charset="0"/>
                          <a:cs typeface="Calibri" panose="020F0502020204030204" pitchFamily="34" charset="0"/>
                        </a:rPr>
                        <a:t>final project </a:t>
                      </a:r>
                      <a:r>
                        <a:rPr lang="en-US" sz="1200" dirty="0">
                          <a:effectLst/>
                          <a:latin typeface="Calibri" panose="020F0502020204030204" pitchFamily="34" charset="0"/>
                          <a:ea typeface="Calibri" panose="020F0502020204030204" pitchFamily="34" charset="0"/>
                          <a:cs typeface="Calibri" panose="020F0502020204030204" pitchFamily="34" charset="0"/>
                        </a:rPr>
                        <a:t>review </a:t>
                      </a:r>
                      <a:r>
                        <a:rPr lang="en-US" sz="1200" dirty="0">
                          <a:effectLst/>
                          <a:highlight>
                            <a:srgbClr val="FFFF00"/>
                          </a:highlight>
                          <a:latin typeface="Calibri" panose="020F0502020204030204" pitchFamily="34" charset="0"/>
                          <a:ea typeface="Calibri" panose="020F0502020204030204" pitchFamily="34" charset="0"/>
                          <a:cs typeface="Calibri" panose="020F0502020204030204" pitchFamily="34" charset="0"/>
                        </a:rPr>
                        <a:t>panel</a:t>
                      </a:r>
                      <a:r>
                        <a:rPr lang="en-US" sz="1200" dirty="0">
                          <a:effectLst/>
                          <a:latin typeface="Calibri" panose="020F0502020204030204" pitchFamily="34" charset="0"/>
                          <a:ea typeface="Calibri" panose="020F0502020204030204" pitchFamily="34" charset="0"/>
                          <a:cs typeface="Calibri" panose="020F0502020204030204" pitchFamily="34" charset="0"/>
                        </a:rPr>
                        <a:t> consisting of </a:t>
                      </a:r>
                      <a:r>
                        <a:rPr lang="en-US" sz="1200" dirty="0">
                          <a:effectLst/>
                          <a:highlight>
                            <a:srgbClr val="FFFF00"/>
                          </a:highlight>
                          <a:latin typeface="Calibri" panose="020F0502020204030204" pitchFamily="34" charset="0"/>
                          <a:ea typeface="Calibri" panose="020F0502020204030204" pitchFamily="34" charset="0"/>
                          <a:cs typeface="Calibri" panose="020F0502020204030204" pitchFamily="34" charset="0"/>
                        </a:rPr>
                        <a:t>peer, stakeholder, and faculty </a:t>
                      </a:r>
                      <a:r>
                        <a:rPr lang="en-US" sz="1200" dirty="0">
                          <a:effectLst/>
                          <a:latin typeface="Calibri" panose="020F0502020204030204" pitchFamily="34" charset="0"/>
                          <a:ea typeface="Calibri" panose="020F0502020204030204" pitchFamily="34" charset="0"/>
                          <a:cs typeface="Calibri" panose="020F0502020204030204" pitchFamily="34" charset="0"/>
                        </a:rPr>
                        <a:t>reviews in a </a:t>
                      </a:r>
                      <a:r>
                        <a:rPr lang="en-US" sz="1200" dirty="0">
                          <a:effectLst/>
                          <a:highlight>
                            <a:srgbClr val="FFFF00"/>
                          </a:highlight>
                          <a:latin typeface="Calibri" panose="020F0502020204030204" pitchFamily="34" charset="0"/>
                          <a:ea typeface="Calibri" panose="020F0502020204030204" pitchFamily="34" charset="0"/>
                          <a:cs typeface="Calibri" panose="020F0502020204030204" pitchFamily="34" charset="0"/>
                        </a:rPr>
                        <a:t>rubric format</a:t>
                      </a:r>
                      <a:r>
                        <a:rPr lang="en-US" sz="1200" dirty="0">
                          <a:effectLst/>
                          <a:latin typeface="Calibri" panose="020F0502020204030204" pitchFamily="34" charset="0"/>
                          <a:ea typeface="Calibri" panose="020F0502020204030204" pitchFamily="34" charset="0"/>
                          <a:cs typeface="Calibri" panose="020F0502020204030204" pitchFamily="34"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a:lnSpc>
                          <a:spcPct val="107000"/>
                        </a:lnSpc>
                        <a:spcBef>
                          <a:spcPts val="0"/>
                        </a:spcBef>
                        <a:spcAft>
                          <a:spcPts val="0"/>
                        </a:spcAft>
                        <a:buFont typeface="+mj-lt"/>
                        <a:buAutoNum type="arabicPeriod"/>
                      </a:pPr>
                      <a:r>
                        <a:rPr lang="en-US" sz="1200" b="1" dirty="0">
                          <a:effectLst/>
                          <a:latin typeface="Calibri" panose="020F0502020204030204" pitchFamily="34" charset="0"/>
                          <a:ea typeface="Calibri" panose="020F0502020204030204" pitchFamily="34" charset="0"/>
                          <a:cs typeface="Calibri" panose="020F0502020204030204" pitchFamily="34" charset="0"/>
                        </a:rPr>
                        <a:t>Indirect measure</a:t>
                      </a:r>
                      <a:r>
                        <a:rPr lang="en-US" sz="1200" dirty="0">
                          <a:effectLst/>
                          <a:latin typeface="Calibri" panose="020F0502020204030204" pitchFamily="34" charset="0"/>
                          <a:ea typeface="Calibri" panose="020F0502020204030204" pitchFamily="34" charset="0"/>
                          <a:cs typeface="Calibri" panose="020F0502020204030204" pitchFamily="34" charset="0"/>
                        </a:rPr>
                        <a:t>:  Students will complete an exit </a:t>
                      </a:r>
                      <a:r>
                        <a:rPr lang="en-US" sz="1200" dirty="0">
                          <a:effectLst/>
                          <a:highlight>
                            <a:srgbClr val="FFFF00"/>
                          </a:highlight>
                          <a:latin typeface="Calibri" panose="020F0502020204030204" pitchFamily="34" charset="0"/>
                          <a:ea typeface="Calibri" panose="020F0502020204030204" pitchFamily="34" charset="0"/>
                          <a:cs typeface="Calibri" panose="020F0502020204030204" pitchFamily="34" charset="0"/>
                        </a:rPr>
                        <a:t>survey</a:t>
                      </a:r>
                      <a:r>
                        <a:rPr lang="en-US" sz="1200" dirty="0">
                          <a:effectLst/>
                          <a:latin typeface="Calibri" panose="020F0502020204030204" pitchFamily="34" charset="0"/>
                          <a:ea typeface="Calibri" panose="020F0502020204030204" pitchFamily="34" charset="0"/>
                          <a:cs typeface="Calibri" panose="020F0502020204030204" pitchFamily="34" charset="0"/>
                        </a:rPr>
                        <a: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cs typeface="Calibri" panose="020F0502020204030204" pitchFamily="34" charset="0"/>
                        </a:rPr>
                        <a:t>Assessment data is gathered at the </a:t>
                      </a:r>
                      <a:r>
                        <a:rPr lang="en-US" sz="1200" dirty="0">
                          <a:effectLst/>
                          <a:highlight>
                            <a:srgbClr val="FFFF00"/>
                          </a:highlight>
                          <a:latin typeface="Calibri" panose="020F0502020204030204" pitchFamily="34" charset="0"/>
                          <a:ea typeface="Calibri" panose="020F0502020204030204" pitchFamily="34" charset="0"/>
                          <a:cs typeface="Calibri" panose="020F0502020204030204" pitchFamily="34" charset="0"/>
                        </a:rPr>
                        <a:t>end of each semester in which the DATA 4013 capstone course is offered</a:t>
                      </a:r>
                      <a:r>
                        <a:rPr lang="en-US" sz="1200" dirty="0">
                          <a:effectLst/>
                          <a:latin typeface="Calibri" panose="020F0502020204030204" pitchFamily="34" charset="0"/>
                          <a:ea typeface="Calibri" panose="020F0502020204030204" pitchFamily="34" charset="0"/>
                          <a:cs typeface="Calibri" panose="020F0502020204030204" pitchFamily="34" charset="0"/>
                        </a:rPr>
                        <a:t>; review occurs on an </a:t>
                      </a:r>
                      <a:r>
                        <a:rPr lang="en-US" sz="1200" dirty="0">
                          <a:effectLst/>
                          <a:highlight>
                            <a:srgbClr val="FFFF00"/>
                          </a:highlight>
                          <a:latin typeface="Calibri" panose="020F0502020204030204" pitchFamily="34" charset="0"/>
                          <a:ea typeface="Calibri" panose="020F0502020204030204" pitchFamily="34" charset="0"/>
                          <a:cs typeface="Calibri" panose="020F0502020204030204" pitchFamily="34" charset="0"/>
                        </a:rPr>
                        <a:t>annual basis</a:t>
                      </a:r>
                      <a:r>
                        <a:rPr lang="en-US" sz="1200" dirty="0">
                          <a:effectLst/>
                          <a:latin typeface="Calibri" panose="020F0502020204030204" pitchFamily="34" charset="0"/>
                          <a:ea typeface="Calibri" panose="020F0502020204030204" pitchFamily="34" charset="0"/>
                          <a:cs typeface="Calibri" panose="020F0502020204030204" pitchFamily="34" charset="0"/>
                        </a:rPr>
                        <a: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Calibri" panose="020F0502020204030204" pitchFamily="34" charset="0"/>
                        </a:rPr>
                        <a:t>Instructor of record for DATA 4013 directs final project review, collects rubrics from the panel, and collates the results.  Program director reviews results and reports to the Program Steering Committee.  Program director may recommend changes, to be approved by the Steering Committee, or changes may be recommended by the Steering Committee directly.</a:t>
                      </a:r>
                    </a:p>
                    <a:p>
                      <a:pPr marL="0" marR="0" algn="l">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Calibri" panose="020F0502020204030204" pitchFamily="34" charset="0"/>
                        </a:rPr>
                        <a:t>(Computer Science Department, 2020)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14485977"/>
                  </a:ext>
                </a:extLst>
              </a:tr>
            </a:tbl>
          </a:graphicData>
        </a:graphic>
      </p:graphicFrame>
      <p:sp>
        <p:nvSpPr>
          <p:cNvPr id="4" name="Date Placeholder 3">
            <a:extLst>
              <a:ext uri="{FF2B5EF4-FFF2-40B4-BE49-F238E27FC236}">
                <a16:creationId xmlns:a16="http://schemas.microsoft.com/office/drawing/2014/main" id="{CAFD78B2-BB00-AB44-A51A-C305899C86C8}"/>
              </a:ext>
            </a:extLst>
          </p:cNvPr>
          <p:cNvSpPr>
            <a:spLocks noGrp="1"/>
          </p:cNvSpPr>
          <p:nvPr>
            <p:ph type="dt" sz="half" idx="10"/>
          </p:nvPr>
        </p:nvSpPr>
        <p:spPr/>
        <p:txBody>
          <a:bodyPr/>
          <a:lstStyle/>
          <a:p>
            <a:fld id="{C6602948-1A6D-8242-9CA4-753F73B0B44B}" type="datetime1">
              <a:rPr lang="en-US" smtClean="0"/>
              <a:t>5/5/21</a:t>
            </a:fld>
            <a:endParaRPr lang="en-US" dirty="0"/>
          </a:p>
        </p:txBody>
      </p:sp>
      <p:sp>
        <p:nvSpPr>
          <p:cNvPr id="5" name="Footer Placeholder 4">
            <a:extLst>
              <a:ext uri="{FF2B5EF4-FFF2-40B4-BE49-F238E27FC236}">
                <a16:creationId xmlns:a16="http://schemas.microsoft.com/office/drawing/2014/main" id="{6B06B95B-81C1-134C-9991-3CFA5620C4F5}"/>
              </a:ext>
            </a:extLst>
          </p:cNvPr>
          <p:cNvSpPr>
            <a:spLocks noGrp="1"/>
          </p:cNvSpPr>
          <p:nvPr>
            <p:ph type="ftr" sz="quarter" idx="11"/>
          </p:nvPr>
        </p:nvSpPr>
        <p:spPr/>
        <p:txBody>
          <a:bodyPr/>
          <a:lstStyle/>
          <a:p>
            <a:r>
              <a:rPr lang="en-US"/>
              <a:t>S. DeProw, PhD</a:t>
            </a:r>
            <a:endParaRPr lang="en-US" dirty="0"/>
          </a:p>
        </p:txBody>
      </p:sp>
    </p:spTree>
    <p:extLst>
      <p:ext uri="{BB962C8B-B14F-4D97-AF65-F5344CB8AC3E}">
        <p14:creationId xmlns:p14="http://schemas.microsoft.com/office/powerpoint/2010/main" val="19103453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F81982-74FC-DC44-8AEE-F1F442A880C2}"/>
              </a:ext>
            </a:extLst>
          </p:cNvPr>
          <p:cNvSpPr>
            <a:spLocks noGrp="1"/>
          </p:cNvSpPr>
          <p:nvPr>
            <p:ph type="title"/>
          </p:nvPr>
        </p:nvSpPr>
        <p:spPr/>
        <p:txBody>
          <a:bodyPr/>
          <a:lstStyle/>
          <a:p>
            <a:r>
              <a:rPr lang="en-US" dirty="0"/>
              <a:t>Short-Term Planning Template</a:t>
            </a:r>
          </a:p>
        </p:txBody>
      </p:sp>
      <p:sp>
        <p:nvSpPr>
          <p:cNvPr id="3" name="Content Placeholder 2">
            <a:extLst>
              <a:ext uri="{FF2B5EF4-FFF2-40B4-BE49-F238E27FC236}">
                <a16:creationId xmlns:a16="http://schemas.microsoft.com/office/drawing/2014/main" id="{697893F7-B8F2-4B4A-A338-62D3B9F1AC9A}"/>
              </a:ext>
            </a:extLst>
          </p:cNvPr>
          <p:cNvSpPr>
            <a:spLocks noGrp="1"/>
          </p:cNvSpPr>
          <p:nvPr>
            <p:ph idx="1"/>
          </p:nvPr>
        </p:nvSpPr>
        <p:spPr/>
        <p:txBody>
          <a:bodyPr/>
          <a:lstStyle/>
          <a:p>
            <a:r>
              <a:rPr lang="en-US" dirty="0"/>
              <a:t>Moving to the Word Doc</a:t>
            </a:r>
          </a:p>
          <a:p>
            <a:r>
              <a:rPr lang="en-US" dirty="0"/>
              <a:t>Supporting links:</a:t>
            </a:r>
          </a:p>
          <a:p>
            <a:pPr lvl="1"/>
            <a:r>
              <a:rPr lang="en-US" dirty="0"/>
              <a:t>NILOA Article: </a:t>
            </a:r>
            <a:r>
              <a:rPr lang="en-US" dirty="0">
                <a:hlinkClick r:id="rId2"/>
              </a:rPr>
              <a:t>The Need for Program Theory and Implementation Fidelity in Assessment Practice and Standards</a:t>
            </a:r>
            <a:endParaRPr lang="en-US" dirty="0"/>
          </a:p>
          <a:p>
            <a:pPr lvl="1"/>
            <a:r>
              <a:rPr lang="en-US" dirty="0">
                <a:hlinkClick r:id="rId3"/>
              </a:rPr>
              <a:t>Developing assessment measures from James Madison University</a:t>
            </a:r>
            <a:endParaRPr lang="en-US" dirty="0"/>
          </a:p>
          <a:p>
            <a:pPr lvl="1"/>
            <a:r>
              <a:rPr lang="en-US" dirty="0"/>
              <a:t>Research and Practice in Assessment Article: </a:t>
            </a:r>
            <a:r>
              <a:rPr lang="en-US" dirty="0">
                <a:hlinkClick r:id="rId4"/>
              </a:rPr>
              <a:t>Elevating Program Theory and Implementation Fidelity in Higher Education: Modeling the Process via and Ethical Reasoning Curriculum</a:t>
            </a:r>
            <a:endParaRPr lang="en-US" dirty="0"/>
          </a:p>
          <a:p>
            <a:pPr lvl="1"/>
            <a:r>
              <a:rPr lang="en-US" dirty="0"/>
              <a:t>U of HA </a:t>
            </a:r>
            <a:r>
              <a:rPr lang="en-US" dirty="0">
                <a:hlinkClick r:id="rId5"/>
              </a:rPr>
              <a:t>Planning and Implementing an Assessment Project</a:t>
            </a:r>
            <a:endParaRPr lang="en-US" dirty="0"/>
          </a:p>
        </p:txBody>
      </p:sp>
      <p:sp>
        <p:nvSpPr>
          <p:cNvPr id="4" name="Date Placeholder 3">
            <a:extLst>
              <a:ext uri="{FF2B5EF4-FFF2-40B4-BE49-F238E27FC236}">
                <a16:creationId xmlns:a16="http://schemas.microsoft.com/office/drawing/2014/main" id="{4DE40F96-C544-7F47-B48E-55D377AB8297}"/>
              </a:ext>
            </a:extLst>
          </p:cNvPr>
          <p:cNvSpPr>
            <a:spLocks noGrp="1"/>
          </p:cNvSpPr>
          <p:nvPr>
            <p:ph type="dt" sz="half" idx="10"/>
          </p:nvPr>
        </p:nvSpPr>
        <p:spPr/>
        <p:txBody>
          <a:bodyPr/>
          <a:lstStyle/>
          <a:p>
            <a:fld id="{C6602948-1A6D-8242-9CA4-753F73B0B44B}" type="datetime1">
              <a:rPr lang="en-US" smtClean="0"/>
              <a:t>5/5/21</a:t>
            </a:fld>
            <a:endParaRPr lang="en-US" dirty="0"/>
          </a:p>
        </p:txBody>
      </p:sp>
      <p:sp>
        <p:nvSpPr>
          <p:cNvPr id="5" name="Footer Placeholder 4">
            <a:extLst>
              <a:ext uri="{FF2B5EF4-FFF2-40B4-BE49-F238E27FC236}">
                <a16:creationId xmlns:a16="http://schemas.microsoft.com/office/drawing/2014/main" id="{45D35E71-C987-B243-896C-D44ECF92F593}"/>
              </a:ext>
            </a:extLst>
          </p:cNvPr>
          <p:cNvSpPr>
            <a:spLocks noGrp="1"/>
          </p:cNvSpPr>
          <p:nvPr>
            <p:ph type="ftr" sz="quarter" idx="11"/>
          </p:nvPr>
        </p:nvSpPr>
        <p:spPr/>
        <p:txBody>
          <a:bodyPr/>
          <a:lstStyle/>
          <a:p>
            <a:r>
              <a:rPr lang="en-US"/>
              <a:t>S. DeProw, PhD</a:t>
            </a:r>
            <a:endParaRPr lang="en-US" dirty="0"/>
          </a:p>
        </p:txBody>
      </p:sp>
    </p:spTree>
    <p:extLst>
      <p:ext uri="{BB962C8B-B14F-4D97-AF65-F5344CB8AC3E}">
        <p14:creationId xmlns:p14="http://schemas.microsoft.com/office/powerpoint/2010/main" val="21136792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14DD8-E8EB-2B44-8D93-58D03D3D9806}"/>
              </a:ext>
            </a:extLst>
          </p:cNvPr>
          <p:cNvSpPr>
            <a:spLocks noGrp="1"/>
          </p:cNvSpPr>
          <p:nvPr>
            <p:ph type="title"/>
          </p:nvPr>
        </p:nvSpPr>
        <p:spPr/>
        <p:txBody>
          <a:bodyPr/>
          <a:lstStyle/>
          <a:p>
            <a:r>
              <a:rPr lang="en-US" dirty="0"/>
              <a:t>Questions? </a:t>
            </a:r>
          </a:p>
        </p:txBody>
      </p:sp>
      <p:sp>
        <p:nvSpPr>
          <p:cNvPr id="3" name="Content Placeholder 2">
            <a:extLst>
              <a:ext uri="{FF2B5EF4-FFF2-40B4-BE49-F238E27FC236}">
                <a16:creationId xmlns:a16="http://schemas.microsoft.com/office/drawing/2014/main" id="{8C8EE5D9-993E-4442-A9CC-EA4867E7A86B}"/>
              </a:ext>
            </a:extLst>
          </p:cNvPr>
          <p:cNvSpPr>
            <a:spLocks noGrp="1"/>
          </p:cNvSpPr>
          <p:nvPr>
            <p:ph idx="1"/>
          </p:nvPr>
        </p:nvSpPr>
        <p:spPr/>
        <p:txBody>
          <a:bodyPr/>
          <a:lstStyle/>
          <a:p>
            <a:r>
              <a:rPr lang="en-US" dirty="0"/>
              <a:t>Ask me anything about short-term planning for continuous improvement</a:t>
            </a:r>
          </a:p>
        </p:txBody>
      </p:sp>
      <p:sp>
        <p:nvSpPr>
          <p:cNvPr id="4" name="Date Placeholder 3">
            <a:extLst>
              <a:ext uri="{FF2B5EF4-FFF2-40B4-BE49-F238E27FC236}">
                <a16:creationId xmlns:a16="http://schemas.microsoft.com/office/drawing/2014/main" id="{32469492-B26C-6E4F-AFA4-BD1E1E785E82}"/>
              </a:ext>
            </a:extLst>
          </p:cNvPr>
          <p:cNvSpPr>
            <a:spLocks noGrp="1"/>
          </p:cNvSpPr>
          <p:nvPr>
            <p:ph type="dt" sz="half" idx="10"/>
          </p:nvPr>
        </p:nvSpPr>
        <p:spPr/>
        <p:txBody>
          <a:bodyPr/>
          <a:lstStyle/>
          <a:p>
            <a:fld id="{C6602948-1A6D-8242-9CA4-753F73B0B44B}" type="datetime1">
              <a:rPr lang="en-US" smtClean="0"/>
              <a:t>5/5/21</a:t>
            </a:fld>
            <a:endParaRPr lang="en-US" dirty="0"/>
          </a:p>
        </p:txBody>
      </p:sp>
      <p:sp>
        <p:nvSpPr>
          <p:cNvPr id="5" name="Footer Placeholder 4">
            <a:extLst>
              <a:ext uri="{FF2B5EF4-FFF2-40B4-BE49-F238E27FC236}">
                <a16:creationId xmlns:a16="http://schemas.microsoft.com/office/drawing/2014/main" id="{56334E9E-E00A-0746-B226-8DA1412C6ADE}"/>
              </a:ext>
            </a:extLst>
          </p:cNvPr>
          <p:cNvSpPr>
            <a:spLocks noGrp="1"/>
          </p:cNvSpPr>
          <p:nvPr>
            <p:ph type="ftr" sz="quarter" idx="11"/>
          </p:nvPr>
        </p:nvSpPr>
        <p:spPr/>
        <p:txBody>
          <a:bodyPr/>
          <a:lstStyle/>
          <a:p>
            <a:r>
              <a:rPr lang="en-US"/>
              <a:t>S. DeProw, PhD</a:t>
            </a:r>
            <a:endParaRPr lang="en-US" dirty="0"/>
          </a:p>
        </p:txBody>
      </p:sp>
    </p:spTree>
    <p:extLst>
      <p:ext uri="{BB962C8B-B14F-4D97-AF65-F5344CB8AC3E}">
        <p14:creationId xmlns:p14="http://schemas.microsoft.com/office/powerpoint/2010/main" val="10026883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71AF0F-93AF-E74C-876C-F54969E60EC0}"/>
              </a:ext>
            </a:extLst>
          </p:cNvPr>
          <p:cNvSpPr>
            <a:spLocks noGrp="1"/>
          </p:cNvSpPr>
          <p:nvPr>
            <p:ph type="title"/>
          </p:nvPr>
        </p:nvSpPr>
        <p:spPr/>
        <p:txBody>
          <a:bodyPr/>
          <a:lstStyle/>
          <a:p>
            <a:r>
              <a:rPr lang="en-US" dirty="0"/>
              <a:t>Implementation Fidelity of the Plans</a:t>
            </a:r>
          </a:p>
        </p:txBody>
      </p:sp>
      <p:sp>
        <p:nvSpPr>
          <p:cNvPr id="3" name="Content Placeholder 2">
            <a:extLst>
              <a:ext uri="{FF2B5EF4-FFF2-40B4-BE49-F238E27FC236}">
                <a16:creationId xmlns:a16="http://schemas.microsoft.com/office/drawing/2014/main" id="{F24577B5-36DE-B640-985B-82EE85360F97}"/>
              </a:ext>
            </a:extLst>
          </p:cNvPr>
          <p:cNvSpPr>
            <a:spLocks noGrp="1"/>
          </p:cNvSpPr>
          <p:nvPr>
            <p:ph idx="1"/>
          </p:nvPr>
        </p:nvSpPr>
        <p:spPr/>
        <p:txBody>
          <a:bodyPr>
            <a:normAutofit lnSpcReduction="10000"/>
          </a:bodyPr>
          <a:lstStyle/>
          <a:p>
            <a:r>
              <a:rPr lang="en-US" dirty="0"/>
              <a:t>Pitfalls:</a:t>
            </a:r>
          </a:p>
          <a:p>
            <a:pPr lvl="1"/>
            <a:r>
              <a:rPr lang="en-US" dirty="0"/>
              <a:t>Operationalizing the learning or setting KPIs</a:t>
            </a:r>
          </a:p>
          <a:p>
            <a:pPr lvl="1"/>
            <a:r>
              <a:rPr lang="en-US" dirty="0"/>
              <a:t>Selecting assessment measures that connect with outcome</a:t>
            </a:r>
          </a:p>
          <a:p>
            <a:pPr lvl="1"/>
            <a:r>
              <a:rPr lang="en-US" dirty="0"/>
              <a:t>Selecting or building instruments with enough time to embedded into courses</a:t>
            </a:r>
          </a:p>
          <a:p>
            <a:pPr lvl="1"/>
            <a:r>
              <a:rPr lang="en-US" dirty="0"/>
              <a:t>Communication with all faculty: new, part-time, off-campus locations</a:t>
            </a:r>
          </a:p>
          <a:p>
            <a:pPr lvl="1"/>
            <a:r>
              <a:rPr lang="en-US" dirty="0"/>
              <a:t>Utilizing technology to capture data and training faculty</a:t>
            </a:r>
          </a:p>
          <a:p>
            <a:pPr lvl="1"/>
            <a:r>
              <a:rPr lang="en-US" dirty="0"/>
              <a:t>Running out of time for a pilot</a:t>
            </a:r>
          </a:p>
          <a:p>
            <a:pPr lvl="1"/>
            <a:r>
              <a:rPr lang="en-US" dirty="0">
                <a:hlinkClick r:id="rId2"/>
              </a:rPr>
              <a:t>JMU Website Implementation Fidelity</a:t>
            </a:r>
            <a:endParaRPr lang="en-US" dirty="0"/>
          </a:p>
          <a:p>
            <a:pPr lvl="1"/>
            <a:r>
              <a:rPr lang="en-US" dirty="0">
                <a:hlinkClick r:id="rId3"/>
              </a:rPr>
              <a:t>WEAVE Webinar on Implementation Fidelity</a:t>
            </a:r>
            <a:endParaRPr lang="en-US" dirty="0"/>
          </a:p>
          <a:p>
            <a:pPr lvl="1"/>
            <a:r>
              <a:rPr lang="en-US" dirty="0">
                <a:hlinkClick r:id="rId4"/>
              </a:rPr>
              <a:t>Gerstner &amp; Finney (2013) Article</a:t>
            </a:r>
            <a:endParaRPr lang="en-US" dirty="0"/>
          </a:p>
        </p:txBody>
      </p:sp>
      <p:sp>
        <p:nvSpPr>
          <p:cNvPr id="4" name="Date Placeholder 3">
            <a:extLst>
              <a:ext uri="{FF2B5EF4-FFF2-40B4-BE49-F238E27FC236}">
                <a16:creationId xmlns:a16="http://schemas.microsoft.com/office/drawing/2014/main" id="{CAB318AB-7FAD-8248-8CF1-EE40481BD7F2}"/>
              </a:ext>
            </a:extLst>
          </p:cNvPr>
          <p:cNvSpPr>
            <a:spLocks noGrp="1"/>
          </p:cNvSpPr>
          <p:nvPr>
            <p:ph type="dt" sz="half" idx="10"/>
          </p:nvPr>
        </p:nvSpPr>
        <p:spPr/>
        <p:txBody>
          <a:bodyPr/>
          <a:lstStyle/>
          <a:p>
            <a:fld id="{C6602948-1A6D-8242-9CA4-753F73B0B44B}" type="datetime1">
              <a:rPr lang="en-US" smtClean="0"/>
              <a:t>5/5/21</a:t>
            </a:fld>
            <a:endParaRPr lang="en-US" dirty="0"/>
          </a:p>
        </p:txBody>
      </p:sp>
      <p:sp>
        <p:nvSpPr>
          <p:cNvPr id="5" name="Footer Placeholder 4">
            <a:extLst>
              <a:ext uri="{FF2B5EF4-FFF2-40B4-BE49-F238E27FC236}">
                <a16:creationId xmlns:a16="http://schemas.microsoft.com/office/drawing/2014/main" id="{E98933CF-5E6B-7646-BDDD-C6DC26D6B6FD}"/>
              </a:ext>
            </a:extLst>
          </p:cNvPr>
          <p:cNvSpPr>
            <a:spLocks noGrp="1"/>
          </p:cNvSpPr>
          <p:nvPr>
            <p:ph type="ftr" sz="quarter" idx="11"/>
          </p:nvPr>
        </p:nvSpPr>
        <p:spPr/>
        <p:txBody>
          <a:bodyPr/>
          <a:lstStyle/>
          <a:p>
            <a:r>
              <a:rPr lang="en-US"/>
              <a:t>S. DeProw, PhD</a:t>
            </a:r>
            <a:endParaRPr lang="en-US" dirty="0"/>
          </a:p>
        </p:txBody>
      </p:sp>
    </p:spTree>
    <p:extLst>
      <p:ext uri="{BB962C8B-B14F-4D97-AF65-F5344CB8AC3E}">
        <p14:creationId xmlns:p14="http://schemas.microsoft.com/office/powerpoint/2010/main" val="36486203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8EC9F8-D1FA-F243-A8E8-E7FCA8C04C6B}"/>
              </a:ext>
            </a:extLst>
          </p:cNvPr>
          <p:cNvSpPr>
            <a:spLocks noGrp="1"/>
          </p:cNvSpPr>
          <p:nvPr>
            <p:ph type="title"/>
          </p:nvPr>
        </p:nvSpPr>
        <p:spPr/>
        <p:txBody>
          <a:bodyPr/>
          <a:lstStyle/>
          <a:p>
            <a:r>
              <a:rPr lang="en-US" dirty="0"/>
              <a:t>Homework? </a:t>
            </a:r>
          </a:p>
        </p:txBody>
      </p:sp>
      <p:sp>
        <p:nvSpPr>
          <p:cNvPr id="3" name="Content Placeholder 2">
            <a:extLst>
              <a:ext uri="{FF2B5EF4-FFF2-40B4-BE49-F238E27FC236}">
                <a16:creationId xmlns:a16="http://schemas.microsoft.com/office/drawing/2014/main" id="{3986D226-2411-2444-9BF6-E049BDC480C3}"/>
              </a:ext>
            </a:extLst>
          </p:cNvPr>
          <p:cNvSpPr>
            <a:spLocks noGrp="1"/>
          </p:cNvSpPr>
          <p:nvPr>
            <p:ph idx="1"/>
          </p:nvPr>
        </p:nvSpPr>
        <p:spPr/>
        <p:txBody>
          <a:bodyPr/>
          <a:lstStyle/>
          <a:p>
            <a:r>
              <a:rPr lang="en-US" dirty="0"/>
              <a:t>Develop long-term plan (probably already available in </a:t>
            </a:r>
            <a:r>
              <a:rPr lang="en-US" dirty="0" err="1"/>
              <a:t>Taskstream</a:t>
            </a:r>
            <a:r>
              <a:rPr lang="en-US" dirty="0"/>
              <a:t>)</a:t>
            </a:r>
          </a:p>
          <a:p>
            <a:r>
              <a:rPr lang="en-US" dirty="0"/>
              <a:t>Develop 2021-22 short-term plan</a:t>
            </a:r>
          </a:p>
          <a:p>
            <a:r>
              <a:rPr lang="en-US" dirty="0"/>
              <a:t>Late Fall 2021 or early Spring 2022 develop 2022-23 short-term plan</a:t>
            </a:r>
          </a:p>
        </p:txBody>
      </p:sp>
      <p:sp>
        <p:nvSpPr>
          <p:cNvPr id="4" name="Date Placeholder 3">
            <a:extLst>
              <a:ext uri="{FF2B5EF4-FFF2-40B4-BE49-F238E27FC236}">
                <a16:creationId xmlns:a16="http://schemas.microsoft.com/office/drawing/2014/main" id="{1C81F74B-B82D-F34E-8C5A-0AD5A3DF818E}"/>
              </a:ext>
            </a:extLst>
          </p:cNvPr>
          <p:cNvSpPr>
            <a:spLocks noGrp="1"/>
          </p:cNvSpPr>
          <p:nvPr>
            <p:ph type="dt" sz="half" idx="10"/>
          </p:nvPr>
        </p:nvSpPr>
        <p:spPr/>
        <p:txBody>
          <a:bodyPr/>
          <a:lstStyle/>
          <a:p>
            <a:fld id="{C6602948-1A6D-8242-9CA4-753F73B0B44B}" type="datetime1">
              <a:rPr lang="en-US" smtClean="0"/>
              <a:t>5/5/21</a:t>
            </a:fld>
            <a:endParaRPr lang="en-US" dirty="0"/>
          </a:p>
        </p:txBody>
      </p:sp>
      <p:sp>
        <p:nvSpPr>
          <p:cNvPr id="5" name="Footer Placeholder 4">
            <a:extLst>
              <a:ext uri="{FF2B5EF4-FFF2-40B4-BE49-F238E27FC236}">
                <a16:creationId xmlns:a16="http://schemas.microsoft.com/office/drawing/2014/main" id="{B83D63F4-8107-9045-94C2-E020F268A9D5}"/>
              </a:ext>
            </a:extLst>
          </p:cNvPr>
          <p:cNvSpPr>
            <a:spLocks noGrp="1"/>
          </p:cNvSpPr>
          <p:nvPr>
            <p:ph type="ftr" sz="quarter" idx="11"/>
          </p:nvPr>
        </p:nvSpPr>
        <p:spPr/>
        <p:txBody>
          <a:bodyPr/>
          <a:lstStyle/>
          <a:p>
            <a:r>
              <a:rPr lang="en-US" dirty="0"/>
              <a:t>S. DeProw, PhD</a:t>
            </a:r>
          </a:p>
        </p:txBody>
      </p:sp>
    </p:spTree>
    <p:extLst>
      <p:ext uri="{BB962C8B-B14F-4D97-AF65-F5344CB8AC3E}">
        <p14:creationId xmlns:p14="http://schemas.microsoft.com/office/powerpoint/2010/main" val="7125150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BB778-E924-9D42-AE0B-8F84495B01B4}"/>
              </a:ext>
            </a:extLst>
          </p:cNvPr>
          <p:cNvSpPr>
            <a:spLocks noGrp="1"/>
          </p:cNvSpPr>
          <p:nvPr>
            <p:ph type="title"/>
          </p:nvPr>
        </p:nvSpPr>
        <p:spPr/>
        <p:txBody>
          <a:bodyPr/>
          <a:lstStyle/>
          <a:p>
            <a:r>
              <a:rPr lang="en-US" dirty="0"/>
              <a:t>Thank you</a:t>
            </a:r>
          </a:p>
        </p:txBody>
      </p:sp>
      <p:sp>
        <p:nvSpPr>
          <p:cNvPr id="3" name="Content Placeholder 2">
            <a:extLst>
              <a:ext uri="{FF2B5EF4-FFF2-40B4-BE49-F238E27FC236}">
                <a16:creationId xmlns:a16="http://schemas.microsoft.com/office/drawing/2014/main" id="{FEF74231-D449-D141-A521-4F4C7E55103F}"/>
              </a:ext>
            </a:extLst>
          </p:cNvPr>
          <p:cNvSpPr>
            <a:spLocks noGrp="1"/>
          </p:cNvSpPr>
          <p:nvPr>
            <p:ph idx="1"/>
          </p:nvPr>
        </p:nvSpPr>
        <p:spPr/>
        <p:txBody>
          <a:bodyPr/>
          <a:lstStyle/>
          <a:p>
            <a:r>
              <a:rPr lang="en-US" dirty="0"/>
              <a:t>Please email questions or comments to Summer DeProw,  AVC for Assessment and Accreditation</a:t>
            </a:r>
          </a:p>
          <a:p>
            <a:r>
              <a:rPr lang="en-US" dirty="0" err="1"/>
              <a:t>sdeprow@astate.edu</a:t>
            </a:r>
            <a:endParaRPr lang="en-US" dirty="0"/>
          </a:p>
          <a:p>
            <a:r>
              <a:rPr lang="en-US" dirty="0"/>
              <a:t>Ext. 4311</a:t>
            </a:r>
          </a:p>
        </p:txBody>
      </p:sp>
      <p:sp>
        <p:nvSpPr>
          <p:cNvPr id="4" name="Date Placeholder 3">
            <a:extLst>
              <a:ext uri="{FF2B5EF4-FFF2-40B4-BE49-F238E27FC236}">
                <a16:creationId xmlns:a16="http://schemas.microsoft.com/office/drawing/2014/main" id="{535C13EC-D8C5-BC46-97EA-7DB9BAC16F2C}"/>
              </a:ext>
            </a:extLst>
          </p:cNvPr>
          <p:cNvSpPr>
            <a:spLocks noGrp="1"/>
          </p:cNvSpPr>
          <p:nvPr>
            <p:ph type="dt" sz="half" idx="10"/>
          </p:nvPr>
        </p:nvSpPr>
        <p:spPr/>
        <p:txBody>
          <a:bodyPr/>
          <a:lstStyle/>
          <a:p>
            <a:fld id="{C6602948-1A6D-8242-9CA4-753F73B0B44B}" type="datetime1">
              <a:rPr lang="en-US" smtClean="0"/>
              <a:t>5/5/21</a:t>
            </a:fld>
            <a:endParaRPr lang="en-US" dirty="0"/>
          </a:p>
        </p:txBody>
      </p:sp>
      <p:sp>
        <p:nvSpPr>
          <p:cNvPr id="5" name="Footer Placeholder 4">
            <a:extLst>
              <a:ext uri="{FF2B5EF4-FFF2-40B4-BE49-F238E27FC236}">
                <a16:creationId xmlns:a16="http://schemas.microsoft.com/office/drawing/2014/main" id="{09587AAD-76B0-AC4D-9593-22387FFC9EA4}"/>
              </a:ext>
            </a:extLst>
          </p:cNvPr>
          <p:cNvSpPr>
            <a:spLocks noGrp="1"/>
          </p:cNvSpPr>
          <p:nvPr>
            <p:ph type="ftr" sz="quarter" idx="11"/>
          </p:nvPr>
        </p:nvSpPr>
        <p:spPr/>
        <p:txBody>
          <a:bodyPr/>
          <a:lstStyle/>
          <a:p>
            <a:r>
              <a:rPr lang="en-US" dirty="0"/>
              <a:t>S. DeProw, PhD</a:t>
            </a:r>
          </a:p>
        </p:txBody>
      </p:sp>
    </p:spTree>
    <p:extLst>
      <p:ext uri="{BB962C8B-B14F-4D97-AF65-F5344CB8AC3E}">
        <p14:creationId xmlns:p14="http://schemas.microsoft.com/office/powerpoint/2010/main" val="16010401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6D40BB-B3A3-6349-B188-5285502A3078}"/>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3B119FC2-AADC-C845-82F8-E490E827F725}"/>
              </a:ext>
            </a:extLst>
          </p:cNvPr>
          <p:cNvSpPr>
            <a:spLocks noGrp="1"/>
          </p:cNvSpPr>
          <p:nvPr>
            <p:ph idx="1"/>
          </p:nvPr>
        </p:nvSpPr>
        <p:spPr>
          <a:xfrm>
            <a:off x="437322" y="1820849"/>
            <a:ext cx="11314706" cy="4190337"/>
          </a:xfrm>
        </p:spPr>
        <p:txBody>
          <a:bodyPr>
            <a:normAutofit/>
          </a:bodyPr>
          <a:lstStyle/>
          <a:p>
            <a:r>
              <a:rPr lang="en-US" dirty="0"/>
              <a:t>AACSB. </a:t>
            </a:r>
            <a:r>
              <a:rPr lang="en-US" dirty="0">
                <a:hlinkClick r:id="rId3">
                  <a:extLst>
                    <a:ext uri="{A12FA001-AC4F-418D-AE19-62706E023703}">
                      <ahyp:hlinkClr xmlns:ahyp="http://schemas.microsoft.com/office/drawing/2018/hyperlinkcolor" val="tx"/>
                    </a:ext>
                  </a:extLst>
                </a:hlinkClick>
              </a:rPr>
              <a:t>2020 Guiding Principles and Standards for Business Accreditation</a:t>
            </a:r>
            <a:endParaRPr lang="en-US" dirty="0"/>
          </a:p>
          <a:p>
            <a:r>
              <a:rPr lang="en-US" dirty="0"/>
              <a:t>Nichols, O.J. (1995).  </a:t>
            </a:r>
            <a:r>
              <a:rPr lang="en-US" i="1" dirty="0"/>
              <a:t>A practitioner's handbook for institutional effectiveness and student outcomes assessment implementation. </a:t>
            </a:r>
            <a:r>
              <a:rPr lang="en-US" dirty="0"/>
              <a:t>Agathon Press. </a:t>
            </a:r>
          </a:p>
          <a:p>
            <a:r>
              <a:rPr lang="en-US" dirty="0"/>
              <a:t>Other references are embedded throughout slide deck. </a:t>
            </a:r>
          </a:p>
        </p:txBody>
      </p:sp>
      <p:sp>
        <p:nvSpPr>
          <p:cNvPr id="4" name="Date Placeholder 3">
            <a:extLst>
              <a:ext uri="{FF2B5EF4-FFF2-40B4-BE49-F238E27FC236}">
                <a16:creationId xmlns:a16="http://schemas.microsoft.com/office/drawing/2014/main" id="{D7D6669D-68F9-0F4C-B1BF-0AA5444BC8DE}"/>
              </a:ext>
            </a:extLst>
          </p:cNvPr>
          <p:cNvSpPr>
            <a:spLocks noGrp="1"/>
          </p:cNvSpPr>
          <p:nvPr>
            <p:ph type="dt" sz="half" idx="10"/>
          </p:nvPr>
        </p:nvSpPr>
        <p:spPr/>
        <p:txBody>
          <a:bodyPr/>
          <a:lstStyle/>
          <a:p>
            <a:fld id="{C6602948-1A6D-8242-9CA4-753F73B0B44B}" type="datetime1">
              <a:rPr lang="en-US" smtClean="0"/>
              <a:t>5/5/21</a:t>
            </a:fld>
            <a:endParaRPr lang="en-US" dirty="0"/>
          </a:p>
        </p:txBody>
      </p:sp>
      <p:sp>
        <p:nvSpPr>
          <p:cNvPr id="5" name="Footer Placeholder 4">
            <a:extLst>
              <a:ext uri="{FF2B5EF4-FFF2-40B4-BE49-F238E27FC236}">
                <a16:creationId xmlns:a16="http://schemas.microsoft.com/office/drawing/2014/main" id="{31BE6F86-1F56-2D43-ACD0-1001E52F45B1}"/>
              </a:ext>
            </a:extLst>
          </p:cNvPr>
          <p:cNvSpPr>
            <a:spLocks noGrp="1"/>
          </p:cNvSpPr>
          <p:nvPr>
            <p:ph type="ftr" sz="quarter" idx="11"/>
          </p:nvPr>
        </p:nvSpPr>
        <p:spPr/>
        <p:txBody>
          <a:bodyPr/>
          <a:lstStyle/>
          <a:p>
            <a:r>
              <a:rPr lang="en-US" dirty="0"/>
              <a:t>S. DeProw, PhD</a:t>
            </a:r>
          </a:p>
        </p:txBody>
      </p:sp>
    </p:spTree>
    <p:extLst>
      <p:ext uri="{BB962C8B-B14F-4D97-AF65-F5344CB8AC3E}">
        <p14:creationId xmlns:p14="http://schemas.microsoft.com/office/powerpoint/2010/main" val="2672713850"/>
      </p:ext>
    </p:extLst>
  </p:cSld>
  <p:clrMapOvr>
    <a:masterClrMapping/>
  </p:clrMapOvr>
</p:sld>
</file>

<file path=ppt/theme/theme1.xml><?xml version="1.0" encoding="utf-8"?>
<a:theme xmlns:a="http://schemas.openxmlformats.org/drawingml/2006/main" name="Dividend">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ST v LT Assessment Planning" id="{EE2C0AB5-D53A-0A40-B535-7DA749C7A80E}" vid="{2357CC10-4FDC-1A45-BC3E-3707287630B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12957</TotalTime>
  <Words>1378</Words>
  <Application>Microsoft Macintosh PowerPoint</Application>
  <PresentationFormat>Widescreen</PresentationFormat>
  <Paragraphs>221</Paragraphs>
  <Slides>19</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Gill Sans MT</vt:lpstr>
      <vt:lpstr>Wingdings 2</vt:lpstr>
      <vt:lpstr>Dividend</vt:lpstr>
      <vt:lpstr>Continuous Improvement: Long and Short-Term Planning for student-learning assessment</vt:lpstr>
      <vt:lpstr>Workshop Logistics</vt:lpstr>
      <vt:lpstr>Learning Outcomes - Agenda</vt:lpstr>
      <vt:lpstr>The Basics: Model of Student-learning Assessment</vt:lpstr>
      <vt:lpstr>The Basics: Model of Student-learning Assessment</vt:lpstr>
      <vt:lpstr>Work to Date: Learning Outcomes</vt:lpstr>
      <vt:lpstr>Work to Date: Curriculum Maps</vt:lpstr>
      <vt:lpstr>Long-Term Assessment Planning</vt:lpstr>
      <vt:lpstr>Long-Term: 5-Column Assessment Plan </vt:lpstr>
      <vt:lpstr>Long-Term: 5-Column Assessment Plan </vt:lpstr>
      <vt:lpstr>Questions? </vt:lpstr>
      <vt:lpstr>Short-Term Planning: 1-year</vt:lpstr>
      <vt:lpstr>Long-Term: 5-Column Assessment Plan </vt:lpstr>
      <vt:lpstr>Short-Term Planning Template</vt:lpstr>
      <vt:lpstr>Questions? </vt:lpstr>
      <vt:lpstr>Implementation Fidelity of the Plans</vt:lpstr>
      <vt:lpstr>Homework? </vt:lpstr>
      <vt:lpstr>Thank you</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Summer DeProw</dc:creator>
  <cp:lastModifiedBy>Summer DeProw</cp:lastModifiedBy>
  <cp:revision>76</cp:revision>
  <dcterms:created xsi:type="dcterms:W3CDTF">2021-02-25T20:39:31Z</dcterms:created>
  <dcterms:modified xsi:type="dcterms:W3CDTF">2021-05-10T21:57:01Z</dcterms:modified>
</cp:coreProperties>
</file>